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bookmarkStart w:id="0" w:name="Title" w:displacedByCustomXml="next"/>
    <w:sdt>
      <w:sdtPr>
        <w:rPr>
          <w:sz w:val="21"/>
          <w:szCs w:val="21"/>
        </w:rPr>
        <w:alias w:val="Title"/>
        <w:tag w:val="Title"/>
        <w:id w:val="-912845432"/>
        <w:lock w:val="sdtLocked"/>
        <w:placeholder>
          <w:docPart w:val="F93874C70D8C44D6B0BA71800E08656C"/>
        </w:placeholder>
      </w:sdtPr>
      <w:sdtEndPr>
        <w:rPr>
          <w:sz w:val="20"/>
          <w:szCs w:val="20"/>
        </w:rPr>
      </w:sdtEndPr>
      <w:sdtContent>
        <w:p w14:paraId="57DCC0EB" w14:textId="6BE64F88" w:rsidR="000E77D5" w:rsidRPr="00A01DF2" w:rsidRDefault="0069658B" w:rsidP="00A01DF2">
          <w:pPr>
            <w:pStyle w:val="DDLTitle"/>
            <w:rPr>
              <w:sz w:val="20"/>
              <w:szCs w:val="20"/>
            </w:rPr>
          </w:pPr>
          <w:r w:rsidRPr="00A01DF2">
            <w:rPr>
              <w:sz w:val="20"/>
              <w:szCs w:val="20"/>
            </w:rPr>
            <w:t xml:space="preserve">A </w:t>
          </w:r>
          <w:r w:rsidR="00A01DF2">
            <w:rPr>
              <w:sz w:val="20"/>
              <w:szCs w:val="20"/>
            </w:rPr>
            <w:t>M</w:t>
          </w:r>
          <w:r w:rsidRPr="00A01DF2">
            <w:rPr>
              <w:sz w:val="20"/>
              <w:szCs w:val="20"/>
            </w:rPr>
            <w:t xml:space="preserve">ethod for </w:t>
          </w:r>
          <w:r w:rsidR="00A01DF2">
            <w:rPr>
              <w:sz w:val="20"/>
              <w:szCs w:val="20"/>
            </w:rPr>
            <w:t>E</w:t>
          </w:r>
          <w:r w:rsidRPr="00A01DF2">
            <w:rPr>
              <w:sz w:val="20"/>
              <w:szCs w:val="20"/>
            </w:rPr>
            <w:t xml:space="preserve">xploring the </w:t>
          </w:r>
          <w:r w:rsidR="00A01DF2">
            <w:rPr>
              <w:sz w:val="20"/>
              <w:szCs w:val="20"/>
            </w:rPr>
            <w:t>E</w:t>
          </w:r>
          <w:r w:rsidRPr="00A01DF2">
            <w:rPr>
              <w:sz w:val="20"/>
              <w:szCs w:val="20"/>
            </w:rPr>
            <w:t xml:space="preserve">vaporation of </w:t>
          </w:r>
          <w:proofErr w:type="spellStart"/>
          <w:r w:rsidRPr="00A01DF2">
            <w:rPr>
              <w:sz w:val="20"/>
              <w:szCs w:val="20"/>
            </w:rPr>
            <w:t>pMDI</w:t>
          </w:r>
          <w:proofErr w:type="spellEnd"/>
          <w:r w:rsidRPr="00A01DF2">
            <w:rPr>
              <w:sz w:val="20"/>
              <w:szCs w:val="20"/>
            </w:rPr>
            <w:t xml:space="preserve"> </w:t>
          </w:r>
          <w:r w:rsidR="00A01DF2">
            <w:rPr>
              <w:sz w:val="20"/>
              <w:szCs w:val="20"/>
            </w:rPr>
            <w:t>P</w:t>
          </w:r>
          <w:r w:rsidRPr="00A01DF2">
            <w:rPr>
              <w:sz w:val="20"/>
              <w:szCs w:val="20"/>
            </w:rPr>
            <w:t xml:space="preserve">ropellant </w:t>
          </w:r>
          <w:r w:rsidR="00A01DF2">
            <w:rPr>
              <w:sz w:val="20"/>
              <w:szCs w:val="20"/>
            </w:rPr>
            <w:t>D</w:t>
          </w:r>
          <w:r w:rsidRPr="00A01DF2">
            <w:rPr>
              <w:sz w:val="20"/>
              <w:szCs w:val="20"/>
            </w:rPr>
            <w:t>roplets</w:t>
          </w:r>
          <w:r w:rsidR="00583C38" w:rsidRPr="00A01DF2">
            <w:rPr>
              <w:sz w:val="20"/>
              <w:szCs w:val="20"/>
            </w:rPr>
            <w:t xml:space="preserve"> with </w:t>
          </w:r>
          <w:r w:rsidR="00A01DF2">
            <w:rPr>
              <w:sz w:val="20"/>
              <w:szCs w:val="20"/>
            </w:rPr>
            <w:t>M</w:t>
          </w:r>
          <w:r w:rsidR="00583C38" w:rsidRPr="00A01DF2">
            <w:rPr>
              <w:sz w:val="20"/>
              <w:szCs w:val="20"/>
            </w:rPr>
            <w:t xml:space="preserve">icrosecond </w:t>
          </w:r>
          <w:r w:rsidR="00A01DF2">
            <w:rPr>
              <w:sz w:val="20"/>
              <w:szCs w:val="20"/>
            </w:rPr>
            <w:t>T</w:t>
          </w:r>
          <w:r w:rsidR="00583C38" w:rsidRPr="00A01DF2">
            <w:rPr>
              <w:sz w:val="20"/>
              <w:szCs w:val="20"/>
            </w:rPr>
            <w:t xml:space="preserve">ime </w:t>
          </w:r>
          <w:r w:rsidR="00A01DF2">
            <w:rPr>
              <w:sz w:val="20"/>
              <w:szCs w:val="20"/>
            </w:rPr>
            <w:t>R</w:t>
          </w:r>
          <w:r w:rsidR="00583C38" w:rsidRPr="00A01DF2">
            <w:rPr>
              <w:sz w:val="20"/>
              <w:szCs w:val="20"/>
            </w:rPr>
            <w:t>esolutio</w:t>
          </w:r>
          <w:r w:rsidR="00A01DF2">
            <w:rPr>
              <w:sz w:val="20"/>
              <w:szCs w:val="20"/>
            </w:rPr>
            <w:t>n</w:t>
          </w:r>
        </w:p>
      </w:sdtContent>
    </w:sdt>
    <w:bookmarkEnd w:id="0" w:displacedByCustomXml="prev"/>
    <w:bookmarkStart w:id="1" w:name="Author"/>
    <w:p w14:paraId="57DCC0EC" w14:textId="67ED9A94" w:rsidR="00C65A37" w:rsidRPr="00755508" w:rsidRDefault="00B34ECD" w:rsidP="003430B0">
      <w:pPr>
        <w:pStyle w:val="DDLSubtitle"/>
        <w:spacing w:after="0"/>
        <w:rPr>
          <w:color w:val="000000"/>
        </w:rPr>
      </w:pPr>
      <w:sdt>
        <w:sdtPr>
          <w:rPr>
            <w:u w:val="single"/>
          </w:rPr>
          <w:alias w:val="Main Author"/>
          <w:tag w:val="Main Author"/>
          <w:id w:val="854543900"/>
          <w:lock w:val="sdtLocked"/>
          <w:placeholder>
            <w:docPart w:val="38BA82FFF2774C26AC6862CFB8BB55DB"/>
          </w:placeholder>
        </w:sdtPr>
        <w:sdtEndPr/>
        <w:sdtContent>
          <w:r w:rsidR="00EE7F03">
            <w:rPr>
              <w:u w:val="single"/>
            </w:rPr>
            <w:t>Daniel Hardy</w:t>
          </w:r>
        </w:sdtContent>
      </w:sdt>
      <w:bookmarkEnd w:id="1"/>
      <w:r w:rsidR="00676DA7" w:rsidRPr="00AD115D">
        <w:rPr>
          <w:vertAlign w:val="superscript"/>
        </w:rPr>
        <w:t>1</w:t>
      </w:r>
      <w:r w:rsidR="00676DA7" w:rsidRPr="00AD115D">
        <w:t>,</w:t>
      </w:r>
      <w:r w:rsidR="00EE7F03">
        <w:t xml:space="preserve"> Victoria Legh-Land</w:t>
      </w:r>
      <w:r w:rsidR="003541B7" w:rsidRPr="003541B7">
        <w:rPr>
          <w:vertAlign w:val="superscript"/>
        </w:rPr>
        <w:t>1</w:t>
      </w:r>
      <w:r w:rsidR="00EE7F03">
        <w:t>, Allen Haddrell</w:t>
      </w:r>
      <w:r w:rsidR="003541B7" w:rsidRPr="003541B7">
        <w:rPr>
          <w:vertAlign w:val="superscript"/>
        </w:rPr>
        <w:t>2</w:t>
      </w:r>
      <w:r w:rsidR="00EE7F03">
        <w:t>,</w:t>
      </w:r>
      <w:r w:rsidR="00676DA7" w:rsidRPr="00AD115D">
        <w:t xml:space="preserve"> </w:t>
      </w:r>
      <w:r w:rsidR="00EE7F03">
        <w:rPr>
          <w:color w:val="000000"/>
        </w:rPr>
        <w:t>William Ganley</w:t>
      </w:r>
      <w:r w:rsidR="00EE7F03">
        <w:rPr>
          <w:color w:val="000000"/>
          <w:vertAlign w:val="superscript"/>
        </w:rPr>
        <w:t>3</w:t>
      </w:r>
      <w:r w:rsidR="00EE7F03">
        <w:rPr>
          <w:color w:val="000000"/>
        </w:rPr>
        <w:t xml:space="preserve">, </w:t>
      </w:r>
      <w:r w:rsidR="00EE7F03" w:rsidRPr="00EB7972">
        <w:rPr>
          <w:color w:val="000000"/>
        </w:rPr>
        <w:t xml:space="preserve">Aurore </w:t>
      </w:r>
      <w:r w:rsidR="00EE7F03">
        <w:rPr>
          <w:color w:val="000000"/>
        </w:rPr>
        <w:t>Paul</w:t>
      </w:r>
      <w:r w:rsidR="00EE7F03">
        <w:rPr>
          <w:color w:val="000000"/>
          <w:vertAlign w:val="superscript"/>
        </w:rPr>
        <w:t>4</w:t>
      </w:r>
      <w:r w:rsidR="00EE7F03">
        <w:rPr>
          <w:color w:val="000000"/>
        </w:rPr>
        <w:t xml:space="preserve">, Gregoire </w:t>
      </w:r>
      <w:r w:rsidR="00755508">
        <w:rPr>
          <w:color w:val="000000"/>
        </w:rPr>
        <w:t>Deraime</w:t>
      </w:r>
      <w:r w:rsidR="00755508">
        <w:rPr>
          <w:color w:val="000000"/>
          <w:vertAlign w:val="superscript"/>
        </w:rPr>
        <w:t>4</w:t>
      </w:r>
      <w:r w:rsidR="00755508">
        <w:rPr>
          <w:color w:val="000000"/>
        </w:rPr>
        <w:t>,</w:t>
      </w:r>
      <w:r w:rsidR="008052F8">
        <w:rPr>
          <w:color w:val="000000"/>
        </w:rPr>
        <w:t xml:space="preserve"> </w:t>
      </w:r>
      <w:r w:rsidR="008052F8" w:rsidRPr="008052F8">
        <w:rPr>
          <w:color w:val="000000"/>
        </w:rPr>
        <w:t>Liangfeng Han</w:t>
      </w:r>
      <w:r w:rsidR="00F433A7" w:rsidRPr="00F433A7">
        <w:rPr>
          <w:color w:val="000000"/>
          <w:vertAlign w:val="superscript"/>
        </w:rPr>
        <w:t>5</w:t>
      </w:r>
      <w:r w:rsidR="008052F8" w:rsidRPr="008052F8">
        <w:rPr>
          <w:color w:val="000000"/>
        </w:rPr>
        <w:t>, Elizabeth Bielski</w:t>
      </w:r>
      <w:r w:rsidR="00F433A7" w:rsidRPr="00F433A7">
        <w:rPr>
          <w:color w:val="000000"/>
          <w:vertAlign w:val="superscript"/>
        </w:rPr>
        <w:t>5</w:t>
      </w:r>
      <w:r w:rsidR="008052F8" w:rsidRPr="008052F8">
        <w:rPr>
          <w:color w:val="000000"/>
        </w:rPr>
        <w:t>, Bryan Newman</w:t>
      </w:r>
      <w:r w:rsidR="00F433A7" w:rsidRPr="00F433A7">
        <w:rPr>
          <w:color w:val="000000"/>
          <w:vertAlign w:val="superscript"/>
        </w:rPr>
        <w:t>5</w:t>
      </w:r>
      <w:r w:rsidR="008052F8">
        <w:rPr>
          <w:color w:val="000000"/>
        </w:rPr>
        <w:t>,</w:t>
      </w:r>
      <w:r w:rsidR="00EE7F03">
        <w:rPr>
          <w:color w:val="000000"/>
        </w:rPr>
        <w:t xml:space="preserve"> Jag Shur</w:t>
      </w:r>
      <w:r w:rsidR="00F433A7">
        <w:rPr>
          <w:color w:val="000000"/>
          <w:vertAlign w:val="superscript"/>
        </w:rPr>
        <w:t>6</w:t>
      </w:r>
    </w:p>
    <w:p w14:paraId="2E7792A6" w14:textId="742EDA1E" w:rsidR="00607975" w:rsidRDefault="00607975" w:rsidP="00607975">
      <w:pPr>
        <w:pBdr>
          <w:top w:val="nil"/>
          <w:left w:val="nil"/>
          <w:bottom w:val="nil"/>
          <w:right w:val="nil"/>
          <w:between w:val="nil"/>
        </w:pBdr>
        <w:spacing w:after="0"/>
        <w:jc w:val="center"/>
        <w:rPr>
          <w:color w:val="000000"/>
        </w:rPr>
      </w:pPr>
      <w:r w:rsidRPr="00EB7972">
        <w:rPr>
          <w:color w:val="000000"/>
          <w:vertAlign w:val="superscript"/>
        </w:rPr>
        <w:t>1</w:t>
      </w:r>
      <w:r w:rsidRPr="00EB7972">
        <w:rPr>
          <w:color w:val="000000"/>
        </w:rPr>
        <w:t>Microsol</w:t>
      </w:r>
      <w:r>
        <w:rPr>
          <w:color w:val="000000"/>
        </w:rPr>
        <w:t xml:space="preserve"> Ltd, 20-22 Wenlock Road, London, N1 7GU, United Kingdom</w:t>
      </w:r>
    </w:p>
    <w:p w14:paraId="0A7C1AF1" w14:textId="2184D890" w:rsidR="00EE7F03" w:rsidRPr="00EE7F03" w:rsidRDefault="00676DA7" w:rsidP="009B2C8D">
      <w:pPr>
        <w:pStyle w:val="DDLAddress2"/>
        <w:spacing w:after="0"/>
      </w:pPr>
      <w:r w:rsidRPr="00AD115D">
        <w:rPr>
          <w:vertAlign w:val="superscript"/>
        </w:rPr>
        <w:t>2</w:t>
      </w:r>
      <w:r w:rsidR="009B2C8D" w:rsidRPr="009B2C8D">
        <w:t xml:space="preserve"> </w:t>
      </w:r>
      <w:r w:rsidR="009B2C8D">
        <w:t xml:space="preserve">School of Chemistry, University of Bristol, </w:t>
      </w:r>
      <w:proofErr w:type="spellStart"/>
      <w:r w:rsidR="009B2C8D">
        <w:t>Cantock's</w:t>
      </w:r>
      <w:proofErr w:type="spellEnd"/>
      <w:r w:rsidR="009B2C8D">
        <w:t xml:space="preserve"> Close, Bristol, BS8 1TS, United Kingdom</w:t>
      </w:r>
    </w:p>
    <w:p w14:paraId="56223E01" w14:textId="1B448AAB" w:rsidR="00EE7F03" w:rsidRPr="00EE7F03" w:rsidRDefault="009B2C8D" w:rsidP="00EE7F03">
      <w:pPr>
        <w:pStyle w:val="DDLAddress2"/>
        <w:spacing w:after="0"/>
      </w:pPr>
      <w:r w:rsidRPr="009B2C8D">
        <w:rPr>
          <w:vertAlign w:val="superscript"/>
        </w:rPr>
        <w:t>3</w:t>
      </w:r>
      <w:r w:rsidR="00EE7F03" w:rsidRPr="00EE7F03">
        <w:t>Nanopharm Ltd., an Aptar Pharma Company, Franklin House, Grange Road, Cwmbran, NP44 3WY, UK</w:t>
      </w:r>
    </w:p>
    <w:p w14:paraId="7AB19DE0" w14:textId="09C24899" w:rsidR="00EE7F03" w:rsidRPr="00B34ECD" w:rsidRDefault="009B2C8D" w:rsidP="00EE7F03">
      <w:pPr>
        <w:pStyle w:val="DDLAddress2"/>
        <w:spacing w:after="0"/>
        <w:rPr>
          <w:lang w:val="pt-BR"/>
        </w:rPr>
      </w:pPr>
      <w:r w:rsidRPr="00B34ECD">
        <w:rPr>
          <w:vertAlign w:val="superscript"/>
          <w:lang w:val="pt-BR"/>
        </w:rPr>
        <w:t>4</w:t>
      </w:r>
      <w:r w:rsidR="00EE7F03" w:rsidRPr="00B34ECD">
        <w:rPr>
          <w:lang w:val="pt-BR"/>
        </w:rPr>
        <w:t>Aptar Pharma, Av. des Falaises, 27100 Le Vaudreuil, France</w:t>
      </w:r>
    </w:p>
    <w:p w14:paraId="2F3E6150" w14:textId="6C5EDB9B" w:rsidR="00F433A7" w:rsidRPr="00FA0704" w:rsidRDefault="00FA0704" w:rsidP="00755508">
      <w:pPr>
        <w:pStyle w:val="DDLAddress2"/>
        <w:spacing w:after="0"/>
      </w:pPr>
      <w:r>
        <w:rPr>
          <w:vertAlign w:val="superscript"/>
        </w:rPr>
        <w:t>5</w:t>
      </w:r>
      <w:r w:rsidR="009C7B8C" w:rsidRPr="009C7B8C">
        <w:t>Office of Research and Standards, Office of Generic Drugs, Center for Drug Evaluation and Research,</w:t>
      </w:r>
      <w:r w:rsidR="009C7B8C" w:rsidRPr="009C7B8C">
        <w:rPr>
          <w:vertAlign w:val="superscript"/>
        </w:rPr>
        <w:t xml:space="preserve"> </w:t>
      </w:r>
      <w:r w:rsidRPr="00FA0704">
        <w:t>US Food and Drug Administration, Silver Springs, USA</w:t>
      </w:r>
    </w:p>
    <w:p w14:paraId="3E1156D4" w14:textId="7B02A344" w:rsidR="00755508" w:rsidRDefault="00F433A7" w:rsidP="00755508">
      <w:pPr>
        <w:pStyle w:val="DDLAddress2"/>
        <w:spacing w:after="0"/>
      </w:pPr>
      <w:r>
        <w:rPr>
          <w:vertAlign w:val="superscript"/>
        </w:rPr>
        <w:t>6</w:t>
      </w:r>
      <w:r w:rsidR="00EE7F03" w:rsidRPr="00EE7F03">
        <w:t>Theela Life Sciences, Bath, U</w:t>
      </w:r>
      <w:r w:rsidR="00755508">
        <w:t>K</w:t>
      </w:r>
    </w:p>
    <w:p w14:paraId="57DCC0EF" w14:textId="77777777" w:rsidR="00C65A37" w:rsidRPr="00582113" w:rsidRDefault="00C65A37" w:rsidP="00D156FE">
      <w:pPr>
        <w:pStyle w:val="DDLHeading1"/>
        <w:rPr>
          <w:sz w:val="20"/>
          <w:szCs w:val="20"/>
        </w:rPr>
      </w:pPr>
      <w:r w:rsidRPr="00582113">
        <w:rPr>
          <w:sz w:val="20"/>
          <w:szCs w:val="20"/>
        </w:rPr>
        <w:t>Summary</w:t>
      </w:r>
    </w:p>
    <w:p w14:paraId="7D479B17" w14:textId="2B9B049B" w:rsidR="00607975" w:rsidRPr="009B2C8D" w:rsidRDefault="00607975" w:rsidP="009B2C8D">
      <w:pPr>
        <w:pStyle w:val="DDLBodyText"/>
      </w:pPr>
      <w:r w:rsidRPr="009B2C8D">
        <w:t>The transition to low global warming potential propellants for pressurised metered dose inhale</w:t>
      </w:r>
      <w:r w:rsidR="00A01DF2">
        <w:t>r</w:t>
      </w:r>
      <w:r w:rsidRPr="009B2C8D">
        <w:t>s</w:t>
      </w:r>
      <w:r w:rsidR="00A01DF2">
        <w:t xml:space="preserve"> (</w:t>
      </w:r>
      <w:proofErr w:type="spellStart"/>
      <w:r w:rsidR="00A01DF2">
        <w:t>pMDIs</w:t>
      </w:r>
      <w:proofErr w:type="spellEnd"/>
      <w:r w:rsidR="00A01DF2">
        <w:t>)</w:t>
      </w:r>
      <w:r w:rsidRPr="009B2C8D">
        <w:t xml:space="preserve"> presents reformulation challenges and opportunities due to differences in</w:t>
      </w:r>
      <w:r w:rsidR="00A01DF2">
        <w:t xml:space="preserve"> the</w:t>
      </w:r>
      <w:r w:rsidRPr="009B2C8D">
        <w:t xml:space="preserve"> physicochemical properties of</w:t>
      </w:r>
      <w:r w:rsidR="00755508">
        <w:t xml:space="preserve"> these</w:t>
      </w:r>
      <w:r w:rsidRPr="009B2C8D">
        <w:t xml:space="preserve"> new propellants. </w:t>
      </w:r>
      <w:r w:rsidR="00D72458">
        <w:t>C</w:t>
      </w:r>
      <w:r w:rsidRPr="009B2C8D">
        <w:t xml:space="preserve">ontrolling the performance of </w:t>
      </w:r>
      <w:r w:rsidR="00D72458" w:rsidRPr="009B2C8D">
        <w:t>propellant</w:t>
      </w:r>
      <w:r w:rsidR="00D72458">
        <w:t xml:space="preserve">-based </w:t>
      </w:r>
      <w:r w:rsidR="00D72458" w:rsidRPr="009B2C8D">
        <w:t>formulations</w:t>
      </w:r>
      <w:r w:rsidRPr="009B2C8D">
        <w:t xml:space="preserve"> and demonstrating equivalence of reformulated products </w:t>
      </w:r>
      <w:r w:rsidR="00755508">
        <w:t>may require a deeper understanding</w:t>
      </w:r>
      <w:r w:rsidR="000E66E8">
        <w:t xml:space="preserve"> </w:t>
      </w:r>
      <w:r w:rsidR="00D72458">
        <w:t xml:space="preserve">of their </w:t>
      </w:r>
      <w:r w:rsidRPr="009B2C8D">
        <w:t>evaporati</w:t>
      </w:r>
      <w:r w:rsidR="00D72458">
        <w:t>on</w:t>
      </w:r>
      <w:r w:rsidRPr="009B2C8D">
        <w:t xml:space="preserve"> kinetics. Single-droplet studies provide a route to precise measurements of evaporation rates. We present a multi-instrument approach, using a</w:t>
      </w:r>
      <w:r w:rsidR="00A01DF2">
        <w:t>n ultrafast</w:t>
      </w:r>
      <w:r w:rsidRPr="009B2C8D">
        <w:t xml:space="preserve"> stroboscopic droplet analysis method with µs time resolution and an electrodynamic balance, enabling measurements from droplet formation</w:t>
      </w:r>
      <w:r w:rsidR="00993888">
        <w:t>,</w:t>
      </w:r>
      <w:r w:rsidRPr="009B2C8D">
        <w:t xml:space="preserve"> over timescales equivalent to inhalation. This approach is applied to HFA 134a, HFA 152a, and HFO 1234ze, and resolves different initial evaporation rates of ~ 10,000, ~ 20,000, and ~41,</w:t>
      </w:r>
      <w:r w:rsidRPr="00436884">
        <w:t>000 µm</w:t>
      </w:r>
      <w:r w:rsidRPr="00436884">
        <w:rPr>
          <w:vertAlign w:val="superscript"/>
        </w:rPr>
        <w:t>2</w:t>
      </w:r>
      <w:r w:rsidRPr="00436884">
        <w:t>s</w:t>
      </w:r>
      <w:r w:rsidRPr="00436884">
        <w:rPr>
          <w:vertAlign w:val="superscript"/>
        </w:rPr>
        <w:t>-1</w:t>
      </w:r>
      <w:r w:rsidRPr="00436884">
        <w:t>, respectively</w:t>
      </w:r>
      <w:r w:rsidRPr="009B2C8D">
        <w:t xml:space="preserve">. Importantly, water condensation was observed at both 50 % and 90 % </w:t>
      </w:r>
      <w:r w:rsidR="00A01DF2">
        <w:t>relative humidity (RH)</w:t>
      </w:r>
      <w:r w:rsidRPr="009B2C8D">
        <w:t>, meaning propellant droplets can maintain larger sizes than expected during inhalation, even for sub-saturated humidities. The data from the two methods</w:t>
      </w:r>
      <w:r w:rsidR="003F0449">
        <w:t xml:space="preserve"> are </w:t>
      </w:r>
      <w:r w:rsidRPr="009B2C8D">
        <w:t>combined to provide a theoretical lower limit to the evolving size of droplets.</w:t>
      </w:r>
    </w:p>
    <w:p w14:paraId="57DCC0F1" w14:textId="77777777" w:rsidR="00E14DBF" w:rsidRPr="00C47A53" w:rsidRDefault="00E14DBF" w:rsidP="003541B7">
      <w:pPr>
        <w:pStyle w:val="DDLHeading1"/>
        <w:rPr>
          <w:sz w:val="20"/>
          <w:szCs w:val="36"/>
        </w:rPr>
      </w:pPr>
      <w:r w:rsidRPr="00C47A53">
        <w:rPr>
          <w:sz w:val="20"/>
          <w:szCs w:val="36"/>
        </w:rPr>
        <w:t>Key Message</w:t>
      </w:r>
    </w:p>
    <w:p w14:paraId="6909A82F" w14:textId="77777777" w:rsidR="00607975" w:rsidRPr="00607975" w:rsidRDefault="00607975" w:rsidP="009B2C8D">
      <w:pPr>
        <w:pStyle w:val="DDLBodyText"/>
        <w:rPr>
          <w:shd w:val="clear" w:color="auto" w:fill="FFFFFF"/>
        </w:rPr>
      </w:pPr>
      <w:r w:rsidRPr="00607975">
        <w:rPr>
          <w:shd w:val="clear" w:color="auto" w:fill="FFFFFF"/>
        </w:rPr>
        <w:t xml:space="preserve">Ultrafast measurements of </w:t>
      </w:r>
      <w:proofErr w:type="spellStart"/>
      <w:r w:rsidRPr="00607975">
        <w:rPr>
          <w:shd w:val="clear" w:color="auto" w:fill="FFFFFF"/>
        </w:rPr>
        <w:t>pMDI</w:t>
      </w:r>
      <w:proofErr w:type="spellEnd"/>
      <w:r w:rsidRPr="00607975">
        <w:rPr>
          <w:shd w:val="clear" w:color="auto" w:fill="FFFFFF"/>
        </w:rPr>
        <w:t xml:space="preserve"> droplet evaporation can resolve between propellant evaporation rates and, in combination with electrodynamic balance measurements, demonstrate that water condensation extends evaporative dynamics from ~10 </w:t>
      </w:r>
      <w:proofErr w:type="spellStart"/>
      <w:r w:rsidRPr="00607975">
        <w:rPr>
          <w:shd w:val="clear" w:color="auto" w:fill="FFFFFF"/>
        </w:rPr>
        <w:t>ms</w:t>
      </w:r>
      <w:proofErr w:type="spellEnd"/>
      <w:r w:rsidRPr="00607975">
        <w:rPr>
          <w:shd w:val="clear" w:color="auto" w:fill="FFFFFF"/>
        </w:rPr>
        <w:t xml:space="preserve"> to ~ 1 s.</w:t>
      </w:r>
    </w:p>
    <w:p w14:paraId="57DCC0F3" w14:textId="77777777" w:rsidR="00C65A37" w:rsidRPr="00607975" w:rsidRDefault="00C65A37" w:rsidP="00D156FE">
      <w:pPr>
        <w:pStyle w:val="DDLHeading1"/>
        <w:rPr>
          <w:sz w:val="20"/>
          <w:szCs w:val="20"/>
        </w:rPr>
      </w:pPr>
      <w:r w:rsidRPr="00607975">
        <w:rPr>
          <w:sz w:val="20"/>
          <w:szCs w:val="20"/>
        </w:rPr>
        <w:t>Introduction</w:t>
      </w:r>
    </w:p>
    <w:p w14:paraId="3044DEC0" w14:textId="0DD058EF" w:rsidR="00607975" w:rsidRPr="00607975" w:rsidRDefault="00A01DF2" w:rsidP="009B2C8D">
      <w:pPr>
        <w:pStyle w:val="DDLBodyText"/>
      </w:pPr>
      <w:r>
        <w:t>To</w:t>
      </w:r>
      <w:r w:rsidR="00607975" w:rsidRPr="00607975">
        <w:t xml:space="preserve"> address the environmental impact </w:t>
      </w:r>
      <w:r>
        <w:t xml:space="preserve">of </w:t>
      </w:r>
      <w:proofErr w:type="spellStart"/>
      <w:r w:rsidR="00583C38" w:rsidRPr="00607975">
        <w:t>pMDIs</w:t>
      </w:r>
      <w:proofErr w:type="spellEnd"/>
      <w:r w:rsidR="00583C38" w:rsidRPr="00607975">
        <w:t xml:space="preserve"> </w:t>
      </w:r>
      <w:r w:rsidR="00607975" w:rsidRPr="00607975">
        <w:t xml:space="preserve">and regulatory pressures on markets, the use of hydrofluoroalkane (HFA) propellants with high global warming potentials (GWPs) in </w:t>
      </w:r>
      <w:proofErr w:type="spellStart"/>
      <w:r w:rsidR="00583C38">
        <w:t>pMDIs</w:t>
      </w:r>
      <w:proofErr w:type="spellEnd"/>
      <w:r w:rsidR="00583C38">
        <w:t xml:space="preserve"> </w:t>
      </w:r>
      <w:r w:rsidR="00607975" w:rsidRPr="00607975">
        <w:t>is undergoing a phase-down</w:t>
      </w:r>
      <w:r w:rsidR="00EF72DB">
        <w:t xml:space="preserve"> </w:t>
      </w:r>
      <w:sdt>
        <w:sdtPr>
          <w:rPr>
            <w:color w:val="000000"/>
          </w:rPr>
          <w:tag w:val="MENDELEY_CITATION_v3_eyJjaXRhdGlvbklEIjoiTUVOREVMRVlfQ0lUQVRJT05fZTc3ZTg4OWMtZmNjZi00ZDBjLTg1Y2YtMWRjNjZmZmJlODlmIiwicHJvcGVydGllcyI6eyJub3RlSW5kZXgiOjB9LCJpc0VkaXRlZCI6ZmFsc2UsIm1hbnVhbE92ZXJyaWRlIjp7ImlzTWFudWFsbHlPdmVycmlkZGVuIjpmYWxzZSwiY2l0ZXByb2NUZXh0IjoiWzFdIiwibWFudWFsT3ZlcnJpZGVUZXh0IjoiIn0sImNpdGF0aW9uSXRlbXMiOlt7ImlkIjoiNTdhN2NkMzYtMjNmZS0zYTMwLWFiMGMtODk3YmE1NjhmNDM2IiwiaXRlbURhdGEiOnsidHlwZSI6InBhcGVyLWNvbmZlcmVuY2UiLCJpZCI6IjU3YTdjZDM2LTIzZmUtM2EzMC1hYjBjLTg5N2JhNTY4ZjQzNiIsInRpdGxlIjoiQ2hhbmdlIGlzIGluIHRoZSBhaXIgLSB0aGUgbmV3IHByZXNzdXJpemVkIG1ldGVyZWQtZG9zZSBpbmhhbGVyIHByb3BlbGxhbnRzIiwiYXV0aG9yIjpbeyJmYW1pbHkiOiJQcml0Y2hhcmQiLCJnaXZlbiI6IkpvaG4gTiIsInBhcnNlLW5hbWVzIjpmYWxzZSwiZHJvcHBpbmctcGFydGljbGUiOiIiLCJub24tZHJvcHBpbmctcGFydGljbGUiOiIifV0sImNvbnRhaW5lci10aXRsZSI6IkRydWcgRGVsaXZlcnkgdG8gdGhlIEx1bmdzIiwiaXNzdWVkIjp7ImRhdGUtcGFydHMiOltbMjAyMl1dfSwicGFnZSI6IjI1LTI5Iiwidm9sdW1lIjoiMzMiLCJjb250YWluZXItdGl0bGUtc2hvcnQiOiIifSwiaXNUZW1wb3JhcnkiOmZhbHNlfV19"/>
          <w:id w:val="548964337"/>
          <w:placeholder>
            <w:docPart w:val="DefaultPlaceholder_-1854013440"/>
          </w:placeholder>
        </w:sdtPr>
        <w:sdtEndPr/>
        <w:sdtContent>
          <w:r w:rsidR="007071BD" w:rsidRPr="007071BD">
            <w:rPr>
              <w:color w:val="000000"/>
            </w:rPr>
            <w:t>[1]</w:t>
          </w:r>
        </w:sdtContent>
      </w:sdt>
      <w:r w:rsidR="00607975" w:rsidRPr="00607975">
        <w:t xml:space="preserve">. </w:t>
      </w:r>
      <w:r w:rsidR="00AC2B29">
        <w:t>T</w:t>
      </w:r>
      <w:r w:rsidR="0016080F" w:rsidRPr="00607975">
        <w:t>ransition</w:t>
      </w:r>
      <w:r w:rsidR="00AC2B29">
        <w:t xml:space="preserve">ing </w:t>
      </w:r>
      <w:r w:rsidR="0016080F" w:rsidRPr="00607975">
        <w:t xml:space="preserve">to new </w:t>
      </w:r>
      <w:r w:rsidR="00AC2B29">
        <w:t xml:space="preserve">low GWP </w:t>
      </w:r>
      <w:r w:rsidR="0016080F" w:rsidRPr="00607975">
        <w:t xml:space="preserve">propellants </w:t>
      </w:r>
      <w:r w:rsidR="0016080F">
        <w:t xml:space="preserve">presents </w:t>
      </w:r>
      <w:r w:rsidR="00607975" w:rsidRPr="00607975">
        <w:t xml:space="preserve">challenges </w:t>
      </w:r>
      <w:r w:rsidR="0016080F">
        <w:t xml:space="preserve">in </w:t>
      </w:r>
      <w:r w:rsidR="00AC2B29" w:rsidRPr="00607975">
        <w:t>existing product</w:t>
      </w:r>
      <w:r w:rsidR="00AC2B29">
        <w:t xml:space="preserve"> </w:t>
      </w:r>
      <w:r w:rsidR="00607975" w:rsidRPr="00607975">
        <w:t>reformulation and demonstrat</w:t>
      </w:r>
      <w:r w:rsidR="00B44849">
        <w:t>ing</w:t>
      </w:r>
      <w:r w:rsidR="00607975" w:rsidRPr="00607975">
        <w:t xml:space="preserve"> </w:t>
      </w:r>
      <w:r w:rsidR="00755508">
        <w:t>equivalent product performance</w:t>
      </w:r>
      <w:r w:rsidR="00755508" w:rsidRPr="00607975">
        <w:t xml:space="preserve"> </w:t>
      </w:r>
      <w:r w:rsidR="00607975" w:rsidRPr="00607975">
        <w:t>to regulator</w:t>
      </w:r>
      <w:r w:rsidR="00AC2B29">
        <w:t>s</w:t>
      </w:r>
      <w:r w:rsidR="00607975" w:rsidRPr="00607975">
        <w:t xml:space="preserve">, but also opportunities </w:t>
      </w:r>
      <w:sdt>
        <w:sdtPr>
          <w:rPr>
            <w:color w:val="000000"/>
          </w:rPr>
          <w:tag w:val="MENDELEY_CITATION_v3_eyJjaXRhdGlvbklEIjoiTUVOREVMRVlfQ0lUQVRJT05fNTE1ZjFiMTMtODEwYS00OWUzLThiZTgtYTBjZDA4ZDg2Njc1IiwicHJvcGVydGllcyI6eyJub3RlSW5kZXgiOjB9LCJpc0VkaXRlZCI6ZmFsc2UsIm1hbnVhbE92ZXJyaWRlIjp7ImlzTWFudWFsbHlPdmVycmlkZGVuIjpmYWxzZSwiY2l0ZXByb2NUZXh0IjoiWzJdIiwibWFudWFsT3ZlcnJpZGVUZXh0IjoiIn0sImNpdGF0aW9uSXRlbXMiOlt7ImlkIjoiOWM4MmJjNDktNWEyZS0zMjlhLTk1OWQtNDQ3MTNkMTgzMDE2IiwiaXRlbURhdGEiOnsidHlwZSI6ImFydGljbGUtam91cm5hbCIsImlkIjoiOWM4MmJjNDktNWEyZS0zMjlhLTk1OWQtNDQ3MTNkMTgzMDE2IiwidGl0bGUiOiJNZXRlcmVkIGRvc2UgaW5oYWxlcnMgaW4gdGhlIHRyYW5zaXRpb24gdG8gbG93IEdXUCBwcm9wZWxsYW50czogd2hhdCB3ZSBrbm93IGFuZCB3aGF0IGlzIG1pc3NpbmcgdG8gbWFrZSBpdCBoYXBwZW4iLCJhdXRob3IiOlt7ImZhbWlseSI6IkJ1dHRpbmkiLCJnaXZlbiI6IkZyYW5jZXNjYSIsInBhcnNlLW5hbWVzIjpmYWxzZSwiZHJvcHBpbmctcGFydGljbGUiOiIiLCJub24tZHJvcHBpbmctcGFydGljbGUiOiIifSx7ImZhbWlseSI6IkdsaWVjYSIsImdpdmVuIjoiU3RlZmFuaWEiLCJwYXJzZS1uYW1lcyI6ZmFsc2UsImRyb3BwaW5nLXBhcnRpY2xlIjoiIiwibm9uLWRyb3BwaW5nLXBhcnRpY2xlIjoiIn0seyJmYW1pbHkiOiJTb252aWNvIiwiZ2l2ZW4iOiJGYWJpbyIsInBhcnNlLW5hbWVzIjpmYWxzZSwiZHJvcHBpbmctcGFydGljbGUiOiIiLCJub24tZHJvcHBpbmctcGFydGljbGUiOiIifSx7ImZhbWlseSI6Ikxld2lzIiwiZ2l2ZW4iOiJEYXZpZCBBLiIsInBhcnNlLW5hbWVzIjpmYWxzZSwiZHJvcHBpbmctcGFydGljbGUiOiIiLCJub24tZHJvcHBpbmctcGFydGljbGUiOiIifV0sImNvbnRhaW5lci10aXRsZSI6IkV4cGVydCBPcGluaW9uIG9uIERydWcgRGVsaXZlcnkiLCJjb250YWluZXItdGl0bGUtc2hvcnQiOiJFeHBlcnQgT3BpbiBEcnVnIERlbGl2IiwiRE9JIjoiMTAuMTA4MC8xNzQyNTI0Ny4yMDIzLjIyNjQxODQiLCJJU1NOIjoiMTc0Mi01MjQ3IiwiaXNzdWVkIjp7ImRhdGUtcGFydHMiOltbMjAyMyw4LDNdXX0sInBhZ2UiOiIxMTMxLTExNDMiLCJhYnN0cmFjdCI6IkludHJvZHVjdGlvbjogVGhlIHVyZ2VuY3kgdG8gcmVwbGFjZSB0aGUgcHJvcGVsbGFudHMgY3VycmVudGx5IGluIHVzZSB3aXRoIHRoZSBuZXcgc3VzdGFpbmFibGUgb25lcyBoYXMgZ2l2ZW4gcmlzZSB0byB0aGUgbmVlZCBmb3IgaW52ZXN0aWdhdGlvbiBhbmQgcmVmb3JtdWxhdGlvbiBvZiBwTURJcy4gQXJlYXMgY292ZXJlZDogVGhlIHJlZm9ybXVsYXRpb24gcmVxdWlyZXMgaW4tZGVwdGgga25vd2xlZGdlIG9mIHRoZSBwaHlzaWNvLWNoZW1pY2FsIGNoYXJhY3RlcmlzdGljcyBvZiB0aGUgbmV3IHByb3BlbGxhbnRzLCB3aGljaCBpbXBhY3QgdGhlIGF0b21pemF0aW9uIGNhcGFjaXR5IGFuZCB0aGUgcGx1bWUgZ2VvbWV0cnkuIEFtb25nIHRoZSBpbnZlc3RpZ2F0ZWQgcHJvcGVsbGFudHMsIEhGQSAxNTJhLCBkdWUgdG8gaXRzIGxvd2VyIHZhcG9yIHByZXNzdXJlIGFuZCBoaWdoZXIgc3VyZmFjZSB0ZW5zaW9uIGNvbXBhcmVkIHRvIEhGQSAxMzRhLCBkZWxpdmVyIGxhcmdlciBwYXJ0aWNsZXMgYW5kIGhhcyBhIGhpZ2hlciBzb2x2ZW50IGNhcGFjaXR5IHRvd2FyZCBsaXBvcGhpbGljIGRydWdzLiBPbiB0aGUgb3RoZXIgaGFuZCwgSEZPIDEyMzR6ZSBoYXMgcHJvcGVydGllcyBtb3JlIHNpbWlsYXIgdG8gSEZBIDEzNGEsIGJ1dCBzaG93ZWQgbG93ZXIgcmVwcm9kdWNpYmlsaXR5IG9mIHRoZSBnZW5lcmF0ZWQgc3ByYXksIGluZGljYXRpbmcgYSBwb3NzaWJsZSBoaWdoIHN1c2NlcHRpYmlsaXR5IHRvIHZhcmlhdGlvbiBpbiB0aGUgY29uc2lzdGVuY3kgb2YgdGhlIGRvc2UgZGVsaXZlcmVkLiBJbiBhZGRpdGlvbiwgdGhlIGRldmljZSBjb21wb25lbnRzIGN1cnJlbnRseSBpbiB1c2UgYXJlIGNvbXBhdGlibGUgd2l0aCB0aGUgbmV3IHByb3BlbGxhbnRzLiBUaGlzIGFsbG93ZWQgcHJvbWlzaW5nIHByZWxpbWluYXJ5IHJlc3VsdHMgaW4gdGhlIHJlLWZvcm11bGF0aW9uIG9mIHBNRElzIGJ5IGFjYWRlbWlhIGFuZCBwaGFybWEgY29tcGFuaWVzLiBIb3dldmVyLCB0aGVyZSBpcyBsaXR0bGUgaW5mb3JtYXRpb24gYWJvdXQgdGhlIGNsaW5pY2FsIHN0dWRpZXMgcmVxdWlyZWQgdG8gYWxsb3cgdGhlIG1hcmtldGluZyBvZiB0aGVzZSBuZXcgcHJvZHVjdHMuIEV4cGVydCBvcGluaW9uOiBPdmVyYWxsLCBzdHVkaWVzIGNvbmR1Y3RlZCBzbyBmYXIgc2hvdyB0aGF0IHRoZSB0cmFuc2l0aW9uIGlzIHRlY2huaWNhbGx5IHBvc3NpYmxlLCBhbmQgdGhlIG1haW4gb2JzdGFjbGUgd2lsbCBiZSByZXByZXNlbnRlZCBieSB0aGUgaW52ZXN0bWVudCByZXF1aXJlZCB0byBwdXQgdGhlIHByb2R1Y3Qgb24gdGhlIG1hcmtldC4iLCJpc3N1ZSI6IjgiLCJ2b2x1bWUiOiIyMCJ9LCJpc1RlbXBvcmFyeSI6ZmFsc2V9XX0="/>
          <w:id w:val="-88076961"/>
          <w:placeholder>
            <w:docPart w:val="DefaultPlaceholder_-1854013440"/>
          </w:placeholder>
        </w:sdtPr>
        <w:sdtEndPr/>
        <w:sdtContent>
          <w:r w:rsidR="007071BD" w:rsidRPr="007071BD">
            <w:rPr>
              <w:color w:val="000000"/>
            </w:rPr>
            <w:t>[2]</w:t>
          </w:r>
        </w:sdtContent>
      </w:sdt>
      <w:r w:rsidR="00607975" w:rsidRPr="00607975">
        <w:t xml:space="preserve">. Current and new propellants have different physicochemical properties </w:t>
      </w:r>
      <w:r>
        <w:t xml:space="preserve">and </w:t>
      </w:r>
      <w:r w:rsidR="00607975" w:rsidRPr="00607975">
        <w:t xml:space="preserve">so their </w:t>
      </w:r>
      <w:r w:rsidR="00AC2B29">
        <w:t xml:space="preserve">solvent-drug </w:t>
      </w:r>
      <w:r w:rsidR="00607975" w:rsidRPr="00607975">
        <w:t>interaction</w:t>
      </w:r>
      <w:r w:rsidR="00AC2B29">
        <w:t xml:space="preserve">, </w:t>
      </w:r>
      <w:r w:rsidR="00607975" w:rsidRPr="00607975">
        <w:t xml:space="preserve">aerosolization and evaporative behaviour differs </w:t>
      </w:r>
      <w:sdt>
        <w:sdtPr>
          <w:rPr>
            <w:color w:val="000000"/>
          </w:rPr>
          <w:tag w:val="MENDELEY_CITATION_v3_eyJjaXRhdGlvbklEIjoiTUVOREVMRVlfQ0lUQVRJT05fMDgxZTliY2EtYzQwZS00ZTFlLTlkOWMtNTU3MTdjZTAxMzNkIiwicHJvcGVydGllcyI6eyJub3RlSW5kZXgiOjB9LCJpc0VkaXRlZCI6ZmFsc2UsIm1hbnVhbE92ZXJyaWRlIjp7ImlzTWFudWFsbHlPdmVycmlkZGVuIjpmYWxzZSwiY2l0ZXByb2NUZXh0IjoiWzNdIiwibWFudWFsT3ZlcnJpZGVUZXh0IjoiIn0sImNpdGF0aW9uSXRlbXMiOlt7ImlkIjoiZjEzZjMxNTctYzFjMS0zYTkwLWIzODAtOTA0OTJiMTIxMDkyIiwiaXRlbURhdGEiOnsidHlwZSI6InBhcGVyLWNvbmZlcmVuY2UiLCJpZCI6ImYxM2YzMTU3LWMxYzEtM2E5MC1iMzgwLTkwNDkyYjEyMTA5MiIsInRpdGxlIjoiVGhlIEZvcm11bGF0b3JzIEd1aWRlIHRvIFRyYW5zaXRpb25pbmcgdG8gTG93IEdsb2JhbCBXYXJtaW5nIFBvdGVudGlhbCBwTURJcyIsImF1dGhvciI6W3siZmFtaWx5IjoiU2h1ciIsImdpdmVuIjoiSmFnZGVlcCIsInBhcnNlLW5hbWVzIjpmYWxzZSwiZHJvcHBpbmctcGFydGljbGUiOiIiLCJub24tZHJvcHBpbmctcGFydGljbGUiOiIifSx7ImZhbWlseSI6IlJvc3NpIiwiZ2l2ZW4iOiJJcmVuZSIsInBhcnNlLW5hbWVzIjpmYWxzZSwiZHJvcHBpbmctcGFydGljbGUiOiIiLCJub24tZHJvcHBpbmctcGFydGljbGUiOiIifSx7ImZhbWlseSI6IkdhbmxleSIsImdpdmVuIjoiV2lsbGlhbSIsInBhcnNlLW5hbWVzIjpmYWxzZSwiZHJvcHBpbmctcGFydGljbGUiOiIiLCJub24tZHJvcHBpbmctcGFydGljbGUiOiIifSx7ImZhbWlseSI6Ikt3b2siLCJnaXZlbiI6IlBoaWxpcCIsInBhcnNlLW5hbWVzIjpmYWxzZSwiZHJvcHBpbmctcGFydGljbGUiOiIiLCJub24tZHJvcHBpbmctcGFydGljbGUiOiIifSx7ImZhbWlseSI6IlRlbGZvcmQiLCJnaXZlbiI6IlJpY2hhcmQiLCJwYXJzZS1uYW1lcyI6ZmFsc2UsImRyb3BwaW5nLXBhcnRpY2xlIjoiIiwibm9uLWRyb3BwaW5nLXBhcnRpY2xlIjoiIn0seyJmYW1pbHkiOiJQcmljZSIsImdpdmVuIjoiUiIsInBhcnNlLW5hbWVzIjpmYWxzZSwiZHJvcHBpbmctcGFydGljbGUiOiIiLCJub24tZHJvcHBpbmctcGFydGljbGUiOiIifV0sImNvbnRhaW5lci10aXRsZSI6IlJlc3BpcmF0b3J5IERydWcgRGVsaXZlcnkiLCJhY2Nlc3NlZCI6eyJkYXRlLXBhcnRzIjpbWzIwMjQsNiwxMV1dfSwiaXNzdWVkIjp7ImRhdGUtcGFydHMiOltbMjAyMl1dfSwicGFnZSI6IjY1LTc0IiwiYWJzdHJhY3QiOiJMb3dlciBnbG9iYWwgd2FybWluZyBwb3RlbnRpYWwgKEdXUCkgcHJvcGVsbGFudHMgaHlkcm9mbHVvcm9hbGthbmUgKEhGQSkgMTUyYSBhbmQgaHlkcm9mbHVvcm9vbGVmaW4gKEhGTykgMTIzNHplKEUpIGFyZSB0d28gYWx0ZXJuYXRpdmUgcHJvcGVsbGFudHMgdG8gZXhpc3RpbmcgcHJvcGVsbGFudHMgZW1wbG95ZWQgaW4gbGlmZS1zYXZpbmcgcmVzcGlyYXRvcnkgbWVkaWNhdGlvbnMgZGVsaXZlcmVkIHVzaW5nIHByZXNzdXJpemVkIG1ldGVyZWQgZG9zZSBpbmhhbGVycyAocE1ESXMpLiBUaGlzIHN0dWR5IGFpbWVkIHRvIGludmVzdGlnYXRlIHRoZSBzb2x1YmlsaXR5IG9mIGFjdGl2ZSBpbmdyZWRpZW50cywgc3VzcGVuc2lvbiBzdGFiaWxpdHkgb2YgbWljcm9uaXplZCBtYXRlcmlhbHMsIGZ1bmRhbWVudGFsIHBoeXNpY2FsIHByb3BlcnRpZXMgb2YgYWVyb3NvbHMgZW1pdHRlZCBmcm9tIHBNRElzIHVzaW5nIGN1cnJlbnRseSBlbXBsb3llZCBwcm9wZWxsYW50cyBhbmQgbG93IEdXUCBhbHRlcm5hdGl2ZXMuIFNlZGltZW50YXRpb24gcmF0ZXMgb2YgYWxidXRlcm9sIHN1bGZhdGUgd2VyZSBtb3JlIHJhcGlkIGluIEhGQSAxNTJhIGFuZCBIRk8gMTIzNHplKEUpIGNvbXBhcmVkIHRvIEhGQSAxMzRhLiBCZWNsb21ldGhhc29uZSBzb2x1YmlsaXR5IG1lYXN1cmVtZW50cyBpbiBIRkEgMTUyYSBzdWdnZXN0ZWQgdGhlIHNvbHViaWxpdHkgb2YgdGhlIGFjdGl2ZSBpbmdyZWRpZW50IHdhcyB0aHJlZSB0aW1lcyB0aGUgbGV2ZWwgbWVhc3VyZWQgaW4gSEZBIDEzNGEuIFRoZSBuZXQgc3VyZmFjZSBjaGFyZ2VzIGZvciBhbGwgcHJvcGVsbGFudHMgd2VyZSBwb3NpdGl2ZS4gSG93ZXZlciwgSEZPIDEyMzR6ZShFKSBnZW5lcmF0ZWQgbmVhci1uZXV0cmFsIGNoYXJnZXMgb2YgYm90aCBwb2xhcml0aWVzLCB3aXRoIEhGTyBiZWluZyB0aGUgbGVhc3QgYmlwb2xhciBwcm9wZWxsYW50LiBOZXQgY2hhcmdlIG1heSBkZXRlcm1pbmUgcmVsZXZhbnQgZGlmZmVyZW5jZXMgaW4gYWVyb3NvbCBkZXBvc2l0aW9uIGFuZCwgdGhlcmVmb3JlLCBzaG91bGQgZHJpdmUgZm9ybXVsYXRpb24gZGV2ZWxvcG1lbnQgYXBwcm9hY2hlcy4gVGhlIGRyb3BsZXQgZGlhbWV0ZXIgYW5kIHZlbG9jaXR5IGZvciB0aGUgZGlmZmVyZW50IHByb3BlbGxhbnRzIGZlbGwgaW50byBtdWx0aXBsZSBncm91cHMuIERyb3BsZXRzIGdlbmVyYXRlZCBieSB0aGUgbG93IEdXUCBwcm9wZWxsYW50cyB3ZXJlIGxhcmdlciBhdCBzaG9ydCBkaXN0YW5jZXMgZnJvbSB0aGUgYWN0dWF0b3IgY29tcGFyZWQgdG8gZHJvcGxldHMgZ2VuZXJhdGVkIGJ5IEhGQSAxMzRhIGFuZCAyMjdlYSBwcm9wZWxsYW50cy4gVGhpcyBpbmZvcm1hdGlvbiBtYXkgaGVscCBndWlkZSB0aGUgdXNlIG9mIGV4Y2lwaWVudHMgdG8gYWNoaWV2ZSBkZXNpcmFibGUgcGVyZm9ybWFuY2Ugb2YgcHJvZHVjdHMgcmVmb3JtdWxhdGVkIHVzaW5nIHRoZXNlIHByb3BlbGxhbnRzLiIsImNvbnRhaW5lci10aXRsZS1zaG9ydCI6IiJ9LCJpc1RlbXBvcmFyeSI6ZmFsc2V9XX0="/>
          <w:id w:val="-2077803603"/>
          <w:placeholder>
            <w:docPart w:val="DefaultPlaceholder_-1854013440"/>
          </w:placeholder>
        </w:sdtPr>
        <w:sdtEndPr/>
        <w:sdtContent>
          <w:r w:rsidR="007071BD" w:rsidRPr="007071BD">
            <w:rPr>
              <w:color w:val="000000"/>
            </w:rPr>
            <w:t>[3]</w:t>
          </w:r>
        </w:sdtContent>
      </w:sdt>
      <w:r w:rsidR="00607975" w:rsidRPr="00607975">
        <w:t xml:space="preserve">. </w:t>
      </w:r>
      <w:r w:rsidR="00AC2B29">
        <w:t>Consequently,</w:t>
      </w:r>
      <w:r w:rsidR="00607975" w:rsidRPr="00607975">
        <w:t xml:space="preserve"> </w:t>
      </w:r>
      <w:r w:rsidR="00AC2B29">
        <w:t>new propellant</w:t>
      </w:r>
      <w:r w:rsidR="00607975" w:rsidRPr="00607975">
        <w:t xml:space="preserve"> solvent capacity, surface charge, and </w:t>
      </w:r>
      <w:r w:rsidR="00AC2B29">
        <w:t>resultant</w:t>
      </w:r>
      <w:r w:rsidR="00607975" w:rsidRPr="00607975">
        <w:t xml:space="preserve"> device performance has been investigated </w:t>
      </w:r>
      <w:sdt>
        <w:sdtPr>
          <w:rPr>
            <w:color w:val="000000"/>
          </w:rPr>
          <w:tag w:val="MENDELEY_CITATION_v3_eyJjaXRhdGlvbklEIjoiTUVOREVMRVlfQ0lUQVRJT05fMDNjOWY0MDgtMzZhMy00ZjRhLTliOTgtMmU0NjE4NWUyZjk5IiwicHJvcGVydGllcyI6eyJub3RlSW5kZXgiOjB9LCJpc0VkaXRlZCI6ZmFsc2UsIm1hbnVhbE92ZXJyaWRlIjp7ImlzTWFudWFsbHlPdmVycmlkZGVuIjpmYWxzZSwiY2l0ZXByb2NUZXh0IjoiWzIsNOKAkzZdIiwibWFudWFsT3ZlcnJpZGVUZXh0IjoiIn0sImNpdGF0aW9uSXRlbXMiOlt7ImlkIjoiOWM4MmJjNDktNWEyZS0zMjlhLTk1OWQtNDQ3MTNkMTgzMDE2IiwiaXRlbURhdGEiOnsidHlwZSI6ImFydGljbGUtam91cm5hbCIsImlkIjoiOWM4MmJjNDktNWEyZS0zMjlhLTk1OWQtNDQ3MTNkMTgzMDE2IiwidGl0bGUiOiJNZXRlcmVkIGRvc2UgaW5oYWxlcnMgaW4gdGhlIHRyYW5zaXRpb24gdG8gbG93IEdXUCBwcm9wZWxsYW50czogd2hhdCB3ZSBrbm93IGFuZCB3aGF0IGlzIG1pc3NpbmcgdG8gbWFrZSBpdCBoYXBwZW4iLCJhdXRob3IiOlt7ImZhbWlseSI6IkJ1dHRpbmkiLCJnaXZlbiI6IkZyYW5jZXNjYSIsInBhcnNlLW5hbWVzIjpmYWxzZSwiZHJvcHBpbmctcGFydGljbGUiOiIiLCJub24tZHJvcHBpbmctcGFydGljbGUiOiIifSx7ImZhbWlseSI6IkdsaWVjYSIsImdpdmVuIjoiU3RlZmFuaWEiLCJwYXJzZS1uYW1lcyI6ZmFsc2UsImRyb3BwaW5nLXBhcnRpY2xlIjoiIiwibm9uLWRyb3BwaW5nLXBhcnRpY2xlIjoiIn0seyJmYW1pbHkiOiJTb252aWNvIiwiZ2l2ZW4iOiJGYWJpbyIsInBhcnNlLW5hbWVzIjpmYWxzZSwiZHJvcHBpbmctcGFydGljbGUiOiIiLCJub24tZHJvcHBpbmctcGFydGljbGUiOiIifSx7ImZhbWlseSI6Ikxld2lzIiwiZ2l2ZW4iOiJEYXZpZCBBLiIsInBhcnNlLW5hbWVzIjpmYWxzZSwiZHJvcHBpbmctcGFydGljbGUiOiIiLCJub24tZHJvcHBpbmctcGFydGljbGUiOiIifV0sImNvbnRhaW5lci10aXRsZSI6IkV4cGVydCBPcGluaW9uIG9uIERydWcgRGVsaXZlcnkiLCJjb250YWluZXItdGl0bGUtc2hvcnQiOiJFeHBlcnQgT3BpbiBEcnVnIERlbGl2IiwiRE9JIjoiMTAuMTA4MC8xNzQyNTI0Ny4yMDIzLjIyNjQxODQiLCJJU1NOIjoiMTc0Mi01MjQ3IiwiaXNzdWVkIjp7ImRhdGUtcGFydHMiOltbMjAyMyw4LDNdXX0sInBhZ2UiOiIxMTMxLTExNDMiLCJhYnN0cmFjdCI6IkludHJvZHVjdGlvbjogVGhlIHVyZ2VuY3kgdG8gcmVwbGFjZSB0aGUgcHJvcGVsbGFudHMgY3VycmVudGx5IGluIHVzZSB3aXRoIHRoZSBuZXcgc3VzdGFpbmFibGUgb25lcyBoYXMgZ2l2ZW4gcmlzZSB0byB0aGUgbmVlZCBmb3IgaW52ZXN0aWdhdGlvbiBhbmQgcmVmb3JtdWxhdGlvbiBvZiBwTURJcy4gQXJlYXMgY292ZXJlZDogVGhlIHJlZm9ybXVsYXRpb24gcmVxdWlyZXMgaW4tZGVwdGgga25vd2xlZGdlIG9mIHRoZSBwaHlzaWNvLWNoZW1pY2FsIGNoYXJhY3RlcmlzdGljcyBvZiB0aGUgbmV3IHByb3BlbGxhbnRzLCB3aGljaCBpbXBhY3QgdGhlIGF0b21pemF0aW9uIGNhcGFjaXR5IGFuZCB0aGUgcGx1bWUgZ2VvbWV0cnkuIEFtb25nIHRoZSBpbnZlc3RpZ2F0ZWQgcHJvcGVsbGFudHMsIEhGQSAxNTJhLCBkdWUgdG8gaXRzIGxvd2VyIHZhcG9yIHByZXNzdXJlIGFuZCBoaWdoZXIgc3VyZmFjZSB0ZW5zaW9uIGNvbXBhcmVkIHRvIEhGQSAxMzRhLCBkZWxpdmVyIGxhcmdlciBwYXJ0aWNsZXMgYW5kIGhhcyBhIGhpZ2hlciBzb2x2ZW50IGNhcGFjaXR5IHRvd2FyZCBsaXBvcGhpbGljIGRydWdzLiBPbiB0aGUgb3RoZXIgaGFuZCwgSEZPIDEyMzR6ZSBoYXMgcHJvcGVydGllcyBtb3JlIHNpbWlsYXIgdG8gSEZBIDEzNGEsIGJ1dCBzaG93ZWQgbG93ZXIgcmVwcm9kdWNpYmlsaXR5IG9mIHRoZSBnZW5lcmF0ZWQgc3ByYXksIGluZGljYXRpbmcgYSBwb3NzaWJsZSBoaWdoIHN1c2NlcHRpYmlsaXR5IHRvIHZhcmlhdGlvbiBpbiB0aGUgY29uc2lzdGVuY3kgb2YgdGhlIGRvc2UgZGVsaXZlcmVkLiBJbiBhZGRpdGlvbiwgdGhlIGRldmljZSBjb21wb25lbnRzIGN1cnJlbnRseSBpbiB1c2UgYXJlIGNvbXBhdGlibGUgd2l0aCB0aGUgbmV3IHByb3BlbGxhbnRzLiBUaGlzIGFsbG93ZWQgcHJvbWlzaW5nIHByZWxpbWluYXJ5IHJlc3VsdHMgaW4gdGhlIHJlLWZvcm11bGF0aW9uIG9mIHBNRElzIGJ5IGFjYWRlbWlhIGFuZCBwaGFybWEgY29tcGFuaWVzLiBIb3dldmVyLCB0aGVyZSBpcyBsaXR0bGUgaW5mb3JtYXRpb24gYWJvdXQgdGhlIGNsaW5pY2FsIHN0dWRpZXMgcmVxdWlyZWQgdG8gYWxsb3cgdGhlIG1hcmtldGluZyBvZiB0aGVzZSBuZXcgcHJvZHVjdHMuIEV4cGVydCBvcGluaW9uOiBPdmVyYWxsLCBzdHVkaWVzIGNvbmR1Y3RlZCBzbyBmYXIgc2hvdyB0aGF0IHRoZSB0cmFuc2l0aW9uIGlzIHRlY2huaWNhbGx5IHBvc3NpYmxlLCBhbmQgdGhlIG1haW4gb2JzdGFjbGUgd2lsbCBiZSByZXByZXNlbnRlZCBieSB0aGUgaW52ZXN0bWVudCByZXF1aXJlZCB0byBwdXQgdGhlIHByb2R1Y3Qgb24gdGhlIG1hcmtldC4iLCJpc3N1ZSI6IjgiLCJ2b2x1bWUiOiIyMCJ9LCJpc1RlbXBvcmFyeSI6ZmFsc2V9LHsiaWQiOiJhYzY4Y2RiOC04OTQ3LTMxMDctOWZmOC1lYjEwNGE2NzFlOTAiLCJpdGVtRGF0YSI6eyJ0eXBlIjoiYXJ0aWNsZS1qb3VybmFsIiwiaWQiOiJhYzY4Y2RiOC04OTQ3LTMxMDctOWZmOC1lYjEwNGE2NzFlOTAiLCJ0aXRsZSI6IlN0dWR5IG9mIHNvbHViaWxpdHkgb2Ygc3Rlcm9pZHMgaW4gaHlkcm9mbHVvcm9hbGthbmUgcHJvcGVsbGFudHMiLCJhdXRob3IiOlt7ImZhbWlseSI6IldpbGxpYW1zIiwiZ2l2ZW4iOiJSb2JlcnQgTy4iLCJwYXJzZS1uYW1lcyI6ZmFsc2UsImRyb3BwaW5nLXBhcnRpY2xlIjoiIiwibm9uLWRyb3BwaW5nLXBhcnRpY2xlIjoiIn0seyJmYW1pbHkiOiJSb2dlcnMiLCJnaXZlbiI6IlRydWUgTC4iLCJwYXJzZS1uYW1lcyI6ZmFsc2UsImRyb3BwaW5nLXBhcnRpY2xlIjoiIiwibm9uLWRyb3BwaW5nLXBhcnRpY2xlIjoiIn0seyJmYW1pbHkiOiJMaXUiLCJnaXZlbiI6IkppZSIsInBhcnNlLW5hbWVzIjpmYWxzZSwiZHJvcHBpbmctcGFydGljbGUiOiIiLCJub24tZHJvcHBpbmctcGFydGljbGUiOiIifV0sImNvbnRhaW5lci10aXRsZSI6IkRydWcgRGV2ZWxvcG1lbnQgYW5kIEluZHVzdHJpYWwgUGhhcm1hY3kiLCJjb250YWluZXItdGl0bGUtc2hvcnQiOiJEcnVnIERldiBJbmQgUGhhcm0iLCJET0kiOiIxMC4xMDgxL0REQy0xMDAxMDIyOTIiLCJJU1NOIjoiMDM2MzkwNDUiLCJQTUlEIjoiMTA2MTIwMTciLCJpc3N1ZWQiOnsiZGF0ZS1wYXJ0cyI6W1sxOTk5XV19LCJwYWdlIjoiMTIyNy0xMjM0IiwiYWJzdHJhY3QiOiJUaGUgc29sdWJpbGl0eSBvZiBwcmVkbmlzb25lLCBoeWRyb2NvcnRpc29uZSAyMS1hY2V0YXRlLCBoeWRyb2NvcnRpc29uZSwgZGV4YW1ldGhhc29uZSwgYmV0YW1ldGhhc29uZSAxNy12YWxlcmF0ZSwgYW5kIGRhbmF6b2wgaW4gaHlkcm9mbHVvcm9hbGthbmUgKEhGQSkgMTM0YSBhbmQgSEZBIDIyNyB3YXMgZGV0ZXJtaW5lZCBhdCA1wrBDIGFuZCAyNcKwQy4gSXQgd2FzIGZvdW5kIHRoYXQgdGhlIHNvbHViaWxpdHkgb2Ygc3Rlcm9pZCBpbiBIRkEgcHJvcGVsbGFudHMgd2FzIHJlbGF0ZWQgdG8gdGhlIG1lbHRpbmcgcG9pbnQgYW5kIHRoZSBsaXBvcGhpbGljaXR5IG9mIHRoZSBzdGVyb2lkLiBUaGUgc29sdWJpbGl0eSBvZiB0aGUgc3Rlcm9pZHMgaW4gdGhlIGJpbmFyeSBzeXN0ZW0gb2YgSEZBIHByb3BlbGxhbnRzIGFuZCBldGhhbm9sIGFsc28gd2FzIGludmVzdGlnYXRlZCBpbiB0aGUgc3R1ZHkuIEV0aGFub2wgc2lnbmlmaWNhbnRseSBpbmNyZWFzZWQgdGhlIHNvbHViaWxpdHkgb2YgdGhlIHN0ZXJvaWRzIGluIEhGQSBwcm9wZWxsYW50LiBUaGUgbWFnbml0dWRlIG9mIGluY3JlYXNlIHdhcyByZWxhdGVkIHRvIHRoZSBzb2x1YmlsaXR5IG9mIHRoZSBjb3JyZXNwb25kaW5nIHN0ZXJvaWQgaW4gZXRoYW5vbCBhbG9uZS4iLCJpc3N1ZSI6IjEyIiwidm9sdW1lIjoiMjUifSwiaXNUZW1wb3JhcnkiOmZhbHNlfSx7ImlkIjoiOGQyZTJjMDAtMmMzZi0zODZmLTlhMGItYzZlMGFhMTdkOTU1IiwiaXRlbURhdGEiOnsidHlwZSI6InBhcGVyLWNvbmZlcmVuY2UiLCJpZCI6IjhkMmUyYzAwLTJjM2YtMzg2Zi05YTBiLWM2ZTBhYTE3ZDk1NSIsInRpdGxlIjoiRnVuZGFtZW50YWwgcHJvcGVydGllcyBvZiBwcm9wZWxsYW50IGFlcm9zb2xzIGNhbiBndWlkZSB0cmFuc2l0aW9uIHRvIGxvdyBnbG9iYWwgd2FybWluZyBwb3RlbnRpYWwgcE1ESXM6IHNpemUsIHZlbG9jaXR5IGFuZCBzdXJmYWNlIGNoYXJnZSIsImF1dGhvciI6W3siZmFtaWx5IjoiUm9zc2kiLCJnaXZlbiI6IkkiLCJwYXJzZS1uYW1lcyI6ZmFsc2UsImRyb3BwaW5nLXBhcnRpY2xlIjoiIiwibm9uLWRyb3BwaW5nLXBhcnRpY2xlIjoiIn0seyJmYW1pbHkiOiJHYW5sZXkiLCJnaXZlbiI6IlciLCJwYXJzZS1uYW1lcyI6ZmFsc2UsImRyb3BwaW5nLXBhcnRpY2xlIjoiIiwibm9uLWRyb3BwaW5nLXBhcnRpY2xlIjoiIn0seyJmYW1pbHkiOiJLd29rIiwiZ2l2ZW4iOiJQaGlsaXAgQ2hpIExpcCIsInBhcnNlLW5hbWVzIjpmYWxzZSwiZHJvcHBpbmctcGFydGljbGUiOiIiLCJub24tZHJvcHBpbmctcGFydGljbGUiOiIifSx7ImZhbWlseSI6IlphZHJhemlsIiwiZ2l2ZW4iOiJJIiwicGFyc2UtbmFtZXMiOmZhbHNlLCJkcm9wcGluZy1wYXJ0aWNsZSI6IiIsIm5vbi1kcm9wcGluZy1wYXJ0aWNsZSI6IiJ9LHsiZmFtaWx5IjoiSGFzc2FsIiwiZ2l2ZW4iOiJHIiwicGFyc2UtbmFtZXMiOmZhbHNlLCJkcm9wcGluZy1wYXJ0aWNsZSI6IiIsIm5vbi1kcm9wcGluZy1wYXJ0aWNsZSI6IiJ9LHsiZmFtaWx5IjoiTWljaGVsZXQiLCJnaXZlbiI6Ik8iLCJwYXJzZS1uYW1lcyI6ZmFsc2UsImRyb3BwaW5nLXBhcnRpY2xlIjoiIiwibm9uLWRyb3BwaW5nLXBhcnRpY2xlIjoiIn0seyJmYW1pbHkiOiJTYXJyYWloIiwiZ2l2ZW4iOiJTIiwicGFyc2UtbmFtZXMiOmZhbHNlLCJkcm9wcGluZy1wYXJ0aWNsZSI6IiIsIm5vbi1kcm9wcGluZy1wYXJ0aWNsZSI6IiJ9LHsiZmFtaWx5IjoiQnJvdWV0IiwiZ2l2ZW4iOiJHIiwicGFyc2UtbmFtZXMiOmZhbHNlLCJkcm9wcGluZy1wYXJ0aWNsZSI6IiIsIm5vbi1kcm9wcGluZy1wYXJ0aWNsZSI6IiJ9LHsiZmFtaWx5IjoiUHJpY2UiLCJnaXZlbiI6IlIiLCJwYXJzZS1uYW1lcyI6ZmFsc2UsImRyb3BwaW5nLXBhcnRpY2xlIjoiIiwibm9uLWRyb3BwaW5nLXBhcnRpY2xlIjoiIn0seyJmYW1pbHkiOiJTaHVyIiwiZ2l2ZW4iOiJKIiwicGFyc2UtbmFtZXMiOmZhbHNlLCJkcm9wcGluZy1wYXJ0aWNsZSI6IiIsIm5vbi1kcm9wcGluZy1wYXJ0aWNsZSI6IiJ9XSwiY29udGFpbmVyLXRpdGxlIjoiRHJ1ZyBEZWxpdmVyeSB0byB0aGUgTHVuZ3MiLCJpc3N1ZWQiOnsiZGF0ZS1wYXJ0cyI6W1syMDIxXV19LCJ2b2x1bWUiOiIzMiIsImNvbnRhaW5lci10aXRsZS1zaG9ydCI6IiJ9LCJpc1RlbXBvcmFyeSI6ZmFsc2V9LHsiaWQiOiI3OTgxMzMyNS1jZWIwLTM5YTgtODkyNi1iMDBkMzA2Mjc4Y2EiLCJpdGVtRGF0YSI6eyJ0eXBlIjoicGFwZXItY29uZmVyZW5jZSIsImlkIjoiNzk4MTMzMjUtY2ViMC0zOWE4LTg5MjYtYjAwZDMwNjI3OGNhIiwidGl0bGUiOiJPcHRpbWl6aW5nIFNwcmF5IEZvcm1hdGlvbiBpbiBTb2x1dGlvbiBhbmQgU3VzcGVuc2lvbiBMb3cgR1dQIE1ldGVyZWQgRG9zZSBJbmhhbGVycyIsImF1dGhvciI6W3siZmFtaWx5IjoiRHVrZSIsImdpdmVuIjoiRCBKIiwicGFyc2UtbmFtZXMiOmZhbHNlLCJkcm9wcGluZy1wYXJ0aWNsZSI6IiIsIm5vbi1kcm9wcGluZy1wYXJ0aWNsZSI6IiJ9LHsiZmFtaWx5IjoiTXlhdHQiLCJnaXZlbiI6IkIgSiIsInBhcnNlLW5hbWVzIjpmYWxzZSwiZHJvcHBpbmctcGFydGljbGUiOiIiLCJub24tZHJvcHBpbmctcGFydGljbGUiOiIifSx7ImZhbWlseSI6IlJhbyIsImdpdmVuIjoiTGluZ3poZSIsInBhcnNlLW5hbWVzIjpmYWxzZSwiZHJvcHBpbmctcGFydGljbGUiOiIiLCJub24tZHJvcHBpbmctcGFydGljbGUiOiIifSx7ImZhbWlseSI6IlZ1dGxhcGFsbGkiLCJnaXZlbiI6IlN3ZXRoYSIsInBhcnNlLW5hbWVzIjpmYWxzZSwiZHJvcHBpbmctcGFydGljbGUiOiIiLCJub24tZHJvcHBpbmctcGFydGljbGUiOiIifSx7ImZhbWlseSI6Ik1hcmFzaW5pIiwiZ2l2ZW4iOiJOaXJtYWwiLCJwYXJzZS1uYW1lcyI6ZmFsc2UsImRyb3BwaW5nLXBhcnRpY2xlIjoiIiwibm9uLWRyb3BwaW5nLXBhcnRpY2xlIjoiIn0seyJmYW1pbHkiOiJEb3dkbGUiLCJnaXZlbiI6IkhvbGx5IiwicGFyc2UtbmFtZXMiOmZhbHNlLCJkcm9wcGluZy1wYXJ0aWNsZSI6IiIsIm5vbi1kcm9wcGluZy1wYXJ0aWNsZSI6IiJ9LHsiZmFtaWx5IjoiQ29ja3MiLCJnaXZlbiI6IlBoaWwiLCJwYXJzZS1uYW1lcyI6ZmFsc2UsImRyb3BwaW5nLXBhcnRpY2xlIjoiIiwibm9uLWRyb3BwaW5nLXBhcnRpY2xlIjoiIn0seyJmYW1pbHkiOiJTY2htaWR0IiwiZ2l2ZW4iOiJEYXZpZCIsInBhcnNlLW5hbWVzIjpmYWxzZSwiZHJvcHBpbmctcGFydGljbGUiOiIiLCJub24tZHJvcHBpbmctcGFydGljbGUiOiIifV0sImNvbnRhaW5lci10aXRsZSI6IlJlc3BpcmF0b3J5IERydWcgRGVsaXZlcnkiLCJpc3N1ZWQiOnsiZGF0ZS1wYXJ0cyI6W1syMDIzXV19LCJwYWdlIjoiODEtOTIiLCJhYnN0cmFjdCI6IktleSB3b3JkczogcHJlc3N1cmlzZWQgbWV0ZXJlZCBkb3NlIGluaGFsZXIgKHBNREkpLCBnbG9iYWwgd2FybWluZyBwb3RlbnRpYWwgKEdXUCksIHByb3BlbGxhbnQsIHNwcmF5IFN1bW1hcnkgVGhlIHRyYW5zaXRpb24gZnJvbSBIRkEtMTM0YSBhbmQgSEZBLTIyN2VhIHByb3BlbGxhbnRzIGluIHByZXNzdXJpc2VkIG1ldGVyZWQgZG9zZSBpbmhhbGVycyAocE1ESXMpIHRvIGxvdyBnbG9iYWwgd2FybWluZyBwb3RlbnRpYWwgcHJvcGVsbGFudHMgc3VjaCBhcyBIRkEtMTUyYSBhbmQgSEZPLTEyMzR6ZShFKSByZXF1aXJlcyBhIGNvbXByZWhlbnNpdmUgdW5kZXJzdGFuZGluZyBvZiBob3cgdGhlc2UgbmV3IGdhc3NlcyBiZWhhdmUuIENvbnZlbnRpb25hbGx5IG1lYXN1cmVkIG91dGNvbWVzIGFyZSBtaXhlZCwgYXMgdGhlIHBoeXNpY2FsIGNhdXNlcyBvZiB0aGUgY2hhbmdlcyBpbiBzcHJheSBiZWhhdmlvdXIgYXJlIG11bHRpZmFjZXRlZCwgZGVwZW5kaW5nIG9uIHR1cmJ1bGVudCBtaXhpbmcgZXgtb3JpZmljZSwgZHJvcGxldCBzaXplIGRpc3RyaWJ1dGlvbiwgYW5kIGNoYW5nZXMgaW4gc2F0dXJhdGVkIHZhcG91ciBwcmVzc3VyZS4gSW4gdGhpcyBzdHVkeSB3ZSBwcmVzZW50IGFlcm9keW5hbWljIHBhcnRpY2xlIHNpemUgZGlzdHJpYnV0aW9ucyBhbmQgZ2VvbWV0cmljIHBhcnRpY2xlIHNpemUgbWVhc3VyZW1lbnRzIGZvciBtb2RlbCBzdXNwZW5zaW9uIGFuZCBzb2x1dGlvbiBmb3JtdWxhdGlvbnMgY29udGFpbmluZyB1cCB0byAxNSUgdy93IGV0aGFub2wsIHVzaW5nIGNvbnZlbnRpb25hbCBwTURJIGhhcmR3YXJlLiBIaWdoLXNwZWVkIGltYWdpbmcgYW5kIGRyb3BsZXQgc2l6aW5nIGlzIHVzZWQgdG8gcmV2ZWFsIHRoZSB2YXJpb3VzIGRyaXZlcnMgb2YgZGlmZmVyaW5nIHBNREkgcGVyZm9ybWFuY2Ugd2l0aCB0aGUgbmV3IHByb3BlbGxhbnRzLiBXaXRoIHRoaXMgaW5zaWdodCwgcHJvbWlzaW5nIHJvdXRlcyBmb3Igb3B0aW1pc2F0aW9uIG9mIEhGQS0xNTJhIGFuZCBIRk8tMTIzNHplKEUpIGJhc2VkIHBNRElzIGFyZSBwcm9wb3NlZC4gS2V5IE1lc3NhZ2UgVXNpbmcgY29udmVudGlvbmFsIGFjdHVhdG9ycywgSEZBLTE1MmEgYW5kIEhGTy0xMjM0emUoRSkgc29sdXRpb24gYW5kIHN1c3BlbnNpb24gcE1ESSBmb3JtdWxhdGlvbnMgcGVyZm9ybSBzdWItb3B0aW1hbGx5IGNvbXBhcmVkIHRvIEhGQTEzNGEgYmFzZWQgc3lzdGVtcyBkdWUgdG8gYSBjb21wbGV4IHJhbmdlIG9mIGNvbXBldGluZyBmYWN0b3JzIGludm9sdmluZyBzcHJheSBtaXhpbmcsIHNwcmF5IHdpZHRoIGFuZCBkcm9wbGV0IHNpemUuIEhvd2V2ZXIsIHRoZXNlIGRpZmZlcmVuY2VzIGFyZSBzbWFsbCBlbm91Z2ggdGhhdCB0aGV5IG1heSBiZSBtYW5hZ2VkIHRocm91Z2ggb3B0aW1pc2F0aW9uIG9mIGNvLXNvbHZlbnQgY29uY2VudHJhdGlvbiBhbmQgYWN0dWF0b3Igb3JpZmljZSBsZW5ndGguIER1a2UsIE15YXR0IGV0IGFsLiIsImNvbnRhaW5lci10aXRsZS1zaG9ydCI6IiJ9LCJpc1RlbXBvcmFyeSI6ZmFsc2V9XX0="/>
          <w:id w:val="-1201928399"/>
          <w:placeholder>
            <w:docPart w:val="DefaultPlaceholder_-1854013440"/>
          </w:placeholder>
        </w:sdtPr>
        <w:sdtEndPr/>
        <w:sdtContent>
          <w:r w:rsidR="007071BD" w:rsidRPr="007071BD">
            <w:rPr>
              <w:color w:val="000000"/>
            </w:rPr>
            <w:t>[2,4–6]</w:t>
          </w:r>
        </w:sdtContent>
      </w:sdt>
      <w:r w:rsidR="00607975" w:rsidRPr="00607975">
        <w:t xml:space="preserve">. </w:t>
      </w:r>
      <w:r w:rsidR="00B44849">
        <w:t>F</w:t>
      </w:r>
      <w:r w:rsidR="00607975" w:rsidRPr="00607975">
        <w:t xml:space="preserve">actors </w:t>
      </w:r>
      <w:r w:rsidR="00AC2B29">
        <w:t xml:space="preserve">including </w:t>
      </w:r>
      <w:r w:rsidR="00607975" w:rsidRPr="00607975">
        <w:t xml:space="preserve">the vapour pressure, density, and surface tension </w:t>
      </w:r>
      <w:r>
        <w:t>affect</w:t>
      </w:r>
      <w:r w:rsidR="00B44849">
        <w:t xml:space="preserve"> both droplet formation and aerosol maturation processes</w:t>
      </w:r>
      <w:r w:rsidR="00EF72DB">
        <w:t xml:space="preserve"> </w:t>
      </w:r>
      <w:sdt>
        <w:sdtPr>
          <w:rPr>
            <w:color w:val="000000"/>
          </w:rPr>
          <w:tag w:val="MENDELEY_CITATION_v3_eyJjaXRhdGlvbklEIjoiTUVOREVMRVlfQ0lUQVRJT05fNGRlZGYwYjktODE4OS00OTViLThkZmUtYTlmNGVhZTVkZmI3IiwicHJvcGVydGllcyI6eyJub3RlSW5kZXgiOjB9LCJpc0VkaXRlZCI6ZmFsc2UsIm1hbnVhbE92ZXJyaWRlIjp7ImlzTWFudWFsbHlPdmVycmlkZGVuIjpmYWxzZSwiY2l0ZXByb2NUZXh0IjoiWzUsN10iLCJtYW51YWxPdmVycmlkZVRleHQiOiIifSwiY2l0YXRpb25JdGVtcyI6W3siaWQiOiI4ZDJlMmMwMC0yYzNmLTM4NmYtOWEwYi1jNmUwYWExN2Q5NTUiLCJpdGVtRGF0YSI6eyJ0eXBlIjoicGFwZXItY29uZmVyZW5jZSIsImlkIjoiOGQyZTJjMDAtMmMzZi0zODZmLTlhMGItYzZlMGFhMTdkOTU1IiwidGl0bGUiOiJGdW5kYW1lbnRhbCBwcm9wZXJ0aWVzIG9mIHByb3BlbGxhbnQgYWVyb3NvbHMgY2FuIGd1aWRlIHRyYW5zaXRpb24gdG8gbG93IGdsb2JhbCB3YXJtaW5nIHBvdGVudGlhbCBwTURJczogc2l6ZSwgdmVsb2NpdHkgYW5kIHN1cmZhY2UgY2hhcmdlIiwiYXV0aG9yIjpbeyJmYW1pbHkiOiJSb3NzaSIsImdpdmVuIjoiSSIsInBhcnNlLW5hbWVzIjpmYWxzZSwiZHJvcHBpbmctcGFydGljbGUiOiIiLCJub24tZHJvcHBpbmctcGFydGljbGUiOiIifSx7ImZhbWlseSI6IkdhbmxleSIsImdpdmVuIjoiVyIsInBhcnNlLW5hbWVzIjpmYWxzZSwiZHJvcHBpbmctcGFydGljbGUiOiIiLCJub24tZHJvcHBpbmctcGFydGljbGUiOiIifSx7ImZhbWlseSI6Ikt3b2siLCJnaXZlbiI6IlBoaWxpcCBDaGkgTGlwIiwicGFyc2UtbmFtZXMiOmZhbHNlLCJkcm9wcGluZy1wYXJ0aWNsZSI6IiIsIm5vbi1kcm9wcGluZy1wYXJ0aWNsZSI6IiJ9LHsiZmFtaWx5IjoiWmFkcmF6aWwiLCJnaXZlbiI6IkkiLCJwYXJzZS1uYW1lcyI6ZmFsc2UsImRyb3BwaW5nLXBhcnRpY2xlIjoiIiwibm9uLWRyb3BwaW5nLXBhcnRpY2xlIjoiIn0seyJmYW1pbHkiOiJIYXNzYWwiLCJnaXZlbiI6IkciLCJwYXJzZS1uYW1lcyI6ZmFsc2UsImRyb3BwaW5nLXBhcnRpY2xlIjoiIiwibm9uLWRyb3BwaW5nLXBhcnRpY2xlIjoiIn0seyJmYW1pbHkiOiJNaWNoZWxldCIsImdpdmVuIjoiTyIsInBhcnNlLW5hbWVzIjpmYWxzZSwiZHJvcHBpbmctcGFydGljbGUiOiIiLCJub24tZHJvcHBpbmctcGFydGljbGUiOiIifSx7ImZhbWlseSI6IlNhcnJhaWgiLCJnaXZlbiI6IlMiLCJwYXJzZS1uYW1lcyI6ZmFsc2UsImRyb3BwaW5nLXBhcnRpY2xlIjoiIiwibm9uLWRyb3BwaW5nLXBhcnRpY2xlIjoiIn0seyJmYW1pbHkiOiJCcm91ZXQiLCJnaXZlbiI6IkciLCJwYXJzZS1uYW1lcyI6ZmFsc2UsImRyb3BwaW5nLXBhcnRpY2xlIjoiIiwibm9uLWRyb3BwaW5nLXBhcnRpY2xlIjoiIn0seyJmYW1pbHkiOiJQcmljZSIsImdpdmVuIjoiUiIsInBhcnNlLW5hbWVzIjpmYWxzZSwiZHJvcHBpbmctcGFydGljbGUiOiIiLCJub24tZHJvcHBpbmctcGFydGljbGUiOiIifSx7ImZhbWlseSI6IlNodXIiLCJnaXZlbiI6IkoiLCJwYXJzZS1uYW1lcyI6ZmFsc2UsImRyb3BwaW5nLXBhcnRpY2xlIjoiIiwibm9uLWRyb3BwaW5nLXBhcnRpY2xlIjoiIn1dLCJjb250YWluZXItdGl0bGUiOiJEcnVnIERlbGl2ZXJ5IHRvIHRoZSBMdW5ncyIsImlzc3VlZCI6eyJkYXRlLXBhcnRzIjpbWzIwMjFdXX0sInZvbHVtZSI6IjMyIiwiY29udGFpbmVyLXRpdGxlLXNob3J0IjoiIn0sImlzVGVtcG9yYXJ5IjpmYWxzZX0seyJpZCI6ImYwNDE0Y2U1LTI1YTctMzZkZC1iYjc0LWZmNjgxNWJkNjYyOSIsIml0ZW1EYXRhIjp7InR5cGUiOiJhcnRpY2xlLWpvdXJuYWwiLCJpZCI6ImYwNDE0Y2U1LTI1YTctMzZkZC1iYjc0LWZmNjgxNWJkNjYyOSIsInRpdGxlIjoiVGhlIHJlbGF0aXZlIGluZmx1ZW5jZSBvZiBhdG9taXphdGlvbiBhbmQgZXZhcG9yYXRpb24gb24gbWV0ZXJlZCBkb3NlIGluaGFsZXIgZHJ1ZyBkZWxpdmVyeSBlZmZpY2llbmN5IiwiYXV0aG9yIjpbeyJmYW1pbHkiOiJTdGVpbiIsImdpdmVuIjoiU3RlcGhlbiBXLiIsInBhcnNlLW5hbWVzIjpmYWxzZSwiZHJvcHBpbmctcGFydGljbGUiOiIiLCJub24tZHJvcHBpbmctcGFydGljbGUiOiIifSx7ImZhbWlseSI6Ik15cmRhbCIsImdpdmVuIjoiUGF1bCBCLiIsInBhcnNlLW5hbWVzIjpmYWxzZSwiZHJvcHBpbmctcGFydGljbGUiOiIiLCJub24tZHJvcHBpbmctcGFydGljbGUiOiIifV0sImNvbnRhaW5lci10aXRsZSI6IkFlcm9zb2wgU2NpZW5jZSBhbmQgVGVjaG5vbG9neSIsIkRPSSI6IjEwLjEwODAvMDI3ODY4MjA2MDA2MTIyNjgiLCJJU1NOIjoiMDI3ODY4MjYiLCJpc3N1ZWQiOnsiZGF0ZS1wYXJ0cyI6W1syMDA2XV19LCJwYWdlIjoiMzM1LTM0NyIsImFic3RyYWN0IjoiRmFjdG9ycyBpbmZsdWVuY2luZyB0aGUgZGVsaXZlcnkgZWZmaWNpZW5jeSBmcm9tSEZBLTEzNGEgTURJcyB3ZXJlIGV4YW1pbmVkIHRoZW9yZXRpY2FsbHkgYW5kIGV4cGVyaW1lbnRhbGx5LiBUaGUgdGltZSByZXF1aXJlZCBmb3IgZXZhcG9yYXRpb24gb2YgSEZBLTEzNGEgYW5kIGV0aGFub2wgZHJvcGxldHMgd2VyZSB0aGVvcmV0aWNhbGx5IGNhbGN1bGF0ZWQuIEhGQS0xMzRhIGRyb3BsZXRzIHdlcmUgc2hvd24gdG8gZXZhcG9yYXRlIGFwcHJveGltYXRlbHkgc2V2ZW4gdGltZXMgZmFzdGVyIHRoYW4gZXRoYW5vbCBkcm9wbGV0cyBvZiB0aGUgc2FtZSBzaXplLCBldmVuIHRob3VnaCBIRkEtMTM0YSBkcm9wbGV0cyBjb29sIHRvIGFwcHJveGltYXRlbHkgNzggZGVncmVlcyBiZWxvdyBhbWJpZW50IHRlbXBlcmF0dXJlIGR1cmluZyBldmFwb3JhdGlvbi4gTURJIGRlbGl2ZXJ5IGVmZmljaWVuY3kgd2FzIGV4cGVyaW1lbnRhbGx5IHNob3duIHRvIGRlY3JlYXNlIHdpdGggaW5jcmVhc2luZyBldGhhbm9sIGNvbmNlbnRyYXRpb24sIGhvd2V2ZXIsIHRoZSBjb3JyZXNwb25kaW5nIGRlY3JlYXNlIGluIHZhcG9yIHByZXNzdXJlIHdhcyBub3QgdGhlIHByaW1hcnkgdmFyaWFibGUgcmVzcG9uc2libGUgZm9yIHRoZSBkZWNyZWFzZWQgZWZmaWNpZW5jeS4gUmF0aGVyLCB0aGlzIHdhcyBzaG93biB0byBiZSBwcmltYXJpbHkgZHVlIHRvIHRoZSBpbmNyZWFzZWQgdGltZSByZXF1aXJlZCBmb3IgdGhlIGRyb3BsZXRzIHRvIGV2YXBvcmF0ZSBhcyBldGhhbm9sIGNvbmNlbnRyYXRpb24gaW5jcmVhc2VkLiBEcm9wbGV0cyB0aGF0IGV2YXBvcmF0ZSBzbG93bHkgcmVtYWluIGZvciBhIGxvbmdlciBwZXJpb2QgaW4gdGhlIHNpemUgcmFuZ2UgdGhhdCBpcyBtb3JlIGxpa2VseSB0byBkZXBvc2l0IHZpYSB0dXJidWxlbnQgZGVwb3NpdGlvbiBpbiB0aGUgYWN0dWF0b3IgbW91dGhwaWVjZSBvciBVU1AgSW5sZXQgZHVyaW5nIGNhc2NhZGUgaW1wYWN0aW9uIHRlc3RzLiBUZXN0cyB3aXRoIGV4cGVyaW1lbnRhbCBNRElzIHVzaW5nIGFsdGVybmF0aXZlIGNvc29sdmVudHMgY29uZmlybWVkIHRoYXQgTURJIGRlbGl2ZXJ5IGVmZmljaWVuY3kgaXMgbXVjaCBtb3JlIHNlbnNpdGl2ZSB0byB0aGUgdGltZSByZXF1aXJlZCBmb3IgZXZhcG9yYXRpb24gb2YgdGhlIGRyb3BsZXRzIHRoYW4gb24gdGhlIGZvcm11bGF0aW9uIHZhcG9yIHByZXNzdXJlIG9yIHRoZSBzaXplIG9mIHRoZSBhdG9taXplZCBkcm9wbGV0cy4gVGhpcyBpbmRpY2F0ZXMgdGhhdCBmYWN0b3JzIGFmZmVjdGluZyB0aGUgZXZhcG9yYXRpb24gb2YgYW4gTURJIGFlcm9zb2wgcGxheSBhIGxhcmdlciByb2xlIGluIGRldGVybWluaW5nIE1ESSBkZWxpdmVyeSBlZmZpY2llbmN5IHRoYW4gZG8gYXRvbWl6YXRpb24gZWZmZWN0cy4gQ29weXJpZ2h0IMKpIEFtZXJpY2FuIEFzc29jaWF0aW9uIGZvciBBZXJvc29sIFJlc2VhcmNoLiIsImlzc3VlIjoiNSIsInZvbHVtZSI6IjQwIiwiY29udGFpbmVyLXRpdGxlLXNob3J0IjoiIn0sImlzVGVtcG9yYXJ5IjpmYWxzZX1dfQ=="/>
          <w:id w:val="980430655"/>
          <w:placeholder>
            <w:docPart w:val="DefaultPlaceholder_-1854013440"/>
          </w:placeholder>
        </w:sdtPr>
        <w:sdtEndPr/>
        <w:sdtContent>
          <w:r w:rsidR="007071BD" w:rsidRPr="007071BD">
            <w:rPr>
              <w:color w:val="000000"/>
            </w:rPr>
            <w:t>[5,7]</w:t>
          </w:r>
        </w:sdtContent>
      </w:sdt>
      <w:r w:rsidR="00607975" w:rsidRPr="00607975">
        <w:t xml:space="preserve">. Two low GWP propellants, HFA 152a and HFO 1234ze, have been </w:t>
      </w:r>
      <w:r>
        <w:t>investigated</w:t>
      </w:r>
      <w:r w:rsidR="00607975" w:rsidRPr="00607975">
        <w:t xml:space="preserve"> as viable alternatives to existing propellants, HFA 134a and HFA 227.</w:t>
      </w:r>
    </w:p>
    <w:p w14:paraId="5D22328E" w14:textId="6FAEDCEB" w:rsidR="00607975" w:rsidRPr="00607975" w:rsidRDefault="00B44849" w:rsidP="009B2C8D">
      <w:pPr>
        <w:pStyle w:val="DDLBodyText"/>
      </w:pPr>
      <w:r>
        <w:t>Droplet evaporation</w:t>
      </w:r>
      <w:r w:rsidR="00607975" w:rsidRPr="00607975">
        <w:t xml:space="preserve"> directly influences the efficiency of drug delivery as it governs the final properties of</w:t>
      </w:r>
      <w:r w:rsidR="00755508">
        <w:t xml:space="preserve"> the formed</w:t>
      </w:r>
      <w:r w:rsidR="00607975" w:rsidRPr="00607975">
        <w:t xml:space="preserve"> aerosol. </w:t>
      </w:r>
      <w:r>
        <w:t>P</w:t>
      </w:r>
      <w:r w:rsidR="00607975" w:rsidRPr="00607975">
        <w:t xml:space="preserve">ropellant evaporation is </w:t>
      </w:r>
      <w:r>
        <w:t xml:space="preserve">commonly assumed to be </w:t>
      </w:r>
      <w:r w:rsidR="00607975" w:rsidRPr="00607975">
        <w:t xml:space="preserve">extremely rapid, on timescales much shorter </w:t>
      </w:r>
      <w:r w:rsidR="00755508">
        <w:t xml:space="preserve">than </w:t>
      </w:r>
      <w:r w:rsidR="00607975" w:rsidRPr="00607975">
        <w:t xml:space="preserve">inhalation, and </w:t>
      </w:r>
      <w:r w:rsidR="00755508" w:rsidRPr="00755508">
        <w:t>can result in dried or semi-dried particles</w:t>
      </w:r>
      <w:r w:rsidR="00607975" w:rsidRPr="00607975">
        <w:t xml:space="preserve"> of </w:t>
      </w:r>
      <w:r>
        <w:t>formulation</w:t>
      </w:r>
      <w:r w:rsidR="00607975" w:rsidRPr="00607975">
        <w:t xml:space="preserve"> solutes and suspended materials </w:t>
      </w:r>
      <w:sdt>
        <w:sdtPr>
          <w:rPr>
            <w:color w:val="000000"/>
          </w:rPr>
          <w:tag w:val="MENDELEY_CITATION_v3_eyJjaXRhdGlvbklEIjoiTUVOREVMRVlfQ0lUQVRJT05fOGM3OWJhNGYtODI2My00MjM4LTkxOGEtMzExMzgxZWZiZWNkIiwicHJvcGVydGllcyI6eyJub3RlSW5kZXgiOjB9LCJpc0VkaXRlZCI6ZmFsc2UsIm1hbnVhbE92ZXJyaWRlIjp7ImlzTWFudWFsbHlPdmVycmlkZGVuIjpmYWxzZSwiY2l0ZXByb2NUZXh0IjoiWzhdIiwibWFudWFsT3ZlcnJpZGVUZXh0IjoiIn0sImNpdGF0aW9uSXRlbXMiOlt7ImlkIjoiZjlhNTg3NWYtMzBjOS0zYWM3LWEzYmEtMzQ5ZjZmYTFhYzM1IiwiaXRlbURhdGEiOnsidHlwZSI6ImFydGljbGUtam91cm5hbCIsImlkIjoiZjlhNTg3NWYtMzBjOS0zYWM3LWEzYmEtMzQ5ZjZmYTFhYzM1IiwidGl0bGUiOiJUaGUgaW5mbHVlbmNlIG9mIGluaXRpYWwgYXRvbWl6ZWQgZHJvcGxldCBzaXplIG9uIHJlc2lkdWFsIHBhcnRpY2xlIHNpemUgZnJvbSBwcmVzc3VyaXplZCBtZXRlcmVkIGRvc2UgaW5oYWxlcnMiLCJhdXRob3IiOlt7ImZhbWlseSI6IlNoZXRoIiwiZ2l2ZW4iOiJQb29uYW0iLCJwYXJzZS1uYW1lcyI6ZmFsc2UsImRyb3BwaW5nLXBhcnRpY2xlIjoiIiwibm9uLWRyb3BwaW5nLXBhcnRpY2xlIjoiIn0seyJmYW1pbHkiOiJTdGVpbiIsImdpdmVuIjoiU3RlcGhlbiBXLiIsInBhcnNlLW5hbWVzIjpmYWxzZSwiZHJvcHBpbmctcGFydGljbGUiOiIiLCJub24tZHJvcHBpbmctcGFydGljbGUiOiIifSx7ImZhbWlseSI6Ik15cmRhbCIsImdpdmVuIjoiUGF1bCBCLiIsInBhcnNlLW5hbWVzIjpmYWxzZSwiZHJvcHBpbmctcGFydGljbGUiOiIiLCJub24tZHJvcHBpbmctcGFydGljbGUiOiIifV0sImNvbnRhaW5lci10aXRsZSI6IkludGVybmF0aW9uYWwgSm91cm5hbCBvZiBQaGFybWFjZXV0aWNzIiwiY29udGFpbmVyLXRpdGxlLXNob3J0IjoiSW50IEogUGhhcm0iLCJET0kiOiIxMC4xMDE2L2ouaWpwaGFybS4yMDEzLjA3LjA2MSIsIklTU04iOiIxODczMzQ3NiIsIlBNSUQiOiIyMzkxMTkxMiIsImlzc3VlZCI6eyJkYXRlLXBhcnRzIjpbWzIwMTNdXX0sInBhZ2UiOiI1Ny02NSIsImFic3RyYWN0IjoiUHJlc3N1cml6ZWQgbWV0ZXJlZCBkb3NlIGluaGFsZXJzIChwTURJcykgYXJlIHdpZGVseSB1c2VkIGZvciB0aGUgdHJlYXRtZW50IG9mIGRpc2Vhc2VzIG9mIHRoZSBsdW5nLCBpbmNsdWRpbmcgYXN0aG1hIGFuZCBjaHJvbmljIG9ic3RydWN0aXZlIHB1bG1vbmFyeSBkaXNlYXNlLiBUaGUgbWFzcyBtZWRpYW4gYWVyb2R5bmFtaWMgZGlhbWV0ZXIgb2YgdGhlIHJlc2lkdWFsIHBhcnRpY2xlcyAoTU1BRFIpIGRlbGl2ZXJlZCBmcm9tIGEgcE1ESSBwbGF5cyBhIGtleSByb2xlIGluIGRldGVybWluaW5nIHRoZSBhbW91bnQgYW5kIGxvY2F0aW9uIG9mIGRydWcgZGVwb3NpdGlvbiBpbiB0aGUgbHVuZyBhbmQgdGhlcmVieSB0aGUgZWZmaWNhY3kgb2YgdGhlIGluaGFsZXIuIFRoZSBtYXNzIG1lZGlhbiBkaWFtZXRlciBvZiB0aGUgaW5pdGlhbCBkcm9wbGV0cyAoTU1ESSksIHVwb24gYXRvbWl6YXRpb24gb2YgYSBmb3JtdWxhdGlvbiwgaXMgYSBzaWduaWZpY2FudCBmYWN0b3IgaW5mbHVlbmNpbmcgdGhlIGZpbmFsIHBhcnRpY2xlIHNpemUuIFRoZSBwdXJwb3NlIG9mIHRoaXMgc3R1ZHkgd2FzIHRvIGV2YWx1YXRlIHRoZSBleHRlbnQgdGhhdCBNTURJIGFuZCBpbml0aWFsIGRyb3BsZXQgZ2VvbWV0cmljIHN0YW5kYXJkIGRldmlhdGlvbiAoR1NEKSBpbmZsdWVuY2UgdGhlIHJlc2lkdWFsIGFlcm9keW5hbWljIHBhcnRpY2xlIHNpemUgZGlzdHJpYnV0aW9uIChBUFNEUikgb2Ygc29sdXRpb24gYW5kIHN1c3BlbnNpb24gZm9ybXVsYXRpb25zLiBGcm9tIDQ4IHNvbHV0aW9uIHBNREkgY29uZmlndXJhdGlvbnMgd2l0aCB2YXJ5aW5nIGV0aGFub2wgY29uY2VudHJhdGlvbnMsIHZhbHZlIHNpemVzIGFuZCBhY3R1YXRvciBvcmlmaWNlIGRpYW1ldGVycywgaXQgd2FzIGV4cGVyaW1lbnRhbGx5IGZvdW5kIHRoYXQgdGhlIGVmZmVjdGl2ZSBNTURJIHJhbmdlZCBmcm9tIDcuOCB0byAxMy4zIM68bS4gU3Vic2VxdWVudGx5LCBjb21wdXRhdGlvbmFsIG1ldGhvZHMgd2VyZSB1dGlsaXplZCB0byBkZXRlcm1pbmUgdGhlIGluZmx1ZW5jZSBvZiBNTURJIG9uIE1NQURSLCBieSBtb2R1bGF0aW5nIHRoZSBNTURJIGZvciBzb2x1dGlvbiBhbmQgc3VzcGVuc2lvbiBwTURJcy4gRm9yIHNvbHV0aW9uIEhGQS0xMzRhIGZvcm11bGF0aW9ucyBvZiAwLjUlIGRydWcgaW4gMTAlIGV0aGFub2wsIHZhcnlpbmcgdGhlIE1NREkgZnJvbSA3LjUgdG8gMTMuNSDOvG0gaW5jcmVhc2VkIHRoZSBNTUFEUiBmcm9tIDEuNCB0byAyLjUgzrxtLiBGb3IgYSBzdXNwZW5zaW9uIGZvcm11bGF0aW9uIHdpdGggYSByZXByZXNlbnRhdGl2ZSBwYXJ0aWNsZSBzaXplIGRpc3RyaWJ1dGlvbiBvZiBtaWNyb25pemVkIGRydWcgKE1NQUQgPSAyLjUgzrxtLCBHU0QgPSAxLjgpLCB0aGUgc2FtZSBpbmNyZWFzZSBpbiBNTURJIHJlc3VsdGVkIGluIGFuIGluY3JlYXNlIGluIHRoZSBNTUFEUiBmcm9tIDIuNyB0byBvbmx5IDMuMyDOvG0uIEhlbmNlLCB0aGUgc2FtZSBpbmNyZWFzZSBpbiBNTURJIHJlc3VsdGVkIGluIGEgNzklIGluY3JlYXNlIGluIE1NQURSIGZvciB0aGUgc29sdXRpb24gZm9ybXVsYXRpb24gY29tcGFyZWQgdG8gb25seSBhIDIyJSBpbmNyZWFzZSBmb3IgdGhlIHN1c3BlbnNpb24gZm9ybXVsYXRpb24uIFNpbWlsYXIgdHJlbmRzIHdlcmUgb2J0YWluZWQgZm9yIGEgcmFuZ2Ugb2YgZHJ1ZyBjb25jZW50cmF0aW9ucyBhbmQgaW5wdXQgbWljcm9uaXplZCBkcnVnIHNpemVzLiBUaHVzLCBBUFNEUiBpcyBtb3JlIHNlbnNpdGl2ZSB0byBjaGFuZ2VzIGluIE1NREkgZm9yIHNvbHV0aW9uIGZvcm11bGF0aW9ucyB0aGFuIHN1c3BlbnNpb24gZm9ybXVsYXRpb25zOyBob3dldmVyLCB0aGVyZSBhcmUgc2l0dWF0aW9ucyBpbiB3aGljaCBoeXBvdGhldGljYWxseSBzbWFsbCBtaWNyb25pemVkIGRydWcgaW4gc3VzcGVuc2lvbiAoZS5nLiA1MDAgbm0gTU1BRCkgY291bGQgcmVzZW1ibGUgdHJlbmRzIG9ic2VydmVkIGZvciBzb2x1dGlvbiBmb3JtdWxhdGlvbnMuIEZ1cnRoZXJtb3JlLCB0aGUgcmVsYXRpb25zaGlwIGJldHdlZW4gQVBTRFIgYW5kIGRydWcgY29uY2VudHJhdGlvbiBhbmQgTU1ESSBpcyBwcmVkaWN0YWJsZSBmb3Igc29sdXRpb24gcE1ESXMsIGJ1dCB0aGlzIGlzIG5vdCBhcyBzdHJhaWdodGZvcndhcmQgZm9yIHN1c3BlbnNpb24gZm9ybXVsYXRpb25zLiBJbiBhZGRpdGlvbiwgdGhlIE1NQUQgUiB3YXMgcmVsYXRpdmVseSBpbnNlbnNpdGl2ZSB0byBjaGFuZ2VzIGluIGluaXRpYWwgZHJvcGxldCBHU0QgKGZyb20gMS42IHRvIDIuMCkgYW5kIHRoZSBzb2x1dGlvbiBhbmQgc3VzcGVuc2lvbiBwTURJIHJlc2lkdWFsIHBhcnRpY2xlIEdTRHMgd2VyZSBlc3NlbnRpYWxseSBpZGVudGljYWwgdG8gdGhlIGluaXRpYWwgZHJvcGxldCBHU0RzLiDCqSAyMDEzIEVsc2V2aWVyIEIuVi4gQWxsIHJpZ2h0cyByZXNlcnZlZC4iLCJpc3N1ZSI6IjEtMiIsInZvbHVtZSI6IjQ1NSJ9LCJpc1RlbXBvcmFyeSI6ZmFsc2V9XX0="/>
          <w:id w:val="169914288"/>
          <w:placeholder>
            <w:docPart w:val="DefaultPlaceholder_-1854013440"/>
          </w:placeholder>
        </w:sdtPr>
        <w:sdtEndPr/>
        <w:sdtContent>
          <w:r w:rsidR="007071BD" w:rsidRPr="007071BD">
            <w:rPr>
              <w:color w:val="000000"/>
            </w:rPr>
            <w:t>[8]</w:t>
          </w:r>
        </w:sdtContent>
      </w:sdt>
      <w:r w:rsidR="00607975" w:rsidRPr="00607975">
        <w:t xml:space="preserve">. However, laboratory measurements </w:t>
      </w:r>
      <w:r>
        <w:t>show</w:t>
      </w:r>
      <w:r w:rsidR="00607975" w:rsidRPr="00607975">
        <w:t xml:space="preserve"> that in elevated humidities </w:t>
      </w:r>
      <w:r>
        <w:t>water condenses onto evaporating droplets</w:t>
      </w:r>
      <w:r w:rsidR="00607975" w:rsidRPr="00607975">
        <w:t xml:space="preserve">, modifying and sometimes preventing particle formation </w:t>
      </w:r>
      <w:sdt>
        <w:sdtPr>
          <w:rPr>
            <w:color w:val="000000"/>
          </w:rPr>
          <w:tag w:val="MENDELEY_CITATION_v3_eyJjaXRhdGlvbklEIjoiTUVOREVMRVlfQ0lUQVRJT05fMmI2Nzc5M2YtMzBjNy00NzA4LWJmZjktZTAwNDRjMDNjNzgyIiwicHJvcGVydGllcyI6eyJub3RlSW5kZXgiOjB9LCJpc0VkaXRlZCI6ZmFsc2UsIm1hbnVhbE92ZXJyaWRlIjp7ImlzTWFudWFsbHlPdmVycmlkZGVuIjpmYWxzZSwiY2l0ZXByb2NUZXh0IjoiWzksMTBdIiwibWFudWFsT3ZlcnJpZGVUZXh0IjoiIn0sImNpdGF0aW9uSXRlbXMiOlt7ImlkIjoiYjczZjkzZDEtZWE1NS0zOTYwLWIyYWQtNjQzNWU1NTc1NzgwIiwiaXRlbURhdGEiOnsidHlwZSI6ImFydGljbGUtam91cm5hbCIsImlkIjoiYjczZjkzZDEtZWE1NS0zOTYwLWIyYWQtNjQzNWU1NTc1NzgwIiwidGl0bGUiOiJIb3cgdG8gZW5naW5lZXIgYWVyb3NvbCBwYXJ0aWNsZSBwcm9wZXJ0aWVzIGFuZCBiaW9waGFybWFjZXV0aWNhbCBwZXJmb3JtYW5jZSBvZiBwcm9wZWxsYW50IGluaGFsZXJzIiwiYXV0aG9yIjpbeyJmYW1pbHkiOiJBa2h1ZW1va2hhbiIsImdpdmVuIjoiUHJlY2lvdXMiLCJwYXJzZS1uYW1lcyI6ZmFsc2UsImRyb3BwaW5nLXBhcnRpY2xlIjoiIiwibm9uLWRyb3BwaW5nLXBhcnRpY2xlIjoiIn0seyJmYW1pbHkiOiJHcmVlbiIsImdpdmVuIjoiTmF0YWxpZSBBcm1zdHJvbmciLCJwYXJzZS1uYW1lcyI6ZmFsc2UsImRyb3BwaW5nLXBhcnRpY2xlIjoiIiwibm9uLWRyb3BwaW5nLXBhcnRpY2xlIjoiIn0seyJmYW1pbHkiOiJIYWRkcmVsbCIsImdpdmVuIjoiQWxsZW4iLCJwYXJzZS1uYW1lcyI6ZmFsc2UsImRyb3BwaW5nLXBhcnRpY2xlIjoiIiwibm9uLWRyb3BwaW5nLXBhcnRpY2xlIjoiIn0seyJmYW1pbHkiOiJMZXdpcyIsImdpdmVuIjoiRGF2aWQiLCJwYXJzZS1uYW1lcyI6ZmFsc2UsImRyb3BwaW5nLXBhcnRpY2xlIjoiIiwibm9uLWRyb3BwaW5nLXBhcnRpY2xlIjoiIn0seyJmYW1pbHkiOiJSZWlkIiwiZ2l2ZW4iOiJKb25hdGhhbiBQLiIsInBhcnNlLW5hbWVzIjpmYWxzZSwiZHJvcHBpbmctcGFydGljbGUiOiIiLCJub24tZHJvcHBpbmctcGFydGljbGUiOiIifSx7ImZhbWlseSI6IkZvcmJlcyIsImdpdmVuIjoiQmVuIiwicGFyc2UtbmFtZXMiOmZhbHNlLCJkcm9wcGluZy1wYXJ0aWNsZSI6IiIsIm5vbi1kcm9wcGluZy1wYXJ0aWNsZSI6IiJ9XSwiY29udGFpbmVyLXRpdGxlIjoiSW50ZXJuYXRpb25hbCBKb3VybmFsIG9mIFBoYXJtYWNldXRpY3MiLCJjb250YWluZXItdGl0bGUtc2hvcnQiOiJJbnQgSiBQaGFybSIsImFjY2Vzc2VkIjp7ImRhdGUtcGFydHMiOltbMjAyNCw0LDhdXX0sIkRPSSI6IjEwLjEwMTYvSi5JSlBIQVJNLjIwMjMuMTIyNjc2IiwiSVNTTiI6IjE4NzMzNDc2IiwiUE1JRCI6IjM2NzM4ODA3IiwiaXNzdWVkIjp7ImRhdGUtcGFydHMiOltbMjAyMywzLDVdXX0sImFic3RyYWN0IjoiR2l2ZW4gdGhlIGVudmlyb25tZW50YWwgY29tcHVsc2lvbiB0byByZWZvcm11bGF0ZSBwcmVzc3VyaXNlZCBtZXRlcmVkIGRvc2UgaW5oYWxlcnMgKHBNREkpIHVzaW5nIG5ldyBwcm9wZWxsYW50cyB3aXRoIGxvd2VyIGdsb2JhbCB3YXJtaW5nIHBvdGVudGlhbCwgdGhpcyBzdHVkeSBpbnZlc3RpZ2F0ZWQgaG93IG5vbi12b2xhdGlsZSBleGNpcGllbnRzIGNhbiBiZSB1c2VkIHRvIGVuZ2luZWVyIGFlcm9zb2wgcGFydGljbGUgbWljcm9waHlzaWNzIGFuZCBkcnVnIHJlbGVhc2UuIFRoZSBkeW5hbWljcyBvZiBjaGFuZ2UgaW4gcGFydGljbGUgc2l6ZSwgd2V0dGluZyBhbmQgcGh5c2ljYWwgc3RhdGUgd2VyZSBtZWFzdXJlZCBmb3Igc2luZ2xlIHBhcnRpY2xlcyAoZ2x5Y2Vyb2wvZXRoYW5vbC9iZWNsb21ldGhhc29uZSBkaXByb3Bpb25hdGU7IEJEUCkgaW4gdGhlIGFlcm9zb2wgcGhhc2UgYXQgZGlmZmVyZW50IHJlbGF0aXZlIGh1bWlkaXR5IChSSCkgdXNpbmcgYW4gZWxlY3Ryb2R5bmFtaWMgYmFsYW5jZS4gQkRQIGRpc3NvbHV0aW9uIHJhdGVzIHdlcmUgY29tcGFyZWQgZm9yIGFlcm9zb2xzIGZyb20gcE1ESSBjb250YWluaW5nIGRpZmZlcmVudCByYXRpb3Mgb2YgQkRQOmdseWNlcm9sIG9yIEJEUDppc29wcm9weWwgbXlyaXN0YXRlIChJUE0pLiBJbiA0NSAlIFJILCBldGhhbm9sIGxvc3Mgd2FzIGZvbGxvd2VkIGJ5IGV2YXBvcmF0aW9uIG9mIGNvbmRlbnNlZCB3YXRlciB0byBnZW5lcmF0ZSBzcGhlcmljYWwgcGFydGljbGVzIHdpdGggc29saWQgaW5jbHVzaW9ucyBvciBjb21wYWN0IGlycmVndWxhci1zaGFwZWQgc29saWQgcGFydGljbGVzLCBhY2NvcmRpbmcgdG8gdGhlIHByZXNlbmNlIG9yIGFic2VuY2Ugb2YgZ2x5Y2Vyb2wuIEluIFJIID4gOTUgJSwgY29uZGVuc2VkIHdhdGVyIGRpZCBub3QgZXZhcG9yYXRlIGFuZCBCRFAgZm9ybWVkIHNvbGlkIGluY2x1c2lvbnMgaW4gd2F0ZXIvZ2x5Y2Vyb2wgb3Igd2F0ZXIgZHJvcGxldHMuIFZhcnlpbmcgdGhlIG5vbi12b2xhdGlsZSBjb21wb25lbnQsIDDigJM1MCAlIHcvdywgaW4gcE1ESSByZXN1bHRlZCBpbiBhIGNvbmNlbnRyYXRpb24tZGVwZW5kZW50IDTigJM4LWZvbGQgcmVkdWN0aW9uIGluIEJEUCBkaXNzb2x1dGlvbiByYXRlLiBUaGVzZSBmaW5kaW5ncyBkZW1vbnN0cmF0ZSB0aGF0IG5vbi12b2xhdGlsZSBleGNpcGllbnRzIHByb3ZpZGUgYSBtZWFucyBvZiBlbmdpbmVlcmluZyBhZXJvc29sIHByb3BlcnRpZXMgYW5kLCBtb2RpZnlpbmcgdGhlIHJhdGUgb2YgZHJ1ZyByZWxlYXNlIGZyb20gYWVyb3NvbCBtZWRpY2luZXMuIFdlIGFsc28gZGVtb25zdHJhdGVkIGRpZmZlcmVuY2VzIGJldHdlZW4gcGFydGljbGVzIGZvcm1lZCBpbiB2aXRybyBpbiBhbWJpZW50IGh1bWlkaXR5IHZlcnN1cyBoaWdoZXIgaHVtaWRpdHksIG1vcmUgbGlrZSB0aGF0IGVuY291bnRlcmVkIGR1cmluZyBvcmFsIGluaGFsYXRpb24uIiwicHVibGlzaGVyIjoiRWxzZXZpZXIgQi5WLiIsInZvbHVtZSI6IjYzNCJ9LCJpc1RlbXBvcmFyeSI6ZmFsc2V9LHsiaWQiOiJiMzBlZDM1MS04Yzg3LTNiNDEtOGI5Mi00NDcxNDIwYjA0ZjQiLCJpdGVtRGF0YSI6eyJ0eXBlIjoiYXJ0aWNsZS1qb3VybmFsIiwiaWQiOiJiMzBlZDM1MS04Yzg3LTNiNDEtOGI5Mi00NDcxNDIwYjA0ZjQiLCJ0aXRsZSI6IldhdGVyIFVwdGFrZSBieSBFdmFwb3JhdGluZyBwTURJIEFlcm9zb2wgUHJpb3IgdG8gSW5oYWxhdGlvbiBBZmZlY3RzIEJvdGggUmVnaW9uYWwgYW5kIFRvdGFsIERlcG9zaXRpb24gaW4gdGhlIFJlc3BpcmF0b3J5IFN5c3RlbSIsImF1dGhvciI6W3siZmFtaWx5IjoiTGVnaC1MYW5kIiwiZ2l2ZW4iOiJWaWN0b3JpYSIsInBhcnNlLW5hbWVzIjpmYWxzZSwiZHJvcHBpbmctcGFydGljbGUiOiIiLCJub24tZHJvcHBpbmctcGFydGljbGUiOiIifSx7ImZhbWlseSI6IkhhZGRyZWxsIiwiZ2l2ZW4iOiJBbGxlbiBFLiIsInBhcnNlLW5hbWVzIjpmYWxzZSwiZHJvcHBpbmctcGFydGljbGUiOiIiLCJub24tZHJvcHBpbmctcGFydGljbGUiOiIifSx7ImZhbWlseSI6Ikxld2lzIiwiZ2l2ZW4iOiJEYXZpZCIsInBhcnNlLW5hbWVzIjpmYWxzZSwiZHJvcHBpbmctcGFydGljbGUiOiIiLCJub24tZHJvcHBpbmctcGFydGljbGUiOiIifSx7ImZhbWlseSI6Ik11cm5hbmUiLCJnaXZlbiI6IkRhcnJhZ2giLCJwYXJzZS1uYW1lcyI6ZmFsc2UsImRyb3BwaW5nLXBhcnRpY2xlIjoiIiwibm9uLWRyb3BwaW5nLXBhcnRpY2xlIjoiIn0seyJmYW1pbHkiOiJSZWlkIiwiZ2l2ZW4iOiJKb25hdGhhbiBQLiIsInBhcnNlLW5hbWVzIjpmYWxzZSwiZHJvcHBpbmctcGFydGljbGUiOiIiLCJub24tZHJvcHBpbmctcGFydGljbGUiOiIifV0sImNvbnRhaW5lci10aXRsZSI6IlBoYXJtYWNldXRpY3MgMjAyMSwgVm9sLiAxMywgUGFnZSA5NDEiLCJhY2Nlc3NlZCI6eyJkYXRlLXBhcnRzIjpbWzIwMjIsNCwxM11dfSwiRE9JIjoiMTAuMzM5MC9QSEFSTUFDRVVUSUNTMTMwNzA5NDEiLCJJU1NOIjoiMTk5OS00OTIzIiwiVVJMIjoiaHR0cHM6Ly93d3cubWRwaS5jb20vMTk5OS00OTIzLzEzLzcvOTQxL2h0bSIsImlzc3VlZCI6eyJkYXRlLXBhcnRzIjpbWzIwMjEsNiwyNF1dfSwicGFnZSI6Ijk0MSIsImFic3RyYWN0IjoiQXMgcHVsbW9uYXJ5IGRydWcgZGVwb3NpdGlvbiBpcyBhIGZ1bmN0aW9uIG9mIGFlcm9zb2wgcGFydGljbGUgc2l6ZSBkaXN0cmlidXRpb24sIGl0IGlzIGNyaXRpY2FsIHRoYXQgdGhlIGR5bmFtaWNzIG9mIHBhcnRpY2xlIGZvcm1hdGlvbiBhbmQgbWF0dXJhdGlvbiBpbiBwTURJIHNwcmF5cyBpbiB0aGUgaW50ZXJpbSBiZXR3ZWVuIGdlbmVyYXRpb24gYW5kIGluaGFsYXRpb24gYXJlIGZ1bGx5IHVuZGVyc3Rvb2QuIFRoaXMgcGFwZXIgcHJlc2VudHMgYW4gYXBwcm9hY2ggdG8gbWVhc3VyZSB0aGUgZXZhcG9yYXRpdmUgYW5kIGNvbmRlbnNhdGlvbmFsIGZsdXhlcyBvZiB2b2xhdGlsZSBjb21wb25lbnRzIGFuZCB3YXRlciBmcm9tIGFuZCB0byBzb2x1dGlvbiBwTURJIGRyb3BsZXRzIGZvbGxvd2luZyBnZW5lcmF0aW9uIHVzaW5nIGEgbm92ZWwgdGVjaG5pcXVlIHJlZmVycmVkIHRvIGFzIHRoZSBTaW5nbGUgUGFydGljbGUgRWxlY3Ryb2R5bmFtaWMgTHVuZyAoU1BFTCkuIEluIGRvaW5nIHNvLCBldmFwb3JhdGluZyBhZXJvc29sIGRyb3BsZXRzIGFyZSBzaG93biBjYXBhYmxlIG9mIGFjdGluZyBhcyBjb25kZW5zYXRpb24gbnVjbGVpIGZvciB3YXRlci4gSW5kZWVkLCB3ZSBzaG93IHRoYXQgdGhlIHJhcGlkIHZhcG9yaXNhdGlvbiBvZiB2b2xhdGlsZSBjb21wb25lbnRzIGZyb20gYSB2b2xhdGlsZSBkcm9wbGV0IGlzIGRpcmVjdGx5IGNvcnJlbGF0ZWQgdG8gdGhlIHZvbHVtZSBvZiB3YXRlciB0YWtlbiB1cCBieSBjb25kZW5zYXRpb24uIEZ1cnRoZXJtb3JlLCBhIHNpZ25pZmljYW50IHZvbHVtZSBvZiB3YXRlciBpcyBzaG93biB0byBjb25kZW5zZSBvbiBkcm9wbGV0cyBvZiBhIG1vZGVsIHBNREkgZm9ybXVsYXRpb24gKGh5ZHJvZmx1b3JvYWxrYW5lIChIRkEpLCBldGhhbm9sIGFuZCBnbHljZXJvbCkgZHVyaW5nIGV2YXBvcmF0aXZlIGRyb3BsZXQgYWdlaW5nLCBkaXNwbGF5aW5nIGEgZHJhbWF0aWMgc2hpZnQgZnJvbSBhIGNvcmUgY29tcG9zaXRpb24gb2YgYSB2b2xhdGlsZSBzcGVjaWVzIHRvIHRoYXQgb2YgcHJlZG9taW5hbnRseSB3YXRlciAobm9uLXZvbGF0aWxlIGdseWNlcm9sIHJlbWFpbmVkIGluIHRoaXMgY2FzZSkuIFRoaXMgeWllbGRzIGEgZHJvcGxldCB3aXRoIGEgd2F0ZXIgYWN0aXZpdHkgb2YgMC45OCBhdCB0aGUgaW5zdGFuY2Ugb2YgaW5oYWxhdGlvbi4gVGhlIGltcGxpY2F0aW9ucyBvZiB0aGVzZSByZXN1bHRzIG9uIHJlZ2lvbmFsIGFuZCB0b3RhbCBwdWxtb25hcnkgZHJ1ZyBkZXBvc2l0aW9uIGFyZSBleHBsb3JlZCB1c2luZyB0aGUgSW50ZXJuYXRpb25hbCBDb21taXNzaW9uIG9mIFJhZGlvbG9naWNhbCBQcm90ZWN0aW9uIChJQ1JQKSBkZXBvc2l0aW9uIG1vZGVsLCB3aXRoIGFuIGludGVncmF0ZWQgc2VtaS1hbmFseXRpY2FsIHRyZWF0bWVudCBvZiBoeWdyb3Njb3BpYyBncm93dGguIFRocm91Z2ggdGhpcywgZHJvcGxldHMgd2l0aCB3YXRlciBhY3Rpdml0eSBvZiAwLjk4IHVwb24gaW5oYWxhdGlvbiBhcmUgc2hvd24gdG8gcHJvZHVjZSBtYXJrZWRseSBkaWZmZXJlbnQgZG9zZSBkZXBvc2l0aW9uIHByb2ZpbGVzIHRvIHRob3NlIHdpdGggbG93ZXIgd2F0ZXIgYWN0aXZpdGllcyBhdCB0aGUgcG9pbnQgb2YgaW5zcGlyYXRpb24uIiwicHVibGlzaGVyIjoiTXVsdGlkaXNjaXBsaW5hcnkgRGlnaXRhbCBQdWJsaXNoaW5nIEluc3RpdHV0ZSIsImlzc3VlIjoiNyIsInZvbHVtZSI6IjEzIiwiY29udGFpbmVyLXRpdGxlLXNob3J0IjoiIn0sImlzVGVtcG9yYXJ5IjpmYWxzZX1dfQ=="/>
          <w:id w:val="-1294053256"/>
          <w:placeholder>
            <w:docPart w:val="DefaultPlaceholder_-1854013440"/>
          </w:placeholder>
        </w:sdtPr>
        <w:sdtEndPr/>
        <w:sdtContent>
          <w:r w:rsidR="007071BD" w:rsidRPr="007071BD">
            <w:rPr>
              <w:color w:val="000000"/>
            </w:rPr>
            <w:t>[9,10]</w:t>
          </w:r>
        </w:sdtContent>
      </w:sdt>
      <w:r w:rsidR="00607975" w:rsidRPr="00607975">
        <w:t xml:space="preserve">. The presence of water extends the </w:t>
      </w:r>
      <w:r>
        <w:t>timescale for</w:t>
      </w:r>
      <w:r w:rsidR="00607975" w:rsidRPr="00607975">
        <w:t xml:space="preserve"> aerosols </w:t>
      </w:r>
      <w:r>
        <w:t>to act as</w:t>
      </w:r>
      <w:r w:rsidR="00607975" w:rsidRPr="00607975">
        <w:t xml:space="preserve"> dynamic droplets</w:t>
      </w:r>
      <w:r>
        <w:t xml:space="preserve">, </w:t>
      </w:r>
      <w:r w:rsidR="00607975" w:rsidRPr="00607975">
        <w:t xml:space="preserve">undergoing further evaporation or hygroscopic growth. </w:t>
      </w:r>
      <w:r w:rsidR="000A37A5">
        <w:t>L</w:t>
      </w:r>
      <w:r w:rsidR="00B3099C">
        <w:t>ung</w:t>
      </w:r>
      <w:r w:rsidR="00607975" w:rsidRPr="00607975">
        <w:t xml:space="preserve"> deposition is a function of aerodynamic diameter</w:t>
      </w:r>
      <w:r w:rsidR="000A37A5">
        <w:t xml:space="preserve">, </w:t>
      </w:r>
      <w:r w:rsidR="009A031D">
        <w:t>and thus</w:t>
      </w:r>
      <w:r w:rsidR="000A37A5">
        <w:t xml:space="preserve"> particle shape</w:t>
      </w:r>
      <w:r w:rsidR="009A031D">
        <w:t xml:space="preserve"> </w:t>
      </w:r>
      <w:r w:rsidR="000A37A5">
        <w:t>and density</w:t>
      </w:r>
      <w:r w:rsidR="00607975" w:rsidRPr="00607975">
        <w:t xml:space="preserve">, </w:t>
      </w:r>
      <w:r w:rsidR="00B3099C">
        <w:t xml:space="preserve">so understanding </w:t>
      </w:r>
      <w:r w:rsidR="00607975" w:rsidRPr="00607975">
        <w:t xml:space="preserve">aerodynamic size, phase, and composition </w:t>
      </w:r>
      <w:r w:rsidR="009A031D" w:rsidRPr="00607975">
        <w:t>evol</w:t>
      </w:r>
      <w:r w:rsidR="009A031D">
        <w:t xml:space="preserve">ution </w:t>
      </w:r>
      <w:r w:rsidR="00607975" w:rsidRPr="00607975">
        <w:t xml:space="preserve">of </w:t>
      </w:r>
      <w:r w:rsidR="00755508">
        <w:t xml:space="preserve">an </w:t>
      </w:r>
      <w:r w:rsidR="00607975" w:rsidRPr="00607975">
        <w:t xml:space="preserve">inhaled aerosol </w:t>
      </w:r>
      <w:r w:rsidR="00B3099C">
        <w:t>is key</w:t>
      </w:r>
      <w:r w:rsidR="00607975" w:rsidRPr="00607975">
        <w:t xml:space="preserve"> to optimis</w:t>
      </w:r>
      <w:r w:rsidR="00B3099C">
        <w:t xml:space="preserve">ing </w:t>
      </w:r>
      <w:r w:rsidR="00607975" w:rsidRPr="00607975">
        <w:t xml:space="preserve">drug deposition within the lung </w:t>
      </w:r>
      <w:sdt>
        <w:sdtPr>
          <w:rPr>
            <w:color w:val="000000"/>
          </w:rPr>
          <w:tag w:val="MENDELEY_CITATION_v3_eyJjaXRhdGlvbklEIjoiTUVOREVMRVlfQ0lUQVRJT05fY2I1MDQwZWUtMWJjNC00OTA2LTkyYjEtZmQ5YTAwODZlYmJlIiwicHJvcGVydGllcyI6eyJub3RlSW5kZXgiOjB9LCJpc0VkaXRlZCI6ZmFsc2UsIm1hbnVhbE92ZXJyaWRlIjp7ImlzTWFudWFsbHlPdmVycmlkZGVuIjpmYWxzZSwiY2l0ZXByb2NUZXh0IjoiWzExXSIsIm1hbnVhbE92ZXJyaWRlVGV4dCI6IiJ9LCJjaXRhdGlvbkl0ZW1zIjpbeyJpZCI6IjNlYmU5NzJiLTZkOTItMzQ5OC05OTAyLWMzZGNlYjBkOTY4YiIsIml0ZW1EYXRhIjp7InR5cGUiOiJhcnRpY2xlLWpvdXJuYWwiLCJpZCI6IjNlYmU5NzJiLTZkOTItMzQ5OC05OTAyLWMzZGNlYjBkOTY4YiIsInRpdGxlIjoiSW5mbHVlbmNlIG9mIHBhcnRpY2xlIHNpemUgb24gcmVnaW9uYWwgbHVuZyBkZXBvc2l0aW9uIC0gV2hhdCBldmlkZW5jZSBpcyB0aGVyZT8iLCJhdXRob3IiOlt7ImZhbWlseSI6IldpbGxpYW1zIiwiZ2l2ZW4iOiJSb2JlcnQgTy4iLCJwYXJzZS1uYW1lcyI6ZmFsc2UsImRyb3BwaW5nLXBhcnRpY2xlIjoiIiwibm9uLWRyb3BwaW5nLXBhcnRpY2xlIjoiIn0seyJmYW1pbHkiOiJDYXJ2YWxobyIsImdpdmVuIjoiVGhpYWdvIEMuIiwicGFyc2UtbmFtZXMiOmZhbHNlLCJkcm9wcGluZy1wYXJ0aWNsZSI6IiIsIm5vbi1kcm9wcGluZy1wYXJ0aWNsZSI6IiJ9LHsiZmFtaWx5IjoiUGV0ZXJzIiwiZ2l2ZW4iOiJKYXkgSS4iLCJwYXJzZS1uYW1lcyI6ZmFsc2UsImRyb3BwaW5nLXBhcnRpY2xlIjoiIiwibm9uLWRyb3BwaW5nLXBhcnRpY2xlIjoiIn1dLCJjb250YWluZXItdGl0bGUiOiJJbnRlcm5hdGlvbmFsIEpvdXJuYWwgb2YgUGhhcm1hY2V1dGljcyIsImNvbnRhaW5lci10aXRsZS1zaG9ydCI6IkludCBKIFBoYXJtIiwiRE9JIjoiMTAuMTAxNi9qLmlqcGhhcm0uMjAxMC4xMi4wNDAiLCJJU1NOIjoiMDM3ODUxNzMiLCJQTUlEIjoiMjEyMzI1ODUiLCJpc3N1ZWQiOnsiZGF0ZS1wYXJ0cyI6W1syMDExXV19LCJwYWdlIjoiMS0xMCIsImFic3RyYWN0IjoiVGhlIHVuZGVyc3RhbmRpbmcgb2YgZGVwb3NpdGlvbiBvZiBwYXJ0aWNsZXMgaW4gdGhlIHJlc3BpcmF0b3J5IHRyYWN0IGlzIG9mIGdyZWF0IHZhbHVlIHRvIHJpc2sgYXNzZXNzbWVudCBvZiBpbmhhbGF0aW9uIHRveGljb2xvZ3kgYW5kIHRvIGltcHJvdmUgZWZmaWNpZW5jeSBpbiBkcnVnIGRlbGl2ZXJ5IG9mIGluaGFsYXRpb24gdGhlcmFwaWVzLiBUaGVyZSBhcmUgdGhyZWUgbWFpbiBiYXNpYyBtZWNoYW5pc21zIG9mIHBhcnRpY2xlIGRlcG9zaXRpb24gYmFzZWQgcHJpbWFyaWx5IG9uIHBhcnRpY2xlIHNpemU6IGluZXJ0aWFsIGltcGFjdGlvbiwgc2VkaW1lbnRhdGlvbiBhbmQgZGlmZnVzaW9uLiBUaGUgcmVnaW9uYWwgZGVwb3NpdGlvbiBpbiB0aGUgbHVuZ3MgY2FuIGJlIGV2YWx1YXRlZCBpbiByZWdhcmRzIHRvIHRoZSBhZXJvZHluYW1pYyBwYXJ0aWNsZSBzaXplLCBpbiB3aGljaCBwYXJ0aWNsZSBkZW5zaXR5IHBsYXlzIGEgc2lnbmlmaWNhbnQgcm9sZS4gSW4gdGhpcyByZXZpZXcgcGFwZXIsIHdlIGZpcnN0IGludHJvZHVjZSB0aGUgYXZhaWxhYmxlIGltYWdpbmcgdGVjaG5pcXVlcyB0byBjb25maXJtIHJlZ2lvbmFsIGRlcG9zaXRpb24gb2YgcGFydGljbGVzIGluIHRoZSBodW1hbiByZXNwaXJhdG9yeSB0cmFjdCwgc3VjaCBhcyBwbGFuYXIgc2NpbnRpZ3JhcGh5LCBzaW5nbGUgcGhvdG9uIGVtaXNzaW9uIGNvbXB1dGVkIHRvbW9ncmFwaHkgKFNQRUNUKSBhbmQgcG9zaXRyb24gZW1pc3Npb24gdG9tb2dyYXBoeSAoUEVUKS4gVGhlc2UgdGVjaG5vbG9naWVzIGhhdmUgd2lkZWx5IGFkdmFuY2VkIGFuZCBjb25zZXF1ZW50bHkgYmVuZWZpdGVkIHRoZSB1bmRlcnN0YW5kaW5nIG9mIGRlcG9zaXRpb24gcGF0dGVybiwgYWx0aG91Z2ggdGhlcmUgaXMgYSBsYWNrIG9mIGx1bmcgZG9zaW1ldHJ5IHRlY2huaXF1ZXMgdG8gZXZhbHVhdGUgdGhlIGRlcG9zaXRpb24gb2YgbmFub3BhcnRpY2xlcy4gU3Vic2VxdWVudGx5LCB3ZSBwcmVzZW50IGEgY29tcHJlaGVuc2l2ZSByZXZpZXcgc3VtbWFyaXppbmcgdGhlIGV2aWRlbmNlIGF2YWlsYWJsZSBpbiB0aGUgbGl0ZXJhdHVyZSB0aGF0IGNvbmZpcm1zIHRoZSBkZXBvc2l0aW9uIG9mIHNtYWxsZXIgcGFydGljbGVzIGluIHRoZSBzbWFsbGVyIGFpcndheXMgYXMgb3Bwb3NlZCB0byB0aGUgbGFyZ2VyIGFpcndheXMuIMKpIDIwMTEgRWxzZXZpZXIgQi5WLiBBbGwgcmlnaHRzIHJlc2VydmVkLiIsImlzc3VlIjoiMS0yIiwidm9sdW1lIjoiNDA2In0sImlzVGVtcG9yYXJ5IjpmYWxzZX1dfQ=="/>
          <w:id w:val="355086055"/>
          <w:placeholder>
            <w:docPart w:val="DefaultPlaceholder_-1854013440"/>
          </w:placeholder>
        </w:sdtPr>
        <w:sdtEndPr/>
        <w:sdtContent>
          <w:r w:rsidR="007071BD" w:rsidRPr="007071BD">
            <w:rPr>
              <w:color w:val="000000"/>
            </w:rPr>
            <w:t>[11]</w:t>
          </w:r>
        </w:sdtContent>
      </w:sdt>
      <w:r w:rsidR="00607975" w:rsidRPr="00607975">
        <w:t xml:space="preserve">. Thus, direct measurements of the evaporation kinetics and phase change of droplets of current and new propellants provide valuable insight for the reformulation of existing products and the design of novel formulations. </w:t>
      </w:r>
    </w:p>
    <w:p w14:paraId="03FA6461" w14:textId="18087F74" w:rsidR="00607975" w:rsidRPr="00607975" w:rsidRDefault="00607975" w:rsidP="009B2C8D">
      <w:pPr>
        <w:pStyle w:val="DDLBodyText"/>
      </w:pPr>
      <w:r w:rsidRPr="00607975">
        <w:lastRenderedPageBreak/>
        <w:t>In this study, we present a novel</w:t>
      </w:r>
      <w:r w:rsidR="009A031D">
        <w:t xml:space="preserve"> s</w:t>
      </w:r>
      <w:r w:rsidR="009A031D" w:rsidRPr="003C5EE1">
        <w:t>troboscopic droplet analysis (SDA)</w:t>
      </w:r>
      <w:r w:rsidRPr="00607975">
        <w:t xml:space="preserve"> technique for single-droplet-scale measurements of propellant evaporation with sub-microsecond time resolution. </w:t>
      </w:r>
      <w:r w:rsidR="00B3099C">
        <w:t>It enables</w:t>
      </w:r>
      <w:r w:rsidRPr="00607975">
        <w:t xml:space="preserve"> stroboscopic</w:t>
      </w:r>
      <w:r w:rsidR="000A37A5">
        <w:t xml:space="preserve"> </w:t>
      </w:r>
      <w:r w:rsidRPr="00607975">
        <w:t>imaging of a stream of monodisperse</w:t>
      </w:r>
      <w:r w:rsidR="00755508">
        <w:t>d droplets</w:t>
      </w:r>
      <w:r w:rsidRPr="00607975">
        <w:t xml:space="preserve"> in the earliest stages of a droplet’s lifetime. With preliminary data, we demonstrate that this approach can resolve between the evaporation rates of three propellants, HFA 134a, HFA 152a, and HFO 1234ze. This technique is coupled with the electrodynamic balance (EDB) method presented by Legh-Land </w:t>
      </w:r>
      <w:r w:rsidRPr="00607975">
        <w:rPr>
          <w:i/>
        </w:rPr>
        <w:t xml:space="preserve">et al. </w:t>
      </w:r>
      <w:r w:rsidRPr="00607975">
        <w:t xml:space="preserve">to </w:t>
      </w:r>
      <w:r w:rsidR="000A37A5">
        <w:t xml:space="preserve">analyse droplet </w:t>
      </w:r>
      <w:r w:rsidRPr="00607975">
        <w:t xml:space="preserve">behaviour in elevated humidities over extended timescales </w:t>
      </w:r>
      <w:sdt>
        <w:sdtPr>
          <w:rPr>
            <w:color w:val="000000"/>
          </w:rPr>
          <w:tag w:val="MENDELEY_CITATION_v3_eyJjaXRhdGlvbklEIjoiTUVOREVMRVlfQ0lUQVRJT05fOTNmMzVkNjItNGQ4NC00MmNhLWE2YTMtZjJlNTA5YjI4MzdiIiwicHJvcGVydGllcyI6eyJub3RlSW5kZXgiOjB9LCJpc0VkaXRlZCI6ZmFsc2UsIm1hbnVhbE92ZXJyaWRlIjp7ImlzTWFudWFsbHlPdmVycmlkZGVuIjpmYWxzZSwiY2l0ZXByb2NUZXh0IjoiWzEwXSIsIm1hbnVhbE92ZXJyaWRlVGV4dCI6IiJ9LCJjaXRhdGlvbkl0ZW1zIjpbeyJpZCI6ImIzMGVkMzUxLThjODctM2I0MS04YjkyLTQ0NzE0MjBiMDRmNCIsIml0ZW1EYXRhIjp7InR5cGUiOiJhcnRpY2xlLWpvdXJuYWwiLCJpZCI6ImIzMGVkMzUxLThjODctM2I0MS04YjkyLTQ0NzE0MjBiMDRmNCIsInRpdGxlIjoiV2F0ZXIgVXB0YWtlIGJ5IEV2YXBvcmF0aW5nIHBNREkgQWVyb3NvbCBQcmlvciB0byBJbmhhbGF0aW9uIEFmZmVjdHMgQm90aCBSZWdpb25hbCBhbmQgVG90YWwgRGVwb3NpdGlvbiBpbiB0aGUgUmVzcGlyYXRvcnkgU3lzdGVtIiwiYXV0aG9yIjpbeyJmYW1pbHkiOiJMZWdoLUxhbmQiLCJnaXZlbiI6IlZpY3RvcmlhIiwicGFyc2UtbmFtZXMiOmZhbHNlLCJkcm9wcGluZy1wYXJ0aWNsZSI6IiIsIm5vbi1kcm9wcGluZy1wYXJ0aWNsZSI6IiJ9LHsiZmFtaWx5IjoiSGFkZHJlbGwiLCJnaXZlbiI6IkFsbGVuIEUuIiwicGFyc2UtbmFtZXMiOmZhbHNlLCJkcm9wcGluZy1wYXJ0aWNsZSI6IiIsIm5vbi1kcm9wcGluZy1wYXJ0aWNsZSI6IiJ9LHsiZmFtaWx5IjoiTGV3aXMiLCJnaXZlbiI6IkRhdmlkIiwicGFyc2UtbmFtZXMiOmZhbHNlLCJkcm9wcGluZy1wYXJ0aWNsZSI6IiIsIm5vbi1kcm9wcGluZy1wYXJ0aWNsZSI6IiJ9LHsiZmFtaWx5IjoiTXVybmFuZSIsImdpdmVuIjoiRGFycmFnaCIsInBhcnNlLW5hbWVzIjpmYWxzZSwiZHJvcHBpbmctcGFydGljbGUiOiIiLCJub24tZHJvcHBpbmctcGFydGljbGUiOiIifSx7ImZhbWlseSI6IlJlaWQiLCJnaXZlbiI6IkpvbmF0aGFuIFAuIiwicGFyc2UtbmFtZXMiOmZhbHNlLCJkcm9wcGluZy1wYXJ0aWNsZSI6IiIsIm5vbi1kcm9wcGluZy1wYXJ0aWNsZSI6IiJ9XSwiY29udGFpbmVyLXRpdGxlIjoiUGhhcm1hY2V1dGljcyAyMDIxLCBWb2wuIDEzLCBQYWdlIDk0MSIsImFjY2Vzc2VkIjp7ImRhdGUtcGFydHMiOltbMjAyMiw0LDEzXV19LCJET0kiOiIxMC4zMzkwL1BIQVJNQUNFVVRJQ1MxMzA3MDk0MSIsIklTU04iOiIxOTk5LTQ5MjMiLCJVUkwiOiJodHRwczovL3d3dy5tZHBpLmNvbS8xOTk5LTQ5MjMvMTMvNy85NDEvaHRtIiwiaXNzdWVkIjp7ImRhdGUtcGFydHMiOltbMjAyMSw2LDI0XV19LCJwYWdlIjoiOTQxIiwiYWJzdHJhY3QiOiJBcyBwdWxtb25hcnkgZHJ1ZyBkZXBvc2l0aW9uIGlzIGEgZnVuY3Rpb24gb2YgYWVyb3NvbCBwYXJ0aWNsZSBzaXplIGRpc3RyaWJ1dGlvbiwgaXQgaXMgY3JpdGljYWwgdGhhdCB0aGUgZHluYW1pY3Mgb2YgcGFydGljbGUgZm9ybWF0aW9uIGFuZCBtYXR1cmF0aW9uIGluIHBNREkgc3ByYXlzIGluIHRoZSBpbnRlcmltIGJldHdlZW4gZ2VuZXJhdGlvbiBhbmQgaW5oYWxhdGlvbiBhcmUgZnVsbHkgdW5kZXJzdG9vZC4gVGhpcyBwYXBlciBwcmVzZW50cyBhbiBhcHByb2FjaCB0byBtZWFzdXJlIHRoZSBldmFwb3JhdGl2ZSBhbmQgY29uZGVuc2F0aW9uYWwgZmx1eGVzIG9mIHZvbGF0aWxlIGNvbXBvbmVudHMgYW5kIHdhdGVyIGZyb20gYW5kIHRvIHNvbHV0aW9uIHBNREkgZHJvcGxldHMgZm9sbG93aW5nIGdlbmVyYXRpb24gdXNpbmcgYSBub3ZlbCB0ZWNobmlxdWUgcmVmZXJyZWQgdG8gYXMgdGhlIFNpbmdsZSBQYXJ0aWNsZSBFbGVjdHJvZHluYW1pYyBMdW5nIChTUEVMKS4gSW4gZG9pbmcgc28sIGV2YXBvcmF0aW5nIGFlcm9zb2wgZHJvcGxldHMgYXJlIHNob3duIGNhcGFibGUgb2YgYWN0aW5nIGFzIGNvbmRlbnNhdGlvbiBudWNsZWkgZm9yIHdhdGVyLiBJbmRlZWQsIHdlIHNob3cgdGhhdCB0aGUgcmFwaWQgdmFwb3Jpc2F0aW9uIG9mIHZvbGF0aWxlIGNvbXBvbmVudHMgZnJvbSBhIHZvbGF0aWxlIGRyb3BsZXQgaXMgZGlyZWN0bHkgY29ycmVsYXRlZCB0byB0aGUgdm9sdW1lIG9mIHdhdGVyIHRha2VuIHVwIGJ5IGNvbmRlbnNhdGlvbi4gRnVydGhlcm1vcmUsIGEgc2lnbmlmaWNhbnQgdm9sdW1lIG9mIHdhdGVyIGlzIHNob3duIHRvIGNvbmRlbnNlIG9uIGRyb3BsZXRzIG9mIGEgbW9kZWwgcE1ESSBmb3JtdWxhdGlvbiAoaHlkcm9mbHVvcm9hbGthbmUgKEhGQSksIGV0aGFub2wgYW5kIGdseWNlcm9sKSBkdXJpbmcgZXZhcG9yYXRpdmUgZHJvcGxldCBhZ2VpbmcsIGRpc3BsYXlpbmcgYSBkcmFtYXRpYyBzaGlmdCBmcm9tIGEgY29yZSBjb21wb3NpdGlvbiBvZiBhIHZvbGF0aWxlIHNwZWNpZXMgdG8gdGhhdCBvZiBwcmVkb21pbmFudGx5IHdhdGVyIChub24tdm9sYXRpbGUgZ2x5Y2Vyb2wgcmVtYWluZWQgaW4gdGhpcyBjYXNlKS4gVGhpcyB5aWVsZHMgYSBkcm9wbGV0IHdpdGggYSB3YXRlciBhY3Rpdml0eSBvZiAwLjk4IGF0IHRoZSBpbnN0YW5jZSBvZiBpbmhhbGF0aW9uLiBUaGUgaW1wbGljYXRpb25zIG9mIHRoZXNlIHJlc3VsdHMgb24gcmVnaW9uYWwgYW5kIHRvdGFsIHB1bG1vbmFyeSBkcnVnIGRlcG9zaXRpb24gYXJlIGV4cGxvcmVkIHVzaW5nIHRoZSBJbnRlcm5hdGlvbmFsIENvbW1pc3Npb24gb2YgUmFkaW9sb2dpY2FsIFByb3RlY3Rpb24gKElDUlApIGRlcG9zaXRpb24gbW9kZWwsIHdpdGggYW4gaW50ZWdyYXRlZCBzZW1pLWFuYWx5dGljYWwgdHJlYXRtZW50IG9mIGh5Z3Jvc2NvcGljIGdyb3d0aC4gVGhyb3VnaCB0aGlzLCBkcm9wbGV0cyB3aXRoIHdhdGVyIGFjdGl2aXR5IG9mIDAuOTggdXBvbiBpbmhhbGF0aW9uIGFyZSBzaG93biB0byBwcm9kdWNlIG1hcmtlZGx5IGRpZmZlcmVudCBkb3NlIGRlcG9zaXRpb24gcHJvZmlsZXMgdG8gdGhvc2Ugd2l0aCBsb3dlciB3YXRlciBhY3Rpdml0aWVzIGF0IHRoZSBwb2ludCBvZiBpbnNwaXJhdGlvbi4iLCJwdWJsaXNoZXIiOiJNdWx0aWRpc2NpcGxpbmFyeSBEaWdpdGFsIFB1Ymxpc2hpbmcgSW5zdGl0dXRlIiwiaXNzdWUiOiI3Iiwidm9sdW1lIjoiMTMiLCJjb250YWluZXItdGl0bGUtc2hvcnQiOiIifSwiaXNUZW1wb3JhcnkiOmZhbHNlfV19"/>
          <w:id w:val="1296336776"/>
          <w:placeholder>
            <w:docPart w:val="DefaultPlaceholder_-1854013440"/>
          </w:placeholder>
        </w:sdtPr>
        <w:sdtEndPr/>
        <w:sdtContent>
          <w:r w:rsidR="007071BD" w:rsidRPr="007071BD">
            <w:rPr>
              <w:color w:val="000000"/>
            </w:rPr>
            <w:t>[10]</w:t>
          </w:r>
        </w:sdtContent>
      </w:sdt>
      <w:r w:rsidRPr="00607975">
        <w:t>. This approach provides measurements that can help expedite the development of products based upon low GWP propellants, through direct in vitro assessments of droplet maturation.</w:t>
      </w:r>
    </w:p>
    <w:p w14:paraId="290AC574" w14:textId="54C80A55" w:rsidR="00607975" w:rsidRDefault="00607975" w:rsidP="00607975">
      <w:pPr>
        <w:pStyle w:val="DDLHeading1"/>
        <w:rPr>
          <w:sz w:val="20"/>
          <w:szCs w:val="36"/>
        </w:rPr>
      </w:pPr>
      <w:r w:rsidRPr="00607975">
        <w:rPr>
          <w:sz w:val="20"/>
          <w:szCs w:val="36"/>
        </w:rPr>
        <w:t xml:space="preserve">Experimental Methods </w:t>
      </w:r>
    </w:p>
    <w:p w14:paraId="584D77D8" w14:textId="75B83EAC" w:rsidR="00607975" w:rsidRPr="00607975" w:rsidRDefault="00607975" w:rsidP="009B2C8D">
      <w:pPr>
        <w:pStyle w:val="DDLBodyText"/>
      </w:pPr>
      <w:r w:rsidRPr="00607975">
        <w:t xml:space="preserve">To resolve processes ranging orders of magnitude in time (from milliseconds to seconds), a dual-measurement approach was used. The EDB </w:t>
      </w:r>
      <w:r w:rsidR="00FB1EF5">
        <w:t>provides</w:t>
      </w:r>
      <w:r w:rsidRPr="00607975">
        <w:t xml:space="preserve"> robust aerosol kinetics data</w:t>
      </w:r>
      <w:r w:rsidR="00993888">
        <w:t>,</w:t>
      </w:r>
      <w:r w:rsidR="00FB1EF5">
        <w:t xml:space="preserve"> but </w:t>
      </w:r>
      <w:r w:rsidRPr="00607975">
        <w:t xml:space="preserve">droplets are generated at the edge of a trapping chamber and </w:t>
      </w:r>
      <w:r w:rsidR="00FB1EF5">
        <w:t xml:space="preserve">take ~ 0.1 s to </w:t>
      </w:r>
      <w:r w:rsidRPr="00607975">
        <w:t xml:space="preserve">travel to a </w:t>
      </w:r>
      <w:r w:rsidR="00FB1EF5">
        <w:t>central measurement</w:t>
      </w:r>
      <w:r w:rsidRPr="00607975">
        <w:t xml:space="preserve"> region. </w:t>
      </w:r>
      <w:r w:rsidR="00FB1EF5">
        <w:t>Thus, the</w:t>
      </w:r>
      <w:r w:rsidRPr="00607975">
        <w:t xml:space="preserve"> rapid evaporation of propellants which occurs within ~ 10 </w:t>
      </w:r>
      <w:proofErr w:type="spellStart"/>
      <w:r w:rsidRPr="00607975">
        <w:t>ms</w:t>
      </w:r>
      <w:proofErr w:type="spellEnd"/>
      <w:r w:rsidRPr="00607975">
        <w:t xml:space="preserve"> </w:t>
      </w:r>
      <w:r w:rsidR="00FB1EF5">
        <w:rPr>
          <w:color w:val="000000"/>
        </w:rPr>
        <w:t>is not captured</w:t>
      </w:r>
      <w:r w:rsidR="00FB1EF5" w:rsidRPr="00FB1EF5">
        <w:rPr>
          <w:color w:val="000000"/>
        </w:rPr>
        <w:t xml:space="preserve"> </w:t>
      </w:r>
      <w:sdt>
        <w:sdtPr>
          <w:rPr>
            <w:color w:val="000000"/>
          </w:rPr>
          <w:tag w:val="MENDELEY_CITATION_v3_eyJjaXRhdGlvbklEIjoiTUVOREVMRVlfQ0lUQVRJT05fZjYzNzQ3MGQtMjA5Yy00ZmI3LThhMjEtNzhmNDAyNzljMjAzIiwicHJvcGVydGllcyI6eyJub3RlSW5kZXgiOjB9LCJpc0VkaXRlZCI6ZmFsc2UsIm1hbnVhbE92ZXJyaWRlIjp7ImlzTWFudWFsbHlPdmVycmlkZGVuIjpmYWxzZSwiY2l0ZXByb2NUZXh0IjoiWzddIiwibWFudWFsT3ZlcnJpZGVUZXh0IjoiIn0sImNpdGF0aW9uSXRlbXMiOlt7ImlkIjoiZjA0MTRjZTUtMjVhNy0zNmRkLWJiNzQtZmY2ODE1YmQ2NjI5IiwiaXRlbURhdGEiOnsidHlwZSI6ImFydGljbGUtam91cm5hbCIsImlkIjoiZjA0MTRjZTUtMjVhNy0zNmRkLWJiNzQtZmY2ODE1YmQ2NjI5IiwidGl0bGUiOiJUaGUgcmVsYXRpdmUgaW5mbHVlbmNlIG9mIGF0b21pemF0aW9uIGFuZCBldmFwb3JhdGlvbiBvbiBtZXRlcmVkIGRvc2UgaW5oYWxlciBkcnVnIGRlbGl2ZXJ5IGVmZmljaWVuY3kiLCJhdXRob3IiOlt7ImZhbWlseSI6IlN0ZWluIiwiZ2l2ZW4iOiJTdGVwaGVuIFcuIiwicGFyc2UtbmFtZXMiOmZhbHNlLCJkcm9wcGluZy1wYXJ0aWNsZSI6IiIsIm5vbi1kcm9wcGluZy1wYXJ0aWNsZSI6IiJ9LHsiZmFtaWx5IjoiTXlyZGFsIiwiZ2l2ZW4iOiJQYXVsIEIuIiwicGFyc2UtbmFtZXMiOmZhbHNlLCJkcm9wcGluZy1wYXJ0aWNsZSI6IiIsIm5vbi1kcm9wcGluZy1wYXJ0aWNsZSI6IiJ9XSwiY29udGFpbmVyLXRpdGxlIjoiQWVyb3NvbCBTY2llbmNlIGFuZCBUZWNobm9sb2d5IiwiRE9JIjoiMTAuMTA4MC8wMjc4NjgyMDYwMDYxMjI2OCIsIklTU04iOiIwMjc4NjgyNiIsImlzc3VlZCI6eyJkYXRlLXBhcnRzIjpbWzIwMDZdXX0sInBhZ2UiOiIzMzUtMzQ3IiwiYWJzdHJhY3QiOiJGYWN0b3JzIGluZmx1ZW5jaW5nIHRoZSBkZWxpdmVyeSBlZmZpY2llbmN5IGZyb21IRkEtMTM0YSBNRElzIHdlcmUgZXhhbWluZWQgdGhlb3JldGljYWxseSBhbmQgZXhwZXJpbWVudGFsbHkuIFRoZSB0aW1lIHJlcXVpcmVkIGZvciBldmFwb3JhdGlvbiBvZiBIRkEtMTM0YSBhbmQgZXRoYW5vbCBkcm9wbGV0cyB3ZXJlIHRoZW9yZXRpY2FsbHkgY2FsY3VsYXRlZC4gSEZBLTEzNGEgZHJvcGxldHMgd2VyZSBzaG93biB0byBldmFwb3JhdGUgYXBwcm94aW1hdGVseSBzZXZlbiB0aW1lcyBmYXN0ZXIgdGhhbiBldGhhbm9sIGRyb3BsZXRzIG9mIHRoZSBzYW1lIHNpemUsIGV2ZW4gdGhvdWdoIEhGQS0xMzRhIGRyb3BsZXRzIGNvb2wgdG8gYXBwcm94aW1hdGVseSA3OCBkZWdyZWVzIGJlbG93IGFtYmllbnQgdGVtcGVyYXR1cmUgZHVyaW5nIGV2YXBvcmF0aW9uLiBNREkgZGVsaXZlcnkgZWZmaWNpZW5jeSB3YXMgZXhwZXJpbWVudGFsbHkgc2hvd24gdG8gZGVjcmVhc2Ugd2l0aCBpbmNyZWFzaW5nIGV0aGFub2wgY29uY2VudHJhdGlvbiwgaG93ZXZlciwgdGhlIGNvcnJlc3BvbmRpbmcgZGVjcmVhc2UgaW4gdmFwb3IgcHJlc3N1cmUgd2FzIG5vdCB0aGUgcHJpbWFyeSB2YXJpYWJsZSByZXNwb25zaWJsZSBmb3IgdGhlIGRlY3JlYXNlZCBlZmZpY2llbmN5LiBSYXRoZXIsIHRoaXMgd2FzIHNob3duIHRvIGJlIHByaW1hcmlseSBkdWUgdG8gdGhlIGluY3JlYXNlZCB0aW1lIHJlcXVpcmVkIGZvciB0aGUgZHJvcGxldHMgdG8gZXZhcG9yYXRlIGFzIGV0aGFub2wgY29uY2VudHJhdGlvbiBpbmNyZWFzZWQuIERyb3BsZXRzIHRoYXQgZXZhcG9yYXRlIHNsb3dseSByZW1haW4gZm9yIGEgbG9uZ2VyIHBlcmlvZCBpbiB0aGUgc2l6ZSByYW5nZSB0aGF0IGlzIG1vcmUgbGlrZWx5IHRvIGRlcG9zaXQgdmlhIHR1cmJ1bGVudCBkZXBvc2l0aW9uIGluIHRoZSBhY3R1YXRvciBtb3V0aHBpZWNlIG9yIFVTUCBJbmxldCBkdXJpbmcgY2FzY2FkZSBpbXBhY3Rpb24gdGVzdHMuIFRlc3RzIHdpdGggZXhwZXJpbWVudGFsIE1ESXMgdXNpbmcgYWx0ZXJuYXRpdmUgY29zb2x2ZW50cyBjb25maXJtZWQgdGhhdCBNREkgZGVsaXZlcnkgZWZmaWNpZW5jeSBpcyBtdWNoIG1vcmUgc2Vuc2l0aXZlIHRvIHRoZSB0aW1lIHJlcXVpcmVkIGZvciBldmFwb3JhdGlvbiBvZiB0aGUgZHJvcGxldHMgdGhhbiBvbiB0aGUgZm9ybXVsYXRpb24gdmFwb3IgcHJlc3N1cmUgb3IgdGhlIHNpemUgb2YgdGhlIGF0b21pemVkIGRyb3BsZXRzLiBUaGlzIGluZGljYXRlcyB0aGF0IGZhY3RvcnMgYWZmZWN0aW5nIHRoZSBldmFwb3JhdGlvbiBvZiBhbiBNREkgYWVyb3NvbCBwbGF5IGEgbGFyZ2VyIHJvbGUgaW4gZGV0ZXJtaW5pbmcgTURJIGRlbGl2ZXJ5IGVmZmljaWVuY3kgdGhhbiBkbyBhdG9taXphdGlvbiBlZmZlY3RzLiBDb3B5cmlnaHQgwqkgQW1lcmljYW4gQXNzb2NpYXRpb24gZm9yIEFlcm9zb2wgUmVzZWFyY2guIiwiaXNzdWUiOiI1Iiwidm9sdW1lIjoiNDAiLCJjb250YWluZXItdGl0bGUtc2hvcnQiOiIifSwiaXNUZW1wb3JhcnkiOmZhbHNlfV19"/>
          <w:id w:val="732280411"/>
          <w:placeholder>
            <w:docPart w:val="4A8D0CA0BAA5AA418F6500571692A2A8"/>
          </w:placeholder>
        </w:sdtPr>
        <w:sdtEndPr/>
        <w:sdtContent>
          <w:r w:rsidR="007071BD" w:rsidRPr="007071BD">
            <w:rPr>
              <w:color w:val="000000"/>
            </w:rPr>
            <w:t>[7]</w:t>
          </w:r>
        </w:sdtContent>
      </w:sdt>
    </w:p>
    <w:p w14:paraId="23CD07D3" w14:textId="3BB28F8C" w:rsidR="00607975" w:rsidRPr="00607975" w:rsidRDefault="00607975" w:rsidP="009B2C8D">
      <w:pPr>
        <w:pStyle w:val="DDLBodyText"/>
      </w:pPr>
      <w:r w:rsidRPr="003C5EE1">
        <w:t xml:space="preserve">SDA techniques have </w:t>
      </w:r>
      <w:r w:rsidR="009A031D">
        <w:t>previously</w:t>
      </w:r>
      <w:r w:rsidR="009A031D" w:rsidRPr="003C5EE1">
        <w:t xml:space="preserve"> </w:t>
      </w:r>
      <w:r w:rsidRPr="003C5EE1">
        <w:t>been</w:t>
      </w:r>
      <w:r w:rsidR="009A031D">
        <w:t xml:space="preserve"> </w:t>
      </w:r>
      <w:r w:rsidRPr="003C5EE1">
        <w:t>deployed in spray drying</w:t>
      </w:r>
      <w:r w:rsidR="00AC2B29">
        <w:t xml:space="preserve">, </w:t>
      </w:r>
      <w:r w:rsidR="00FB1EF5" w:rsidRPr="003C5EE1">
        <w:t>ink jet</w:t>
      </w:r>
      <w:r w:rsidR="00AC2B29">
        <w:t>, and</w:t>
      </w:r>
      <w:r w:rsidRPr="003C5EE1">
        <w:t xml:space="preserve"> </w:t>
      </w:r>
      <w:r w:rsidR="00AC2B29" w:rsidRPr="003C5EE1">
        <w:t xml:space="preserve">surface tension </w:t>
      </w:r>
      <w:r w:rsidRPr="003C5EE1">
        <w:t xml:space="preserve">studies </w:t>
      </w:r>
      <w:sdt>
        <w:sdtPr>
          <w:rPr>
            <w:color w:val="000000"/>
          </w:rPr>
          <w:tag w:val="MENDELEY_CITATION_v3_eyJjaXRhdGlvbklEIjoiTUVOREVMRVlfQ0lUQVRJT05fYTZmMWVlMmEtZWZjOS00OTU4LWJiZmMtNzZhNzU5Y2VmZjEzIiwicHJvcGVydGllcyI6eyJub3RlSW5kZXgiOjB9LCJpc0VkaXRlZCI6ZmFsc2UsIm1hbnVhbE92ZXJyaWRlIjp7ImlzTWFudWFsbHlPdmVycmlkZGVuIjpmYWxzZSwiY2l0ZXByb2NUZXh0IjoiWzEyLDEzXSIsIm1hbnVhbE92ZXJyaWRlVGV4dCI6IiJ9LCJjaXRhdGlvbkl0ZW1zIjpbeyJpZCI6IjA5YTJjMDk4LWJjMzQtMzQ3NS05OTIzLTc0NDhjYzEzMzkyMCIsIml0ZW1EYXRhIjp7InR5cGUiOiJhcnRpY2xlLWpvdXJuYWwiLCJpZCI6IjA5YTJjMDk4LWJjMzQtMzQ3NS05OTIzLTc0NDhjYzEzMzkyMCIsInRpdGxlIjoiVWx0cmFmYXN0IGltYWdpbmcgbWV0aG9kIHRvIG1lYXN1cmUgc3VyZmFjZSB0ZW5zaW9uIGFuZCB2aXNjb3NpdHkgb2YgaW5ramV0LXByaW50ZWQgZHJvcGxldHMgaW4gZmxpZ2h0IiwiYXV0aG9yIjpbeyJmYW1pbHkiOiJTdGFhdCIsImdpdmVuIjoiSGVuZHJpayBKLkouIiwicGFyc2UtbmFtZXMiOmZhbHNlLCJkcm9wcGluZy1wYXJ0aWNsZSI6IiIsIm5vbi1kcm9wcGluZy1wYXJ0aWNsZSI6IiJ9LHsiZmFtaWx5IjoiQm9zIiwiZ2l2ZW4iOiJBcmphbiIsInBhcnNlLW5hbWVzIjpmYWxzZSwiZHJvcHBpbmctcGFydGljbGUiOiIiLCJub24tZHJvcHBpbmctcGFydGljbGUiOiJ2YW4gZGVyIn0seyJmYW1pbHkiOiJCZXJnIiwiZ2l2ZW4iOiJNYXJjIiwicGFyc2UtbmFtZXMiOmZhbHNlLCJkcm9wcGluZy1wYXJ0aWNsZSI6IiIsIm5vbi1kcm9wcGluZy1wYXJ0aWNsZSI6InZhbiBkZW4ifSx7ImZhbWlseSI6IlJlaW50ZW4iLCJnaXZlbiI6IkhhbnMiLCJwYXJzZS1uYW1lcyI6ZmFsc2UsImRyb3BwaW5nLXBhcnRpY2xlIjoiIiwibm9uLWRyb3BwaW5nLXBhcnRpY2xlIjoiIn0seyJmYW1pbHkiOiJXaWpzaG9mZiIsImdpdmVuIjoiSGVybWFuIiwicGFyc2UtbmFtZXMiOmZhbHNlLCJkcm9wcGluZy1wYXJ0aWNsZSI6IiIsIm5vbi1kcm9wcGluZy1wYXJ0aWNsZSI6IiJ9LHsiZmFtaWx5IjoiVmVyc2x1aXMiLCJnaXZlbiI6Ik1pY2hlbCIsInBhcnNlLW5hbWVzIjpmYWxzZSwiZHJvcHBpbmctcGFydGljbGUiOiIiLCJub24tZHJvcHBpbmctcGFydGljbGUiOiIifSx7ImZhbWlseSI6IkxvaHNlIiwiZ2l2ZW4iOiJEZXRsZWYiLCJwYXJzZS1uYW1lcyI6ZmFsc2UsImRyb3BwaW5nLXBhcnRpY2xlIjoiIiwibm9uLWRyb3BwaW5nLXBhcnRpY2xlIjoiIn1dLCJjb250YWluZXItdGl0bGUiOiJFeHBlcmltZW50cyBpbiBGbHVpZHMiLCJjb250YWluZXItdGl0bGUtc2hvcnQiOiJFeHAgRmx1aWRzIiwiRE9JIjoiMTAuMTAwNy9zMDAzNDgtMDE2LTIyODQtOCIsIklTU04iOiIwNzIzNDg2NCIsImlzc3VlZCI6eyJkYXRlLXBhcnRzIjpbWzIwMTddXX0sInBhZ2UiOiIxLTgiLCJhYnN0cmFjdCI6IkluIG1vZGVybiBkcm9wLW9uLWRlbWFuZCBpbmtqZXQgcHJpbnRpbmcsIHRoZSBqZXR0ZWQgZHJvcGxldHMgY29udGFpbiBhIG1peHR1cmUgb2Ygc29sdmVudHMsIHBpZ21lbnRzIGFuZCBzdXJmYWN0YW50cy4gSW4gb3JkZXIgdG8gYWNjdXJhdGVseSBjb250cm9sIHRoZSBkcm9wbGV0IGZvcm1hdGlvbiBwcm9jZXNzLCBpdHMgaW4tZmxpZ2h0IGR5bmFtaWNzLCBhbmQgZGVwb3NpdGlvbiBjaGFyYWN0ZXJpc3RpY3MgdXBvbiBpbXBhY3QgYXQgdGhlIHVuZGVybHlpbmcgc3Vic3RyYXRlLCBpdCBpcyBrZXkgdG8gcXVhbnRpZnkgdGhlIGluc3RhbnRhbmVvdXMgbGlxdWlkIHByb3BlcnRpZXMgb2YgdGhlIGRyb3BsZXRzIGR1cmluZyB0aGUgZW50aXJlIGlua2pldC1wcmludGluZyBwcm9jZXNzLiBBbiBhbmFseXNpcyBvZiBzaGFwZSBvc2NpbGxhdGlvbiBkeW5hbWljcyBpcyBrbm93biB0byBnaXZlIGRpcmVjdCBpbmZvcm1hdGlvbiBvZiB0aGUgbG9jYWwgbGlxdWlkIHByb3BlcnRpZXMgb2YgbWlsbGltZXRlci1zaXplZCBkcm9wbGV0cyBhbmQgYnViYmxlcy4gSGVyZSwgd2UgYXBwbHkgdGhpcyB0ZWNobmlxdWUgdG8gbWVhc3VyZSB0aGUgc3VyZmFjZSB0ZW5zaW9uIGFuZCB2aXNjb3NpdHkgb2YgbWljcm9tZXRlci1zaXplZCBpbmtqZXQgZHJvcGxldHMgaW4gZmxpZ2h0IGJ5IHJlY29yZGluZyB0aGUgZHJvcGxldCBzaGFwZSBvc2NpbGxhdGlvbnMgbWljcm9zZWNvbmRzIGFmdGVyIHBpbmNoLW9mZiBmcm9tIHRoZSBub3p6bGUuIEZyb20gdGhlIGRhbXBlZCBvc2NpbGxhdGlvbiBhbXBsaXR1ZGUgYW5kIGZyZXF1ZW5jeSB3ZSBkZWR1Y2UgdGhlIHZpc2Nvc2l0eSBhbmQgc3VyZmFjZSB0ZW5zaW9uLCByZXNwZWN0aXZlbHkuIFdpdGggdGhpcyB1bHRyYWZhc3QgaW1hZ2luZyBtZXRob2QsIHdlIHN0dWR5IHRoZSByb2xlIG9mIHN1cmZhY3RhbnRzIGluIGZyZXNobHkgbWFkZSBpbmtqZXQgZHJvcGxldHMgaW4gZmxpZ2h0IGFuZCBjb21wYXJlIHRvIGNvbXBsZW1lbnRhcnkgdGVjaG5pcXVlcyBmb3IgZHluYW1pYyBzdXJmYWNlIHRlbnNpb24gbWVhc3VyZW1lbnRzLiIsInB1Ymxpc2hlciI6IlNwcmluZ2VyIEJlcmxpbiBIZWlkZWxiZXJnIiwiaXNzdWUiOiIxIiwidm9sdW1lIjoiNTgifSwiaXNUZW1wb3JhcnkiOmZhbHNlfSx7ImlkIjoiNmRhMzExNmItMGVmNy0zOGUzLWE4YjYtZmVmN2U5MzI1ZjhjIiwiaXRlbURhdGEiOnsidHlwZSI6ImFydGljbGUtam91cm5hbCIsImlkIjoiNmRhMzExNmItMGVmNy0zOGUzLWE4YjYtZmVmN2U5MzI1ZjhjIiwidGl0bGUiOiJTdXJmYWNlIFRlbnNpb25zIG9mIFBpY29saXRlciBEcm9wbGV0cyB3aXRoIFN1Yi1NaWxsaXNlY29uZCBTdXJmYWNlIEFnZSIsImF1dGhvciI6W3siZmFtaWx5IjoiTWlsZXMiLCJnaXZlbiI6IlJhY2hhZWwgRS5ILiIsInBhcnNlLW5hbWVzIjpmYWxzZSwiZHJvcHBpbmctcGFydGljbGUiOiIiLCJub24tZHJvcHBpbmctcGFydGljbGUiOiIifSx7ImZhbWlseSI6IkdsZXJ1bSIsImdpdmVuIjoiTWljaGFlbCBXLkouIiwicGFyc2UtbmFtZXMiOmZhbHNlLCJkcm9wcGluZy1wYXJ0aWNsZSI6IiIsIm5vbi1kcm9wcGluZy1wYXJ0aWNsZSI6IiJ9LHsiZmFtaWx5IjoiQm95ZXIiLCJnaXZlbiI6IkhhbGxpZSBDLiIsInBhcnNlLW5hbWVzIjpmYWxzZSwiZHJvcHBpbmctcGFydGljbGUiOiIiLCJub24tZHJvcHBpbmctcGFydGljbGUiOiIifSx7ImZhbWlseSI6IldhbGtlciIsImdpdmVuIjoiSmltIFMuIiwicGFyc2UtbmFtZXMiOmZhbHNlLCJkcm9wcGluZy1wYXJ0aWNsZSI6IiIsIm5vbi1kcm9wcGluZy1wYXJ0aWNsZSI6IiJ9LHsiZmFtaWx5IjoiRHV0Y2hlciIsImdpdmVuIjoiQ2FyaSBTLiIsInBhcnNlLW5hbWVzIjpmYWxzZSwiZHJvcHBpbmctcGFydGljbGUiOiIiLCJub24tZHJvcHBpbmctcGFydGljbGUiOiIifSx7ImZhbWlseSI6IkJ6ZGVrIiwiZ2l2ZW4iOiJCcnlhbiBSLiIsInBhcnNlLW5hbWVzIjpmYWxzZSwiZHJvcHBpbmctcGFydGljbGUiOiIiLCJub24tZHJvcHBpbmctcGFydGljbGUiOiIifV0sImNvbnRhaW5lci10aXRsZSI6IkpvdXJuYWwgb2YgUGh5c2ljYWwgQ2hlbWlzdHJ5IEEiLCJET0kiOiIxMC4xMDIxL2Fjcy5qcGNhLjliMDA5MDMiLCJJU1NOIjoiMTUyMDUyMTUiLCJQTUlEIjoiMzA4NjQ3OTgiLCJpc3N1ZWQiOnsiZGF0ZS1wYXJ0cyI6W1syMDE5XV19LCJwYWdlIjoiMzAyMS0zMDI5IiwiYWJzdHJhY3QiOiJBZXJvc29scyBhcmUga2V5IGNvbXBvbmVudHMgb2YgdGhlIGF0bW9zcGhlcmUgYW5kIHBsYXkgaW1wb3J0YW50IHJvbGVzIGluIG1hbnkgaW5kdXN0cmlhbCBwcm9jZXNzZXMuIEJlY2F1c2UgYWVyb3NvbCBwYXJ0aWNsZXMgaGF2ZSBoaWdoIHN1cmZhY2UtdG8tdm9sdW1lIHJhdGlvcywgdGhlaXIgc3VyZmFjZSBwcm9wZXJ0aWVzIGFyZSBlc3BlY2lhbGx5IGltcG9ydGFudC4gSG93ZXZlciwgZGlyZWN0IG1lYXN1cmVtZW50IG9mIHRoZSBzdXJmYWNlIHByb3BlcnRpZXMgb2YgYWVyb3NvbCBwYXJ0aWNsZXMgaXMgY2hhbGxlbmdpbmcuIEluIHRoaXMgd29yaywgd2UgZGVzY3JpYmUgYW4gYXBwcm9hY2ggdG8gbWVhc3VyZSB0aGUgc3VyZmFjZSB0ZW5zaW9uIG9mIHBpY29saXRlciB2b2x1bWUgZHJvcGxldHMgd2l0aCBzdXJmYWNlIGFnZSA8MSBtcyBieSByZXNvbHZpbmcgdGhlaXIgZHluYW1pYyBvc2NpbGxhdGlvbnMgaW4gc2hhcGUgaW1tZWRpYXRlbHkgYWZ0ZXIgZWplY3Rpb24gZnJvbSBhIG1pY3JvZHJvcGxldCBkaXNwZW5zZXIuIERyb3BsZXQgc2hhcGUgb3NjaWxsYXRpb25zIGFyZSBtb25pdG9yZWQgYnkgaGlnaGx5IHRpbWUtcmVzb2x2ZWQgKDUwMCBucykgc3Ryb2Jvc2NvcGljIGltYWdpbmcsIGFuZCBkcm9wbGV0IHN1cmZhY2UgdGVuc2lvbiBpcyBhY2N1cmF0ZWx5IHJldHJpZXZlZCBhY3Jvc3MgYSB3aWRlIHJhbmdlIG9mIGRyb3BsZXQgc2l6ZXMgKDEwLTI1IM68bSByYWRpdXMpIGFuZCBzdXJmYWNlIGFnZXMgKGRvd24gdG8g4oi8MTAwIM68cykuIFRoZSBhcHByb2FjaCBpcyB2YWxpZGF0ZWQgZm9yIGRyb3BsZXRzIGNvbnRhaW5pbmcgc29kaXVtIGNobG9yaWRlLCBnbHV0YXJpYyBhY2lkLCBhbmQgd2F0ZXIsIHdoaWNoIGFsbCBzaG93IG5vIHZhcmlhdGlvbiBpbiBzdXJmYWNlIHRlbnNpb24gd2l0aCBzdXJmYWNlIGFnZS4gRXhwZXJpbWVudGFsIHJlc3VsdHMgZnJvbSB0aGUgbWljcm9kcm9wbGV0IGRpc3BlbnNlciBhcHByb2FjaCBhcmUgY29tcGFyZWQgdG8gY29tcGxlbWVudGFyeSBzdXJmYWNlIHRlbnNpb24gbWVhc3VyZW1lbnRzIG9mIDUtMTAgzrxtIHJhZGl1cyBkcm9wbGV0cyB3aXRoIGFnZWQgc3VyZmFjZXMgdXNpbmcgYSBob2xvZ3JhcGhpYyBvcHRpY2FsIHR3ZWV6ZXJzIGFwcHJvYWNoIGFuZCBwcmVkaWN0aW9ucyBvZiBzdXJmYWNlIHRlbnNpb24gdXNpbmcgYSBzdGF0aXN0aWNhbCB0aGVybW9keW5hbWljIG1vZGVsLiBUaGVzZSBhcHByb2FjaGVzIGNvbWJpbmVkIHdpbGwgYWxsb3cgaW52ZXN0aWdhdGlvbiBvZiBkcm9wbGV0IHN1cmZhY2UgdGVuc2lvbiBhY3Jvc3MgYSB3aWRlIHJhbmdlIG9mIGRyb3BsZXQgc2l6ZXMsIGNvbXBvc2l0aW9ucywgYW5kIHN1cmZhY2UgYWdlcy4iLCJnZW5yZSI6InJlc2VhcmNoLWFydGljbGUiLCJwdWJsaXNoZXIiOiJBbWVyaWNhbiBDaGVtaWNhbCBTb2NpZXR5IiwiaXNzdWUiOiIxMyIsInZvbHVtZSI6IjEyMyIsImNvbnRhaW5lci10aXRsZS1zaG9ydCI6IiJ9LCJpc1RlbXBvcmFyeSI6ZmFsc2V9XX0="/>
          <w:id w:val="-1319024988"/>
          <w:placeholder>
            <w:docPart w:val="DefaultPlaceholder_-1854013440"/>
          </w:placeholder>
        </w:sdtPr>
        <w:sdtEndPr/>
        <w:sdtContent>
          <w:r w:rsidR="007071BD" w:rsidRPr="007071BD">
            <w:rPr>
              <w:color w:val="000000"/>
            </w:rPr>
            <w:t>[12,13]</w:t>
          </w:r>
        </w:sdtContent>
      </w:sdt>
      <w:r w:rsidRPr="003C5EE1">
        <w:t xml:space="preserve">. </w:t>
      </w:r>
      <w:proofErr w:type="spellStart"/>
      <w:r w:rsidRPr="003C5EE1">
        <w:t>pMDI</w:t>
      </w:r>
      <w:proofErr w:type="spellEnd"/>
      <w:r w:rsidRPr="003C5EE1">
        <w:t xml:space="preserve"> propellants are kept in pressurised containers, which are incompatible with the</w:t>
      </w:r>
      <w:r w:rsidR="009A031D">
        <w:t xml:space="preserve"> SDA</w:t>
      </w:r>
      <w:r w:rsidRPr="003C5EE1">
        <w:t xml:space="preserve"> droplet generation method. Chilled storage of samples prior to aerosolization provides a</w:t>
      </w:r>
      <w:r w:rsidR="009A031D">
        <w:t xml:space="preserve"> </w:t>
      </w:r>
      <w:r w:rsidRPr="003C5EE1">
        <w:t>means of negating propellant evaporation</w:t>
      </w:r>
      <w:r w:rsidR="009A031D">
        <w:t xml:space="preserve"> at ambient pressure</w:t>
      </w:r>
      <w:r w:rsidRPr="003C5EE1">
        <w:t xml:space="preserve">. In this study, </w:t>
      </w:r>
      <w:r w:rsidR="009A031D" w:rsidRPr="003C5EE1">
        <w:t>an</w:t>
      </w:r>
      <w:r w:rsidRPr="003C5EE1">
        <w:t xml:space="preserve"> </w:t>
      </w:r>
      <w:r w:rsidR="00FB1EF5" w:rsidRPr="003C5EE1">
        <w:t>SDA</w:t>
      </w:r>
      <w:r w:rsidRPr="003C5EE1">
        <w:t xml:space="preserve"> instrument based on the work of Miles et al. was integrated with a chilled droplet generation system </w:t>
      </w:r>
      <w:sdt>
        <w:sdtPr>
          <w:rPr>
            <w:color w:val="000000"/>
          </w:rPr>
          <w:tag w:val="MENDELEY_CITATION_v3_eyJjaXRhdGlvbklEIjoiTUVOREVMRVlfQ0lUQVRJT05fMDMyYzc2ODktMmFlNy00MmNhLWJjMzctNWFmZTkyY2U4NzU1IiwicHJvcGVydGllcyI6eyJub3RlSW5kZXgiOjB9LCJpc0VkaXRlZCI6ZmFsc2UsIm1hbnVhbE92ZXJyaWRlIjp7ImlzTWFudWFsbHlPdmVycmlkZGVuIjpmYWxzZSwiY2l0ZXByb2NUZXh0IjoiWzEwLDEzXSIsIm1hbnVhbE92ZXJyaWRlVGV4dCI6IiJ9LCJjaXRhdGlvbkl0ZW1zIjpbeyJpZCI6IjZkYTMxMTZiLTBlZjctMzhlMy1hOGI2LWZlZjdlOTMyNWY4YyIsIml0ZW1EYXRhIjp7InR5cGUiOiJhcnRpY2xlLWpvdXJuYWwiLCJpZCI6IjZkYTMxMTZiLTBlZjctMzhlMy1hOGI2LWZlZjdlOTMyNWY4YyIsInRpdGxlIjoiU3VyZmFjZSBUZW5zaW9ucyBvZiBQaWNvbGl0ZXIgRHJvcGxldHMgd2l0aCBTdWItTWlsbGlzZWNvbmQgU3VyZmFjZSBBZ2UiLCJhdXRob3IiOlt7ImZhbWlseSI6Ik1pbGVzIiwiZ2l2ZW4iOiJSYWNoYWVsIEUuSC4iLCJwYXJzZS1uYW1lcyI6ZmFsc2UsImRyb3BwaW5nLXBhcnRpY2xlIjoiIiwibm9uLWRyb3BwaW5nLXBhcnRpY2xlIjoiIn0seyJmYW1pbHkiOiJHbGVydW0iLCJnaXZlbiI6Ik1pY2hhZWwgVy5KLiIsInBhcnNlLW5hbWVzIjpmYWxzZSwiZHJvcHBpbmctcGFydGljbGUiOiIiLCJub24tZHJvcHBpbmctcGFydGljbGUiOiIifSx7ImZhbWlseSI6IkJveWVyIiwiZ2l2ZW4iOiJIYWxsaWUgQy4iLCJwYXJzZS1uYW1lcyI6ZmFsc2UsImRyb3BwaW5nLXBhcnRpY2xlIjoiIiwibm9uLWRyb3BwaW5nLXBhcnRpY2xlIjoiIn0seyJmYW1pbHkiOiJXYWxrZXIiLCJnaXZlbiI6IkppbSBTLiIsInBhcnNlLW5hbWVzIjpmYWxzZSwiZHJvcHBpbmctcGFydGljbGUiOiIiLCJub24tZHJvcHBpbmctcGFydGljbGUiOiIifSx7ImZhbWlseSI6IkR1dGNoZXIiLCJnaXZlbiI6IkNhcmkgUy4iLCJwYXJzZS1uYW1lcyI6ZmFsc2UsImRyb3BwaW5nLXBhcnRpY2xlIjoiIiwibm9uLWRyb3BwaW5nLXBhcnRpY2xlIjoiIn0seyJmYW1pbHkiOiJCemRlayIsImdpdmVuIjoiQnJ5YW4gUi4iLCJwYXJzZS1uYW1lcyI6ZmFsc2UsImRyb3BwaW5nLXBhcnRpY2xlIjoiIiwibm9uLWRyb3BwaW5nLXBhcnRpY2xlIjoiIn1dLCJjb250YWluZXItdGl0bGUiOiJKb3VybmFsIG9mIFBoeXNpY2FsIENoZW1pc3RyeSBBIiwiRE9JIjoiMTAuMTAyMS9hY3MuanBjYS45YjAwOTAzIiwiSVNTTiI6IjE1MjA1MjE1IiwiUE1JRCI6IjMwODY0Nzk4IiwiaXNzdWVkIjp7ImRhdGUtcGFydHMiOltbMjAxOV1dfSwicGFnZSI6IjMwMjEtMzAyOSIsImFic3RyYWN0IjoiQWVyb3NvbHMgYXJlIGtleSBjb21wb25lbnRzIG9mIHRoZSBhdG1vc3BoZXJlIGFuZCBwbGF5IGltcG9ydGFudCByb2xlcyBpbiBtYW55IGluZHVzdHJpYWwgcHJvY2Vzc2VzLiBCZWNhdXNlIGFlcm9zb2wgcGFydGljbGVzIGhhdmUgaGlnaCBzdXJmYWNlLXRvLXZvbHVtZSByYXRpb3MsIHRoZWlyIHN1cmZhY2UgcHJvcGVydGllcyBhcmUgZXNwZWNpYWxseSBpbXBvcnRhbnQuIEhvd2V2ZXIsIGRpcmVjdCBtZWFzdXJlbWVudCBvZiB0aGUgc3VyZmFjZSBwcm9wZXJ0aWVzIG9mIGFlcm9zb2wgcGFydGljbGVzIGlzIGNoYWxsZW5naW5nLiBJbiB0aGlzIHdvcmssIHdlIGRlc2NyaWJlIGFuIGFwcHJvYWNoIHRvIG1lYXN1cmUgdGhlIHN1cmZhY2UgdGVuc2lvbiBvZiBwaWNvbGl0ZXIgdm9sdW1lIGRyb3BsZXRzIHdpdGggc3VyZmFjZSBhZ2UgPDEgbXMgYnkgcmVzb2x2aW5nIHRoZWlyIGR5bmFtaWMgb3NjaWxsYXRpb25zIGluIHNoYXBlIGltbWVkaWF0ZWx5IGFmdGVyIGVqZWN0aW9uIGZyb20gYSBtaWNyb2Ryb3BsZXQgZGlzcGVuc2VyLiBEcm9wbGV0IHNoYXBlIG9zY2lsbGF0aW9ucyBhcmUgbW9uaXRvcmVkIGJ5IGhpZ2hseSB0aW1lLXJlc29sdmVkICg1MDAgbnMpIHN0cm9ib3Njb3BpYyBpbWFnaW5nLCBhbmQgZHJvcGxldCBzdXJmYWNlIHRlbnNpb24gaXMgYWNjdXJhdGVseSByZXRyaWV2ZWQgYWNyb3NzIGEgd2lkZSByYW5nZSBvZiBkcm9wbGV0IHNpemVzICgxMC0yNSDOvG0gcmFkaXVzKSBhbmQgc3VyZmFjZSBhZ2VzIChkb3duIHRvIOKIvDEwMCDOvHMpLiBUaGUgYXBwcm9hY2ggaXMgdmFsaWRhdGVkIGZvciBkcm9wbGV0cyBjb250YWluaW5nIHNvZGl1bSBjaGxvcmlkZSwgZ2x1dGFyaWMgYWNpZCwgYW5kIHdhdGVyLCB3aGljaCBhbGwgc2hvdyBubyB2YXJpYXRpb24gaW4gc3VyZmFjZSB0ZW5zaW9uIHdpdGggc3VyZmFjZSBhZ2UuIEV4cGVyaW1lbnRhbCByZXN1bHRzIGZyb20gdGhlIG1pY3JvZHJvcGxldCBkaXNwZW5zZXIgYXBwcm9hY2ggYXJlIGNvbXBhcmVkIHRvIGNvbXBsZW1lbnRhcnkgc3VyZmFjZSB0ZW5zaW9uIG1lYXN1cmVtZW50cyBvZiA1LTEwIM68bSByYWRpdXMgZHJvcGxldHMgd2l0aCBhZ2VkIHN1cmZhY2VzIHVzaW5nIGEgaG9sb2dyYXBoaWMgb3B0aWNhbCB0d2VlemVycyBhcHByb2FjaCBhbmQgcHJlZGljdGlvbnMgb2Ygc3VyZmFjZSB0ZW5zaW9uIHVzaW5nIGEgc3RhdGlzdGljYWwgdGhlcm1vZHluYW1pYyBtb2RlbC4gVGhlc2UgYXBwcm9hY2hlcyBjb21iaW5lZCB3aWxsIGFsbG93IGludmVzdGlnYXRpb24gb2YgZHJvcGxldCBzdXJmYWNlIHRlbnNpb24gYWNyb3NzIGEgd2lkZSByYW5nZSBvZiBkcm9wbGV0IHNpemVzLCBjb21wb3NpdGlvbnMsIGFuZCBzdXJmYWNlIGFnZXMuIiwiZ2VucmUiOiJyZXNlYXJjaC1hcnRpY2xlIiwicHVibGlzaGVyIjoiQW1lcmljYW4gQ2hlbWljYWwgU29jaWV0eSIsImlzc3VlIjoiMTMiLCJ2b2x1bWUiOiIxMjMiLCJjb250YWluZXItdGl0bGUtc2hvcnQiOiIifSwiaXNUZW1wb3JhcnkiOmZhbHNlfSx7ImlkIjoiYjMwZWQzNTEtOGM4Ny0zYjQxLThiOTItNDQ3MTQyMGIwNGY0IiwiaXRlbURhdGEiOnsidHlwZSI6ImFydGljbGUtam91cm5hbCIsImlkIjoiYjMwZWQzNTEtOGM4Ny0zYjQxLThiOTItNDQ3MTQyMGIwNGY0IiwidGl0bGUiOiJXYXRlciBVcHRha2UgYnkgRXZhcG9yYXRpbmcgcE1ESSBBZXJvc29sIFByaW9yIHRvIEluaGFsYXRpb24gQWZmZWN0cyBCb3RoIFJlZ2lvbmFsIGFuZCBUb3RhbCBEZXBvc2l0aW9uIGluIHRoZSBSZXNwaXJhdG9yeSBTeXN0ZW0iLCJhdXRob3IiOlt7ImZhbWlseSI6IkxlZ2gtTGFuZCIsImdpdmVuIjoiVmljdG9yaWEiLCJwYXJzZS1uYW1lcyI6ZmFsc2UsImRyb3BwaW5nLXBhcnRpY2xlIjoiIiwibm9uLWRyb3BwaW5nLXBhcnRpY2xlIjoiIn0seyJmYW1pbHkiOiJIYWRkcmVsbCIsImdpdmVuIjoiQWxsZW4gRS4iLCJwYXJzZS1uYW1lcyI6ZmFsc2UsImRyb3BwaW5nLXBhcnRpY2xlIjoiIiwibm9uLWRyb3BwaW5nLXBhcnRpY2xlIjoiIn0seyJmYW1pbHkiOiJMZXdpcyIsImdpdmVuIjoiRGF2aWQiLCJwYXJzZS1uYW1lcyI6ZmFsc2UsImRyb3BwaW5nLXBhcnRpY2xlIjoiIiwibm9uLWRyb3BwaW5nLXBhcnRpY2xlIjoiIn0seyJmYW1pbHkiOiJNdXJuYW5lIiwiZ2l2ZW4iOiJEYXJyYWdoIiwicGFyc2UtbmFtZXMiOmZhbHNlLCJkcm9wcGluZy1wYXJ0aWNsZSI6IiIsIm5vbi1kcm9wcGluZy1wYXJ0aWNsZSI6IiJ9LHsiZmFtaWx5IjoiUmVpZCIsImdpdmVuIjoiSm9uYXRoYW4gUC4iLCJwYXJzZS1uYW1lcyI6ZmFsc2UsImRyb3BwaW5nLXBhcnRpY2xlIjoiIiwibm9uLWRyb3BwaW5nLXBhcnRpY2xlIjoiIn1dLCJjb250YWluZXItdGl0bGUiOiJQaGFybWFjZXV0aWNzIDIwMjEsIFZvbC4gMTMsIFBhZ2UgOTQxIiwiYWNjZXNzZWQiOnsiZGF0ZS1wYXJ0cyI6W1syMDIyLDQsMTNdXX0sIkRPSSI6IjEwLjMzOTAvUEhBUk1BQ0VVVElDUzEzMDcwOTQxIiwiSVNTTiI6IjE5OTktNDkyMyIsIlVSTCI6Imh0dHBzOi8vd3d3Lm1kcGkuY29tLzE5OTktNDkyMy8xMy83Lzk0MS9odG0iLCJpc3N1ZWQiOnsiZGF0ZS1wYXJ0cyI6W1syMDIxLDYsMjRdXX0sInBhZ2UiOiI5NDEiLCJhYnN0cmFjdCI6IkFzIHB1bG1vbmFyeSBkcnVnIGRlcG9zaXRpb24gaXMgYSBmdW5jdGlvbiBvZiBhZXJvc29sIHBhcnRpY2xlIHNpemUgZGlzdHJpYnV0aW9uLCBpdCBpcyBjcml0aWNhbCB0aGF0IHRoZSBkeW5hbWljcyBvZiBwYXJ0aWNsZSBmb3JtYXRpb24gYW5kIG1hdHVyYXRpb24gaW4gcE1ESSBzcHJheXMgaW4gdGhlIGludGVyaW0gYmV0d2VlbiBnZW5lcmF0aW9uIGFuZCBpbmhhbGF0aW9uIGFyZSBmdWxseSB1bmRlcnN0b29kLiBUaGlzIHBhcGVyIHByZXNlbnRzIGFuIGFwcHJvYWNoIHRvIG1lYXN1cmUgdGhlIGV2YXBvcmF0aXZlIGFuZCBjb25kZW5zYXRpb25hbCBmbHV4ZXMgb2Ygdm9sYXRpbGUgY29tcG9uZW50cyBhbmQgd2F0ZXIgZnJvbSBhbmQgdG8gc29sdXRpb24gcE1ESSBkcm9wbGV0cyBmb2xsb3dpbmcgZ2VuZXJhdGlvbiB1c2luZyBhIG5vdmVsIHRlY2huaXF1ZSByZWZlcnJlZCB0byBhcyB0aGUgU2luZ2xlIFBhcnRpY2xlIEVsZWN0cm9keW5hbWljIEx1bmcgKFNQRUwpLiBJbiBkb2luZyBzbywgZXZhcG9yYXRpbmcgYWVyb3NvbCBkcm9wbGV0cyBhcmUgc2hvd24gY2FwYWJsZSBvZiBhY3RpbmcgYXMgY29uZGVuc2F0aW9uIG51Y2xlaSBmb3Igd2F0ZXIuIEluZGVlZCwgd2Ugc2hvdyB0aGF0IHRoZSByYXBpZCB2YXBvcmlzYXRpb24gb2Ygdm9sYXRpbGUgY29tcG9uZW50cyBmcm9tIGEgdm9sYXRpbGUgZHJvcGxldCBpcyBkaXJlY3RseSBjb3JyZWxhdGVkIHRvIHRoZSB2b2x1bWUgb2Ygd2F0ZXIgdGFrZW4gdXAgYnkgY29uZGVuc2F0aW9uLiBGdXJ0aGVybW9yZSwgYSBzaWduaWZpY2FudCB2b2x1bWUgb2Ygd2F0ZXIgaXMgc2hvd24gdG8gY29uZGVuc2Ugb24gZHJvcGxldHMgb2YgYSBtb2RlbCBwTURJIGZvcm11bGF0aW9uIChoeWRyb2ZsdW9yb2Fsa2FuZSAoSEZBKSwgZXRoYW5vbCBhbmQgZ2x5Y2Vyb2wpIGR1cmluZyBldmFwb3JhdGl2ZSBkcm9wbGV0IGFnZWluZywgZGlzcGxheWluZyBhIGRyYW1hdGljIHNoaWZ0IGZyb20gYSBjb3JlIGNvbXBvc2l0aW9uIG9mIGEgdm9sYXRpbGUgc3BlY2llcyB0byB0aGF0IG9mIHByZWRvbWluYW50bHkgd2F0ZXIgKG5vbi12b2xhdGlsZSBnbHljZXJvbCByZW1haW5lZCBpbiB0aGlzIGNhc2UpLiBUaGlzIHlpZWxkcyBhIGRyb3BsZXQgd2l0aCBhIHdhdGVyIGFjdGl2aXR5IG9mIDAuOTggYXQgdGhlIGluc3RhbmNlIG9mIGluaGFsYXRpb24uIFRoZSBpbXBsaWNhdGlvbnMgb2YgdGhlc2UgcmVzdWx0cyBvbiByZWdpb25hbCBhbmQgdG90YWwgcHVsbW9uYXJ5IGRydWcgZGVwb3NpdGlvbiBhcmUgZXhwbG9yZWQgdXNpbmcgdGhlIEludGVybmF0aW9uYWwgQ29tbWlzc2lvbiBvZiBSYWRpb2xvZ2ljYWwgUHJvdGVjdGlvbiAoSUNSUCkgZGVwb3NpdGlvbiBtb2RlbCwgd2l0aCBhbiBpbnRlZ3JhdGVkIHNlbWktYW5hbHl0aWNhbCB0cmVhdG1lbnQgb2YgaHlncm9zY29waWMgZ3Jvd3RoLiBUaHJvdWdoIHRoaXMsIGRyb3BsZXRzIHdpdGggd2F0ZXIgYWN0aXZpdHkgb2YgMC45OCB1cG9uIGluaGFsYXRpb24gYXJlIHNob3duIHRvIHByb2R1Y2UgbWFya2VkbHkgZGlmZmVyZW50IGRvc2UgZGVwb3NpdGlvbiBwcm9maWxlcyB0byB0aG9zZSB3aXRoIGxvd2VyIHdhdGVyIGFjdGl2aXRpZXMgYXQgdGhlIHBvaW50IG9mIGluc3BpcmF0aW9uLiIsInB1Ymxpc2hlciI6Ik11bHRpZGlzY2lwbGluYXJ5IERpZ2l0YWwgUHVibGlzaGluZyBJbnN0aXR1dGUiLCJpc3N1ZSI6IjciLCJ2b2x1bWUiOiIxMyIsImNvbnRhaW5lci10aXRsZS1zaG9ydCI6IiJ9LCJpc1RlbXBvcmFyeSI6ZmFsc2V9XX0="/>
          <w:id w:val="-520083588"/>
          <w:placeholder>
            <w:docPart w:val="DefaultPlaceholder_-1854013440"/>
          </w:placeholder>
        </w:sdtPr>
        <w:sdtEndPr/>
        <w:sdtContent>
          <w:r w:rsidR="007071BD" w:rsidRPr="007071BD">
            <w:rPr>
              <w:color w:val="000000"/>
            </w:rPr>
            <w:t>[10,13]</w:t>
          </w:r>
        </w:sdtContent>
      </w:sdt>
      <w:r w:rsidRPr="003C5EE1">
        <w:t>.</w:t>
      </w:r>
      <w:r w:rsidR="00AC2B29">
        <w:t xml:space="preserve"> </w:t>
      </w:r>
      <w:r w:rsidR="00FB1EF5">
        <w:t>The</w:t>
      </w:r>
      <w:r w:rsidRPr="00607975">
        <w:t xml:space="preserve"> EDB</w:t>
      </w:r>
      <w:r w:rsidR="00FB1EF5">
        <w:t xml:space="preserve"> traps single droplets for analysis. In contrast</w:t>
      </w:r>
      <w:r w:rsidRPr="00607975">
        <w:t xml:space="preserve">, in </w:t>
      </w:r>
      <w:r w:rsidR="00FB1EF5">
        <w:t xml:space="preserve">the </w:t>
      </w:r>
      <w:r w:rsidRPr="00607975">
        <w:t>SDA method</w:t>
      </w:r>
      <w:r w:rsidR="00E57A0E">
        <w:t xml:space="preserve"> analyses</w:t>
      </w:r>
      <w:r w:rsidRPr="00607975">
        <w:t xml:space="preserve"> </w:t>
      </w:r>
      <w:r w:rsidR="00E57A0E">
        <w:t xml:space="preserve">a stream of </w:t>
      </w:r>
      <w:r w:rsidR="00507E08">
        <w:t>uniform</w:t>
      </w:r>
      <w:r w:rsidRPr="00607975">
        <w:t xml:space="preserve"> droplets, and the state of the multiple droplets is analysed</w:t>
      </w:r>
      <w:r w:rsidR="00507E08">
        <w:t xml:space="preserve"> via stroboscopic imaging</w:t>
      </w:r>
      <w:r w:rsidRPr="00607975">
        <w:t xml:space="preserve"> at time-points corresponding to droplet age</w:t>
      </w:r>
      <w:r w:rsidR="00507E08">
        <w:t>. This is achieved</w:t>
      </w:r>
      <w:r w:rsidRPr="00607975">
        <w:t xml:space="preserve"> by capturing images at the same frequency as </w:t>
      </w:r>
      <w:r w:rsidR="00507E08">
        <w:t>droplet generation (10-20 Hz)</w:t>
      </w:r>
      <w:r w:rsidRPr="00607975">
        <w:t xml:space="preserve">. A high time resolution is achieved </w:t>
      </w:r>
      <w:r w:rsidR="00507E08">
        <w:t>using</w:t>
      </w:r>
      <w:r w:rsidRPr="00607975">
        <w:t xml:space="preserve"> a phase shift droplet generation and imag</w:t>
      </w:r>
      <w:r w:rsidR="00507E08">
        <w:t>e capture</w:t>
      </w:r>
      <w:r w:rsidRPr="00607975">
        <w:t xml:space="preserve">. </w:t>
      </w:r>
      <w:r w:rsidR="00E57A0E">
        <w:t>Thus</w:t>
      </w:r>
      <w:r w:rsidRPr="00607975">
        <w:t xml:space="preserve">, the </w:t>
      </w:r>
      <w:r w:rsidR="00507E08">
        <w:t>SDA</w:t>
      </w:r>
      <w:r w:rsidRPr="00607975">
        <w:t xml:space="preserve"> produces quasi-single droplet data</w:t>
      </w:r>
      <w:r w:rsidR="00755508">
        <w:t>, where</w:t>
      </w:r>
      <w:r w:rsidRPr="00607975">
        <w:t xml:space="preserve"> data acquired from multiple droplets </w:t>
      </w:r>
      <w:r w:rsidR="00507E08">
        <w:t>is</w:t>
      </w:r>
      <w:r w:rsidRPr="00607975">
        <w:t xml:space="preserve"> representative of each droplet within the stream.</w:t>
      </w:r>
    </w:p>
    <w:p w14:paraId="4AC662F0" w14:textId="7FA88876" w:rsidR="00607975" w:rsidRPr="00607975" w:rsidRDefault="0049031A" w:rsidP="009B2C8D">
      <w:pPr>
        <w:pStyle w:val="DDLBodyText"/>
      </w:pPr>
      <w:r>
        <w:rPr>
          <w:noProof/>
        </w:rPr>
        <mc:AlternateContent>
          <mc:Choice Requires="wpg">
            <w:drawing>
              <wp:anchor distT="0" distB="0" distL="114300" distR="114300" simplePos="0" relativeHeight="251648000" behindDoc="0" locked="0" layoutInCell="1" allowOverlap="1" wp14:anchorId="0E489FC8" wp14:editId="60A8CF28">
                <wp:simplePos x="0" y="0"/>
                <wp:positionH relativeFrom="margin">
                  <wp:posOffset>0</wp:posOffset>
                </wp:positionH>
                <wp:positionV relativeFrom="margin">
                  <wp:posOffset>4374497</wp:posOffset>
                </wp:positionV>
                <wp:extent cx="2652395" cy="3556000"/>
                <wp:effectExtent l="0" t="0" r="1905" b="0"/>
                <wp:wrapSquare wrapText="bothSides"/>
                <wp:docPr id="1682893757" name="Group 7"/>
                <wp:cNvGraphicFramePr/>
                <a:graphic xmlns:a="http://schemas.openxmlformats.org/drawingml/2006/main">
                  <a:graphicData uri="http://schemas.microsoft.com/office/word/2010/wordprocessingGroup">
                    <wpg:wgp>
                      <wpg:cNvGrpSpPr/>
                      <wpg:grpSpPr>
                        <a:xfrm>
                          <a:off x="0" y="0"/>
                          <a:ext cx="2652395" cy="3556000"/>
                          <a:chOff x="0" y="0"/>
                          <a:chExt cx="2159635" cy="3085360"/>
                        </a:xfrm>
                      </wpg:grpSpPr>
                      <pic:pic xmlns:pic="http://schemas.openxmlformats.org/drawingml/2006/picture">
                        <pic:nvPicPr>
                          <pic:cNvPr id="2128657540" name="Shape 15"/>
                          <pic:cNvPicPr>
                            <a:picLocks noChangeAspect="1"/>
                          </pic:cNvPicPr>
                        </pic:nvPicPr>
                        <pic:blipFill>
                          <a:blip r:embed="rId11" cstate="print">
                            <a:extLst>
                              <a:ext uri="{28A0092B-C50C-407E-A947-70E740481C1C}">
                                <a14:useLocalDpi xmlns:a14="http://schemas.microsoft.com/office/drawing/2010/main" val="0"/>
                              </a:ext>
                            </a:extLst>
                          </a:blip>
                          <a:srcRect/>
                          <a:stretch/>
                        </pic:blipFill>
                        <pic:spPr>
                          <a:xfrm>
                            <a:off x="0" y="0"/>
                            <a:ext cx="2159635" cy="1359535"/>
                          </a:xfrm>
                          <a:prstGeom prst="rect">
                            <a:avLst/>
                          </a:prstGeom>
                          <a:noFill/>
                          <a:ln>
                            <a:noFill/>
                          </a:ln>
                        </pic:spPr>
                      </pic:pic>
                      <pic:pic xmlns:pic="http://schemas.openxmlformats.org/drawingml/2006/picture">
                        <pic:nvPicPr>
                          <pic:cNvPr id="834839348" name="Shape 16"/>
                          <pic:cNvPicPr>
                            <a:picLocks noChangeAspect="1"/>
                          </pic:cNvPicPr>
                        </pic:nvPicPr>
                        <pic:blipFill>
                          <a:blip r:embed="rId12">
                            <a:extLst>
                              <a:ext uri="{28A0092B-C50C-407E-A947-70E740481C1C}">
                                <a14:useLocalDpi xmlns:a14="http://schemas.microsoft.com/office/drawing/2010/main" val="0"/>
                              </a:ext>
                            </a:extLst>
                          </a:blip>
                          <a:srcRect/>
                          <a:stretch/>
                        </pic:blipFill>
                        <pic:spPr>
                          <a:xfrm>
                            <a:off x="0" y="1316052"/>
                            <a:ext cx="2159635" cy="1372870"/>
                          </a:xfrm>
                          <a:prstGeom prst="rect">
                            <a:avLst/>
                          </a:prstGeom>
                          <a:noFill/>
                          <a:ln>
                            <a:noFill/>
                          </a:ln>
                        </pic:spPr>
                      </pic:pic>
                      <wps:wsp>
                        <wps:cNvPr id="501927361" name="Rectangle 700342837"/>
                        <wps:cNvSpPr/>
                        <wps:spPr>
                          <a:xfrm>
                            <a:off x="0" y="2665790"/>
                            <a:ext cx="2157730" cy="419570"/>
                          </a:xfrm>
                          <a:prstGeom prst="rect">
                            <a:avLst/>
                          </a:prstGeom>
                          <a:solidFill>
                            <a:srgbClr val="FFFFFF"/>
                          </a:solidFill>
                          <a:ln>
                            <a:noFill/>
                          </a:ln>
                        </wps:spPr>
                        <wps:txbx>
                          <w:txbxContent>
                            <w:p w14:paraId="66299CBA" w14:textId="60012AD5" w:rsidR="00667A0A" w:rsidRDefault="00667A0A" w:rsidP="00667A0A">
                              <w:pPr>
                                <w:pStyle w:val="DDLCaption"/>
                              </w:pPr>
                              <w:bookmarkStart w:id="2" w:name="_Ref171678751"/>
                              <w:r w:rsidRPr="00667A0A">
                                <w:t xml:space="preserve">Figure </w:t>
                              </w:r>
                              <w:fldSimple w:instr=" SEQ Figure \* ARABIC ">
                                <w:r w:rsidR="00646CB5">
                                  <w:rPr>
                                    <w:noProof/>
                                  </w:rPr>
                                  <w:t>1</w:t>
                                </w:r>
                              </w:fldSimple>
                              <w:bookmarkEnd w:id="2"/>
                              <w:r>
                                <w:t>. The evaporation of droplets of HFA 134a (top) and HFA 152a (bottom) measured using the EDB. A linear fit is applied to each dataset, enabling the extraction of an initial radius.</w:t>
                              </w:r>
                            </w:p>
                          </w:txbxContent>
                        </wps:txbx>
                        <wps:bodyPr spcFirstLastPara="1" wrap="square" lIns="0" tIns="0" rIns="0" bIns="0" anchor="t" anchorCtr="0">
                          <a:noAutofit/>
                        </wps:bodyPr>
                      </wps:wsp>
                    </wpg:wgp>
                  </a:graphicData>
                </a:graphic>
                <wp14:sizeRelH relativeFrom="margin">
                  <wp14:pctWidth>0</wp14:pctWidth>
                </wp14:sizeRelH>
                <wp14:sizeRelV relativeFrom="margin">
                  <wp14:pctHeight>0</wp14:pctHeight>
                </wp14:sizeRelV>
              </wp:anchor>
            </w:drawing>
          </mc:Choice>
          <mc:Fallback>
            <w:pict>
              <v:group w14:anchorId="0E489FC8" id="Group 7" o:spid="_x0000_s1026" style="position:absolute;left:0;text-align:left;margin-left:0;margin-top:344.45pt;width:208.85pt;height:280pt;z-index:251648000;mso-position-horizontal-relative:margin;mso-position-vertical-relative:margin;mso-width-relative:margin;mso-height-relative:margin" coordsize="21596,3085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N85agQwMAAJ0JAAAOAAAAZHJzL2Uyb0RvYy54bWzUVl1v2yAUfZ+0/4D8&#10;3vortpOoSVW1S1Wp2qJ1+wEY4xjVBgYkTv/9LthOmmQfXbc9tFLJBcPl3sO5By4ut02NNlRpJvjM&#10;C88DD1FORMH4auZ9/bI4G3tIG8wLXAtOZ94T1d7l/P27i1ZOaSQqURdUIXDC9bSVM68yRk59X5OK&#10;NlifC0k5fCyFarCBrlr5hcIteG9qPwqC1G+FKqQShGoNozfdR2/u/JclJeZTWWpqUD3zIDbjWuXa&#10;3Lb+/AJPVwrLipE+DPyKKBrMOGy6c3WDDUZrxU5cNYwooUVpzolofFGWjFCXA2QTBkfZ3Cqxli6X&#10;1bRdyR1MAO0RTq92Sz5ubpV8kEsFSLRyBVi4ns1lW6rG/kKUaOsge9pBRrcGERiM0iSKJ4mHCHyL&#10;kyQNgh5UUgHyJ+tI9WFYGSaTNB5WBuMkTt1Kf9jYPwhHMjKF/x4DsE4w+D1XYJVZK+r1TpoX+Wiw&#10;elzLMzguiQ3LWc3Mk6MeHIwNim+WjCxV1wE4lwqxAoAJo3GaZMkIWMdxA9R/qLCkKEws5+xCO7db&#10;iW1m94I8asTFdYX5il5pCdyFirKz/cPprnuwbV4zuWB1bU/L2n2CwPMjnvwAo46DN4KsG8pNV1SK&#10;1pCr4LpiUntITWmTU0hK3RUhHDUUtIGEpGLcdBWkFfkM8bpq0kZRQ6oh7n1sNgsNTHsxt54zJIyT&#10;SQJ0sW4HhgBuSptbKhpkDYgPYoBjwVO8udc2Gpg6TLHDXFiUXJQ1PxiAiXbEQdvF6EwIuTssMN4M&#10;9cbxaBxPoDliXvq2mRf9S6qFcZgGSe9yJ2aHhMuicXYoSXs2/VfCtRIuQz1UMfRO6viP9N4JD5SF&#10;dbsXqCQIJ1EWp1DQnT7ZAgbpqSnKgiAeReM4s4j3q3ZXhP51DUcpqN6kvwOeAZtlMSihvSVG4ST5&#10;W1y1qFkxKJ5Wq/y6VmiD4ZJfuL9eJg6m/aTibX5dxVvLbPNtn3QuiicQcy3JgoG63GNtlljB6wAQ&#10;a+HFMPP0tzW210l9x+GI7PNiMNRg5IOBOakECLLxUGdeG/cM6VToam1EyZxi2Si6rUGObAeY4Cz3&#10;BnCS1r9X7CPjed/N2r+q5t8BAAD//wMAUEsDBAoAAAAAAAAAIQBHBI1nRZoAAEWaAAAUAAAAZHJz&#10;L21lZGlhL2ltYWdlMS5wbmeJUE5HDQoaCgAAAA1JSERSAAACCAAAAUgIAgAAALoukcUAAAABc1JH&#10;QgCuzhzpAAAAhGVYSWZNTQAqAAAACAAFARIAAwAAAAEAAQAAARoABQAAAAEAAABKARsABQAAAAEA&#10;AABSASgAAwAAAAEAAgAAh2kABAAAAAEAAABaAAAAAAAAANwAAAABAAAA3AAAAAEAA6ABAAMAAAAB&#10;AAEAAKACAAQAAAABAAACCKADAAQAAAABAAABSAAAAAC4XRlPAAAACXBIWXMAACHVAAAh1QEEnLSd&#10;AABAAElEQVR4AezdB5gkRdkH8DGgJBEQlOB9IkmOHCSIhEPg5AAJHjkeUSQJiIQDFYmKgHKSc85H&#10;lhyOJPkAAclRokc4siDo96utu6Zv0k7Pzu7O7lY9/ez2dFdXV73d/f7fVG994X//+18plUSBRIFE&#10;gUSBRIGJFPjixJ30P1EgUSBRIFEgUSBQIAFDeg8SBRIFEgUSBSahQAKGSciRfiQKJAokCiQKJGBI&#10;70CiQKJAokCiwCQUSMAwCTnSj0SBRIFEgUSBBAzpHUgUSBRIFEgUmIQCCRgmIUf6kSiQKJAokCiQ&#10;gCG9A4kCiQKJAokCk1Cg7wHD1VdfffPNN//3v/+dZBzpR6JAokCiQKJAiyjw5Ra103PNnHrqqTPM&#10;MMOyyy77xS/2PVTrOTKlOyUKJAokCjRLgb7HWyeffPKvfvWrzY43XZcokCiQKJAo0AkF+h4wdDKg&#10;dDpRIFEgUSBRoGsUSMDQNfqlqxMFEgUSBfodBfqej6HfPYI0oESBvkEBER//+c9/Uj7m9nxaX/jC&#10;F7785S9/6Utfakn3EjC0hIypkUSBfk6B999/f9y4cZ988kk/H2dfHt5kk032zW9+c+qpp+76IBIw&#10;dJ2GqYVEgX5OAboCVPB35plnri+TfuELk5AirfYyCTm688dnn3325ptvvvHGG1NOOWXXIzYTMHTn&#10;s0ptJwr0CwpgOoxIM8444zTTTFN/QJDAJpI87sCJMqiof3k62xUKRPz2sBIwdIWM6dpEgUSBRinA&#10;hK3Urz1+fOnaa0tvvRVqRUj4wQ9KCy5Y/6J0tmUU8IB4gFriBEoaQ8ueSmooUWCAU+ArXynNNluJ&#10;UvHII6VBg0rf+lZpuukKk+S9jkLm/cpXvjL99NN/+OGH77zzjp9MWF//+teZSrhY//3vf0f2x6r+&#10;jW98Q023cd1UU01VS1j++OOPn3/++dlmmy2bBfXpp58+88wzpOzvfe97ZVc99dRTqv3f//1fp73X&#10;7Lvvvqua/philWlUevj000+7XWbx171XX331u9/9rj6rTwMzFkqY4WR30ci//vUv/N1Z3WMUUiE2&#10;rrKuOogmbjR+/Hj+HsrB1zpK1kKrdj7vU6taTO0kCiQKDEwKTDllacklw9CnnbY099ylb3yjGTI8&#10;++yzhx56KDz4+c9/PnToUIzyN7/5DZa64447rrjiimeeeebFF188ZMiQKaaYAjfH2dfqKK+//vqI&#10;ESO23Xbbtddeu/KuqmnzueeeO+WUU7797W+r8Pe///3www+fZ555cHbukz322OM73/lOvFC1dTrK&#10;r3/968qmyo5ceeWVBx54IBT56KOPVl55ZXfRq3/84x/HHXecG2lKlxZZZJEXX3zR7YAEDNtzzz1x&#10;9htvvPHOO+/cb7/98g1i/Zdffvm555678MILgyX4pL7hTzfddNddd91pp50Gw3R10KBBDzzwwO9+&#10;97s555xzp512UjnfSEv2B9Y8BnbPceNK//pX6Y03Jmz//ndLyJgaSRRIFJhAgTffLD39dNiaKwss&#10;sMBCCy2Eq+L+WiB0Y9846Y9//GMKwXLLLffBBx/84he/GDly5K677rr++uuTmFXDZ7HRs846q9KQ&#10;gtuOHTt2jjnmIIZnUVWQxo1iO08++SReHHuLv5988skkcVFY8Yi/7hgF9uxItqNBDPrCCy8cPXr0&#10;brvtBhVAGngg6eve0ksvDV3c95xzznFk++23f/nllx966CGNX3TRRcOGDSuzztGKYKFGQKDKIOTu&#10;u+++5JJL3A7qIAKaAAxX2YEZIGHB7jHVDSxg+Oyz0plnltZbr7TOOqX11y+RLfbZp/TPf2ZPOe0k&#10;CiQKdIkCBK+99y7tumtp661LV19daiLXJbYY2SXurOiNnzgmk4uduO84g8wNN9zAjoSHkvqfeOIJ&#10;ovQjjzxCWi8bgAbXXXdd2dUgRHZqhRVWgApsNVrGcOkfEVEuuOACthqV463Vv/3224855pjzzjvv&#10;pJNOEvaTtRB39Eph7AJas8wyi4OvvfYa1q9Xerj88su/9NJLugRapp12Wr2lW2gZkMw999xLLbVU&#10;WWt+ak2HtYbvf+tb3wJ78abxuOGrowVj6SDGF1SubKTrRwaWKYk1b/jwkjDfBx/0/EpLLx1soB99&#10;1HUyphYSBRIFAgWOPrp04olhBwvdZZfSmDGlmWcOPwsVPJGZ5Q9/+AOubZ82gD9GnugvJvunP/0J&#10;02TGYUhZYokl4AG2S3sghp9++ukE9srbZYw+ntKsHdBCV6CRMENpmeXn4YcfBhhuHatBC4rIkksu&#10;iY8fccQRf/7znw844IB84zDpb3/7G8n9/vvvp9xQGgADNWKmmWZSje0IPDz22GNMU4cddhhvBD7u&#10;EnrAwQcfzJwl/Dd6EbI2I6O/6qqr6BYuNMyf/vSnzuoeasAnrgsqiI7BwjiK7NoW7gwsYEA4hsRt&#10;tyUFlB57rDRiRKnDD9RCeqamEgUGNAVeeeXz4bPZNid1cbHOP//8G264IVaIIRKZWXuiRO8vAX+9&#10;9daTYhkPJd27H2BgeiKMs7ecf/753LzRvvR5V2rszTvvvBtssAFV4KabblpllVXgyjLLLINT47x4&#10;rr/kdMfHjBlD6ueKqNQYnKV86IYOsG7pgD67m25n94QEjGO77747Xj/ffPNBlzXWWAMg8Yvo6jbb&#10;bKMbWeW4w82uTZDDGMUI5iAVQVlppZWY1PxEB14HPSy7sFU/BxwwdNC0ZP4mkvqbgKFVb1JqJ1EA&#10;BZhnr7yy9OqrYSoDg63ApCYKrsfdSkiP7NVsXmJ73PcXs5599tmx71122QU2vPXWW6R1fJy8/8or&#10;r+DdLDn4e9l9XRhLPC5qCJAw/ih33XUXXzGpnwzOQ0Ak1wJJn3H/Rz/6ESWAj3ezzTbjfrj11lvz&#10;zeLUwpCi2I7101oEPnFd6BXjkppUB7zbLeyroNB+MH1DO/744zkeeKR5mwcPHqxvsWVjdzkdhTFK&#10;D41x8803n2uuuWIFbueIEyozN8VLuuPvQAQGdOSFzv52B1lTm4kCA5MCw4YFa9Ipp5TmnLO0116Y&#10;VzNkwEwxbn8jz7VP6MaFCeMsQn5GHzKE0Dp7C9v9b3/7W/uqkcEvvfRS5vt4Nrs9LcRVmUGJTYa1&#10;h7yvQmTikObII4/UuCOc1axAw4cPpyXce++9v/zlL7Fmmko8m7UJhHgLiP/UBRYkEEWPYR0S4HTb&#10;bbdBGrFD2rETL9Ea8xdGb1y6ysNhp6xNw3TE2CEBeOBbhh90EcddosSm4Id9g8o609qdL5XFS7W2&#10;9e5oDYwjaPTdN93+c88FG+hCC5U6LI1NN5MuTBQYEBTAlQTOE1Exx04HPM88JRMA1lqrSXWB5f2K&#10;K67ArDFZ0jEZ3CcvjIc8jpVzDjPI4JvOKly7LDMwABKQr6ECjnzPPfeww/AcZGI4Bi1q6O2332bl&#10;F9VDHQEnQphoGHfccYd9EURYPzatqb/+9a88Ddgudk9X0BNCvQ48+uijuD/xn76SEYGXgklHOKyr&#10;8HFYohsmK1hokpZDw+AFYRZTHyYxH6EkTzhf9z//+U+XCI7aeOONo0oR6+jn448/7nb6D6ucYuDi&#10;VqEP6YDjWqOmsG7xiqOD4UR/hsv1OXq5ozkr62QTO2GmXBOX9eIldDoCwh//+McyiaDxLhnxTTeV&#10;nniitNlmwRGdSqJAokB9CmBAGDQ+hTvXqenLIsKSue+5p4R5zjprib29w+Re56LyUxgx0RtPh0Pu&#10;iNMRtP3EcH34OCmWhb06RRhn3oEN4ApzZPzBGVUgR7vWkQwYQII2VXCKO9dZ2oMLtaw1AKDEfmDf&#10;0MJfx7XvLoxLkMO1cEj7rmXayjoNaUy80A3MGoxlwGnigvb1IUMRfUZDBIx+ERcCACPKTEPadFN3&#10;10kdiP10FSB0HK933E/HScbCZ4GE41pjm4r9QTp+Cz7wqGllnWxiJwFDE0RLlyQKDCwKNAgMvM2n&#10;nlp6+eWS3BhErimmKK2xRmn55QcWrXpxtC0EhgHqY+jFh5dunSjQXylAnRAOzgzO+G/OgK0jaLO/&#10;Drc/j6ungYE2xIbIcpclFaHiMcbR2gRyZZSmIjHz0QS5+LODaSdRIFGgnSnAY8fnnEo/oECPAgMT&#10;G08Rb8+pp54aHTLCh88+++zvf//7L7zwAnXV5PJoNzz22GOpRehrosevfvUr8Vv9gNZpCIkCiQKJ&#10;An2CAj3KcOkKMcg3RpshENf8qquuuuWWW0oM8uCDD4IBB6GFnZ133tmUEGG/MVVInpr8ME17nvPt&#10;pP1EgUSBFlKA81kOCxsjkr8c0bkkFC28T2qq2ynQoxqDgF+TR06MU+Y7XPCiu7j7xRvw+AsAiBML&#10;hX9x5fPXG70wXpG/qmWUYF8SG8ApDx5YnIQB8NFnZ9NOokCiQG9RgJJ/3XVhPQYIEZX8tB5Dbz2L&#10;Lt63R4FBX4VbZT3G4hmO4k9RulDBhG8/mZUy14LYLM6G7BI7YMDkFKHKESHMaDc1Ebrk66T9RIFE&#10;gZ6ngK9Q2Cc5TSI7O5YSmBhIWaAvAj2Jj6zHvn1TgqXdlo7Cx27ygakGZiSwOZsCFjkJmZLsSKx0&#10;A4xCpGatZBjCQF0rOWtWgWWbDUNg6A9/+MN8BKqmrrnmGmGgsjA10m/dE88666yzmsegn/ESDM18&#10;bLkusnQXglM5UxdffPE47cCUCxOtzYXO8y6dMbdOgKwdwzTdweQ47lgSsM67xHHjJTS71qQKx0W7&#10;msrQSD8L1elRU1KtniGEVLdyYHnwRm60+ZplPz/++JPvf38JViY5aU0IlDmk67M58rdL+4kCiQLN&#10;UcA8Z4kpV1+9tOyyJRl9Vl45pCYrWjBEiy6YhBy9jC4/44wzrElghh22y+BsYQbJkcwSMGVBZiRT&#10;zNQxxexnP/uZechVb8evKTWe5HpCXWIFR0xqI4wCnh122EEOjOxCrJll2yS77EidnWuvvVZyPbZx&#10;M++y1Hu33HKLXHsG4lQ0j+s29yrA0weTKjTIEGKCWxnvAocQZe+999YCGND4VlttBSnVB2yI4EjE&#10;HpMY9t13X+Mtmzhdp6uFTvU0MBi5geWdyeaGeAmEJG2xxRZilpyFqNnzQ8RoU8pG9b///efjj+dd&#10;c811rchhDiFEzbeWVUs7iQKJAj1PAauZmTpqMQZKgwTGOQNBo30xbZiiICkQ4do1ZHmZhYj55HF2&#10;40UXXdTBTTbZBMeUstS04ThB7Oabb8ad4QTJsuxOdAvc8yc/+Qnekp110OUbbbSRHHaYrCwaUQAF&#10;P1JQYEGZH9QlDNf4sql2ZS1Dpr/85S+rrbYaRqQpXJvW4l6jRo0i18v0t+aaa5qKqyntC8XUbWdp&#10;GBo0NZq1o4x36aEp3BQFg7X+EAhU07xrx6kvkQj4oZ8CdlRDKM2W9aolP3vUlIT0lANIoNg3PKgo&#10;Gy3rEMrSvAA4DUC2Qn4IjgQVoLdT+aFSVG+77dNHHvl00UV7tPP5PqT9RIFEgaoUOOqokLdYUlVG&#10;JC6HUaNKHRnkqtatfhCvJEdjEWb82vET42ZvicI1nqAQ8zEQMMAUAz9UYBciQVuSQUY8pqF801qQ&#10;kI6KEFl/PGXFBTskUZOfcVg2KM2qwHTB+IN9Z0ZvPF2bLEu6BI2yhd5cjmvriSNiYdhz/GXhYflh&#10;MmLM0OHFFluMaIuz6T+AMSHZX9XcRZcsx5bvZ9x3laJLqpllHXvllJ+K1qBR7JvOG5pS2UjXj/Qo&#10;b0U1ChpZgHrFYigZCNiU15C6APBhsvAkqxrBdtrTQQcdZHieMSjOj5NAYNXAyy4rdYgO+TNpP1Eg&#10;UaCXKUBj2G67EJJEkP3jH0sffthMf3BAxiJ83w6WSjrkS4gNYZQYNBMKoZ4oLWOd4wxB+LL4RsmI&#10;TjvttDJgiBfmUSHrk4xD7FSupT04yOXAfoULYeVZfWIryxI9RjA9KZaKkF2uDxQabI0eA2DkMooJ&#10;PHD/mPeCigMMmLk23XRThiZ2JPfiG4Ao7mIU1J2oA2VtYvRuLT8SxYInlUWEjT2eNXZ8EmhRQdTB&#10;JEFIdmFrd3oUGDxFg0Qj2kD09niEVnBFR8WwQYXhwUmZp9AFjYAq8MyPWSYWYP/660FRTfMq85RJ&#10;+4kCvU4BnAoPF6hqshtf9ERfbLF+sc6b58QUAxgwAZwUz41NYIgYglMsKkwrpHWsA0PHf1VjwIEN&#10;2G50R3d6V3cRuoLdgwfLP4hqoUlon2HDfXVDBygT2oRM9AAJjvJtugvXhVlZHB5OyVkERVyoToYr&#10;pHv78IA2wyKC7xF5CbtHHXWUfb4EjN6iC/lmcUJai4MC940xskqNKKwp8C9qDIRsY89f2ML9HgUG&#10;hFPyvefKV/JH4r5nQwurPO4Iq6Vl1wYNMvettOWWVaukg4kCiQK9QwHLnFge0UfKy0t6aw4Y8NbI&#10;9OMYWBfwyshwyciYtZyjRHIOBhXAgKAgIUyRUeKV5P24mk2eBC7USCZiM2JjMkR+RQwk7SQyXNdS&#10;VjSoJrF9yJAhWL811Ei0JlTxGOfb1KBASgYPFh69Ek4JrvBxWo5eibmn3JDuQYurYJgSnQ2Ynhtd&#10;dtllPBDXX389v0IcXWzcvjYXWWQR9iiKBYWJVuGg2xlmVJLUpI7kr4rXtupvjwJDqzpNHmFFNB1C&#10;etSOlOytaji1kyiQKNAlCvgwb7st5NGTN2muuUodC6wVa5AEjc8Srv0FCcR2TNZ+/Okv/7AcouwK&#10;pHh2ds4DILGP1ds7fAYs0pIpcN7mE8FqMy6X5i/GSr3gxYQ9lkYgfQsWwtDx3BhWpH1BRNrn/qUH&#10;sNhg8VrjThAUQ5mgFsQhuTuhnjZAwGceh0kYOtmXIsJITrQ1PxcGYPGxPp2Dg1pEJZ6ushsxPUVH&#10;QkYjA2TOijliIZZVo3WVFYsfxXH9d1Mg5KfLVYY9EC67vFU7fXI9himmmPInPxk6duwXhS83saIs&#10;2qX1GFr1AqV2BgIFcE9sCAvD0eqPlzF46NBg4xUyYtGezqpXaYzJnoxM6MbuydoY/X333WfCE6cu&#10;6R4jdgpaEMxVwEDJ9bg2Wzx2j3US9nFwlbMF4NyDXdrqBRrB1mXYVh9UaMq9LC6NRzMoxUURHMfT&#10;wZLWoIUAek1h+lgwJYPM7mDUAGLXLf9AkwAtDFlWBBAjhGsDBtMO6ARARUafmNMbQxefCn4oGREY&#10;aAwaFKpkILE1PdErvF5lTTnOCaGd6LoABqrFGC3LBwEJnQQ80dbkFBO9mkaXKUax2Sb+9tW024cf&#10;/sfRo78s+IHSULSYJpHWYyhKtFR/IFMAIxb2IzcBplOHDixIvM2+yjvvDM5n8654GmyFCvaHfeOY&#10;AMDtcElHoiEFjyaz47w4oFMkZXwcE1eTbuEvu40KrsUZcXA78dZ4ukawY62pGUVsjJUuwnBP5Ndy&#10;rAkCHXQ7O7FZFUj6zoIl93VKy9mIdJUFCUOniOSPAxL5fsCAkrUMsagp8NURJNUsL0XG1h10L8PR&#10;bQOJA3QQJLuvETkOMGgkVCUQ6KYK9SWbJhxVCrgFMOJNm/7bJ01JRsvBY1mks88uSQGfWzajaTqk&#10;CxMFEgW6SgEf43HHlV56KazVwwXN+SzYpyObQYGWsbmM07kME498PDaRZ6OO4PV5JyWGiH1X3gw7&#10;VhyHCtnZPNfODuL7ZbfAjgnpWYWyHXzZZIKyg366Uf5ejmg53zeowwBVdqF7VbrNq4Jx1YNlrXXl&#10;Z18FhhgPZ8YJLE/A0JU3IF2bKNAqChCOrfNMI4+Sup0uS66t6lpqpxgFumVyRLEuNFXbO0ceYdAc&#10;OzbExqWSKJAo0OsUgAecClyh/sadbouz7/Wx9vMO9FVgiI/FwoGPPCJerZ8/pDS8RIFepwDzd6/3&#10;IXWgPgXiM2KPql+tkbN91ZQUxyYkiUXRyuMQIpVEgUSBbqIAzyfzPYcqx2/XI166qZMDvFmOaG5q&#10;rouWPKC+DQxehVVXLZ17bgKGAf5RpOF3LwU4TjlFhfHIX9S9d0qtd4ECUEHkmIfVhTYmXNrngcHc&#10;kVNOCdkcuyfJYNcpnFpIFOgPFBApJARIeKg4zpYYK/oDUdpmDIxI8EAYK2xoSaf6PDAIe1h++dLo&#10;0aU992wJQVIjiQKJAtUpwI6UDyStXikd7RcU6FzpMHnPpHOTODLvE1OjKeNMWm1CAcsHmslckSy9&#10;TXqXupEokCiQKNDHKNAJMEhEvvrqq8sossoqq1iNKIKBJLdyd1Aq22SsoqetIyh1VyqJAokCiQKJ&#10;Al2nQD1gMIn8pJNOGjp06OjRo60ldNppp1mdjt7QEq9317uetSCl1cILh7jVttFhsq6lnUSBRIFE&#10;gb5HgXo+BhEI4p/22msv6ZyslGTJIaqD9ShoD+2GDQstVBozpvTCC6XZZ+97zyD1OFEgUSBRoK0o&#10;UA8YpCgBAFJKxWVFraJzyimnUB3k/5MvsK0iE6zpwAttTcGuAMMnn4RU3taqtcO3LyPYUkuVRoxo&#10;q+eVOpMokCiQKNDtFKgHDFI+SURu7STJzSMMyDbOuGR9jHYzKIncXWKJ0t13l370ozAjv7kCDOQK&#10;ttLI9deX5puvxHUxMe96c+2lqxIFEgUSBfokBeoBg7mO2223HU8DGMj0A/nBLVUqB2+rAmZbRTZB&#10;q9Z0s2hUx3JJzbRqJnnMx2dC9Xe+k3LzNUPDdE2iQKJAP6BAPeez4VmLjpZQNpVu0KBBVkYtO2gd&#10;DKth9CJF5NNdcMHSDTe0oAuMSCkxXwvomJpIFEgU6JsU6AQYqg7K1Ecr3nFNWwI7FqsXnXPOORZa&#10;qlq/xw5KjyFvEltQKokCiQKJAokCTVOgnimpaqPilA499FDL6VmNSIXMxGSKg4Wzq17SYwd5ni3E&#10;dNddpWWX7bF7phslCiQKJAr0NwoUBoZjjz32j3/8o2VLhw0bZop8pAezkmWvrT/X6+RZYYXSddcl&#10;YOj155A6kCiQKNCHKVAYGK6//nqzGcBDmfP57LPPtuppr1NiscWCC/q110I67lQSBRIFEgUSBZqg&#10;QGEfg4WzrWVahgpubIL0oosu2kQPWnvJDDOEZd0eeKBeq6KPLCwlwjUtL1WPTOlcokCiwEClQGFg&#10;2GmnnbiazXEz8Y0LOpb33ntv1KhR1157ba+TkXELPEmPYZJarfLee6U33yyNHx9mSlv9La1MVYtQ&#10;6XiiQKLAwKRAYVMStWDw4MHrrruuJBlUh0g1Lmjz4AS2tgMR5547ZOG2QsO881bvjvUbRLUKXho3&#10;Lvw96KDS175WvWY6miiQKJAoMAApUFhjOP3000UlcSdMP/30EmZwO2elTcg344wlBqWxY2uqAs8/&#10;X/r+90urrVbacccS7eGjj9qk46kbiQKJAokCbUGBwhqDac9LL730iSeeOM0001AU4iINdqAFhGiL&#10;MZXC0j0XX1z6yU9KX/96lR5NPnnpG98Ip0xvnnbamvhR5cp0KFEgUSBRYABQoDAwcDszGc0qa92k&#10;RXI9KTQmPdZrvyzdYyHoZ58tWfizslhI4qWXgq7AFcHHkEqiQKJAokCiQJ4ChWX8rbfe2tQ2E57z&#10;rdg3j+GB+sFAZRd050+qi8SoN95Y/R6cECDBWblUZcqbaqrq1dLRRIFEgUSBgUmBwhqDlKtPPvmk&#10;JRl+8IMfROdzzLRqfsMuu+zSPkRkR9p119Lbb5cmOsg/79rPf16af/6QXnu99YIpSfRqKokCiQKJ&#10;AokCGQUKA4OESGPHjmVQkhUjy4dh5z//+c9Xv/rVrN1e3+FCmGOOoBass055X+TyuPnmCUakhArl&#10;1Em/EwUSBQY8BQoDwyeffMKatPfee0uAET3PaCg3xgEHHNAOKTHyD3TllUtnnVVae+1JJrKxgW28&#10;celvfws+Z0uBHnpoMiXlaZb2EwUSBRIFSoWBwaI9Cy+88DfjwgU5Am655ZZfa7PpAHPNFcxEHB+C&#10;U7NywQWlO+6YsDr0SSeVttyyJItGKokCiQKJAokCGQWaAYbs4vzOW2+9JVtG/kiv77MmWdbNdOw8&#10;MJganZmP+KjbJsK216mVOpAokCiQKDCBAoWjkpiSRCW9/vrr/sYybty4t99+25Kfzz33XFvRFdM3&#10;F1tA6ltvfd4vi3euuGLAA9sOO5QGD/78VNpLFEgUSBRIFECBwhrDvffeu/7663+aW+HMuj2mQHM+&#10;77XXXu1GU5GpAlKffDJEr8YiA+w554RAVS7okSNLJrulkiiQKJAokCiQp0BhYJA1T/TR8OHDrcwj&#10;GAkq0BvuuuuuZZZZ5tvf/na+6XbYn3LKkDHpoYdKiy/+uQt6+ulLSy9deuyxUttMyGsHUqU+JAok&#10;CiQKTKBAYWCYYYYZfvnLX26//fZ5Et5zzz1//vOf33nnnW+Rz9us0BX22y8YlLKuiUeSezWn8xTr&#10;8TPPlO69VyBWMEZpx0yI5ZYrQaCy4i6SMr3zTmmyySZEQMnDYcJ45uEoq59+JgokCiQKtAkFCgOD&#10;kKR5K9KWLrHEEvQGaZT22WcfmsSHH3449dRTZ7Mceneo4qdESz388OfA0MX+vP9+6ZVXAtLIvjfL&#10;LCUJNqpijFjY668P0+g++CBAiD7whA8f/rni0sVupMsTBRIFEgW6iQKFgcHUNoUFKXYoWpP4n5mY&#10;TIQ2s+Hxxx8/4YQTLP/ZPqmThg4NPHqllVpDQ7Omuaz5LWgD4p0wfdpDZXFw001DWu+//z3YrFxC&#10;dUhLA1USKh1JFEgUaDcKVGNpdfso9OiMM87InM+Awby2MWPGPPzww4888sj+++//4osv0h7aRF2I&#10;Q/nhD0NOvZdfDpacrhfMPS4Apym8HjDUKlNMUbKpY0p4m83xqNXldDxRIFEgUaB4VJJESYcddth3&#10;v/vdvNJAh1hggQVuv/12GsMHH3zwve99r62AQeiRfKsSce+0U08/8rQ8XE9TPN0vUSBRoMsUKKwx&#10;cCGsttpqVl/I8mHk+wAPLOV28sknqyZPRv5U3H/mmWeuu+66tdZay1I/8QgblAR877//vmUe5jJZ&#10;uaOYLnfVVVfZHTZs2Dc4bbtc+IcPPzyY+1Mu1S7TMjWQKJAo0M8pUIV31x+xpT1nmWWWOpOcJcYA&#10;CVVR4dZbbz3++OPvv/9+mVkjMPz73//efffd55xzztlnn53jmiVqnnnmsaa0XEzLW22nRMbf6S9/&#10;+UvXsYGX2LJut9xSWnXV+uMLZ1mHCjkDOJ/jEtMujM4XOkodE1PnPUg1EgUSBRIFeo8CtQ3kNfok&#10;7bbApBonw2Eu6JVXXtmUt8o6U0wxhThXAa+ZGeq222579dVXN99883XWWUew03nnnUfVuOKKK3iz&#10;R3QUE60tJlrWVC3gKauW/0lR4Ci+887O12vD2XF5TmNhRQ0Wjmgz5v7yl6CUHH106fjjw+y5VBIF&#10;EgUSBfooBQoDQ1fGufjii5vokDmuNWVtH8pHVAgAg5+MSHfccQcvRbwR1wXwyN8U5Lzxxhv/+Mc/&#10;hD899thj1IuqRq38JXF/oYVKH39c+uc/680kgBwWgpaT9eCDS3vuWbrnnspmqhwREWvG3AILBDvV&#10;MsuU+LqTq7kKmdKhRIFEgT5CgcKmpC6OK9MVYjvmxE0++eRRvZhyyil5Gj766KPx48d/x3LMHcV8&#10;CAfzN6V2nHvuuexRDgqI2njjjdmdeL/zdaruDxpUkuXv8cfD31pFtidWoB//uKTyTTeFyiYfdFoY&#10;qWzvvhuu5eVOJVEgUSBRoE9ToKeBoYxYGLooJiI/rzVNgo0ISJgAIfNSrGmnjOlDjmHDVtl1110n&#10;m+zL//nPZxKAV/VnlN3IT75wQj2dgFBfa/qxOvPME1Lv+fvCC2H+waOPhuQZ6ttYmSgHyy5b/XIz&#10;3WzCkGo1XtmldCRRIFEgUaANKdDTwICJf/GLX8x4Pc3g6aef5kigN5j9INvStNNOO8ccc7xibnFH&#10;efnll8sc3ZwQ00wzy/zzf/+zz7449dTFSMo5YkKDScu1PMP8Cq+/Xho3rqRlOVkluuAtoEa8+Wbp&#10;vfdKs89ewPFQrGepdqJAokCiQNtQoCFgINSPHDmSV3mNNdbgecbZm+s//8GDDz4IAPgSYIAGV1pp&#10;JQ7nG264QTDStddea7WfqaaaiiN6zz33/LsZw6WSSXNCY8tu99ln/3311f++9NIXSfTmrGHf8uI1&#10;IqfH9T4t38ZSVHWGgXxK1m9gQRIiSz9gRxoypLTCCiHrEcBYcsmyjrTgJ9XovPOC5yMSVa8WXTTY&#10;slJJFEgUSBToLQo0BAzMO2R8E54VbmHcXNwRt3DRWWxijcQgbbjhhhACPACGQYMG7bHHHiZO3333&#10;3aYsaBkhYI88fRdYa61UYjLisi6jzjTThMRHwIBewbnAOb3ggiFBhVkQcZpxWf38z2HDSiecUFpr&#10;repAwkMw22xhRWjWJBMtsrx7H34YzETdUeABfwpsk5tPPj5htTPN1B33SW0mCiQKJAo0SoEvNBjS&#10;w80rFkiAkHlncqky9Jt8sMoqq2DlpiB8nSjeQOFFYDViTbIDaZR4kTlujjAi5XURi/84CzzKGt5s&#10;s81EMR122B+/9KUJqGbaGq4tpd0TTwTeSuiW/5stSDoKpSxu1tlddgn+ZzXXW696+NANN5QWWSQo&#10;DVmRC499qWNmxYRjjuggIMnUJ0an++4zI28SyHE7oU2c0mKi6hTVeNNnnDGABE3l8stLY8ZMcFc4&#10;JUHsmmsGzItakSN2qk0frHOHdCpRIFEgUaBRCjSkMWjMGgyzzjrrBh3lzTffFFF6ySWXUCAOP/xw&#10;LoHVV1/dfDTzlmfE22oXkKA4X5ZfbxoqQEWphIR8FcwxK4JE43xmZiVzzYjeXAKWeqZAUCO++92Q&#10;qihWcAmWyjp01FGlzTfPGijf4WmomjC1vF7rfgMDd4wzJ/SQzUrnQQXCzDFHgCjZYR988PMKgHjt&#10;tScgX+t6kVpKFEgUSBQIFGgUGPLUIrBzNig8wyYzMwSdc845xxxzDD/B2muvvfXWW5fx/fy13bqP&#10;pRKrBRSBDRMheAWYgLiOKQf2JQsX+EqZIOabhhazYef7c+WVIdEeDYB3Axc2Ic4ioLUKsLFl6kKt&#10;amXH77orIJZ+KsCAtWq11crXC3LWcZveMpfFLCGvvRaqGQXdiLqTaQ9l7aefiQKJAokCXadAM8CQ&#10;3ZUOwWGgsDIJLuJDfvbZZ1mZegsYso7hrTQTCoQtBr7i4MKKXnqp9NRTwYjPUsTss9VW2RVhh3cB&#10;hDz9dGC7smTn16ODAZnpBmuOyAFa2Jcw7jnnnKSdOj84LYTMQh2WLqoMwb/M0pW/lg4xMWo3eKRt&#10;r75aGj8+rVOdJ1LaTxRIFGg9BboEDFl3ZLlQllpqKajA6JQdb4cdXF7BhUnoIIFxSQe5H0xosEgD&#10;xzb+ywAGOSy0oKiDHTM3RfuWSQxnnz1BVB89Oiyx4Pif/xxmtGmQ2QqL//3vw4XQKG7hR42iGzay&#10;PwSyHnXRwo9CB0olUSBRIFGgWynQGmDIumhacrbfbjtYvw1DVxjxLc9Jn4ATrDSimxhtMHpWGiI5&#10;S1QmqgMGvFjqPRObGfpFsnIjm9Cw2WbBquOS88+fMFCyf6X4DyqQhPM5XzQek+7lD6b9RIFEgUSB&#10;NqFAi4GhTUZVvxv4vlgnEaIsS6uvHmxBbPcsRaCCMkGTkFIJDPBXY+ike5YiioWgIwxdNZcDADtx&#10;H9g4wj9BezDd4cUXA2xQOBznsXjkkbC6J63FKY1UxFjV72k6myiQKJAo0AsUGKDAQJBnMpINyeQ1&#10;ABDnK6yySlACmPKFisIGf1l7uCJgAz8w5YDRKaICNULKV0dAhc1xE6ppFfQAFUzAkFMPqFx2WYig&#10;FVMEhE49NQDJj37UC8843TJRIFEgUaAQBQYiMEAFfF+QknhQSsPERK6Bbrg5Ps6sZGNoUmCGWQXm&#10;IrDvCyfdZpswa5odiSrAxORangmtsVCZnMdxzWUtCzd4UOCETKvqcEvYj9Go4UQqiQKJAokCbUyB&#10;lgGDPNiyWWRZUdt4yKFrZHyZsaNykAeGeMpf4BFTZ2+7bZgHx7vw0ENB3ocH3BLmFoANUCHyVU36&#10;BGxw3BGxTxqPxSkGJXYnpiQ7dYo6la6IOvXTqUSBRIFEge6jQEPAINaoLPd1WYfMWDaPQe4KS+6U&#10;nWrPn1FpkJLoiCMCN6/jMsey6RAyVTAoiTSFImbPgQGeA/FIDE2CXLXgiJRH/BDCjaK5ycDZjm6/&#10;PSRnZa2CK7UyeAtClcOVW5tiYebzYouFllNJFEgUSBToLQo0BAwXXnjhYYcdliXPkCJJ8TMesS+Z&#10;kgVzLNrcW8No4r58A4xCAlX5EuSxqF8oAeor4CHOPqMBUBFYkKgL8IAT20w6+IEGnNWqKTIy0TBs&#10;fpozYfJE1XLppQEYGK+gyxVXlPbYI7ipU0kUSBRIFOgtCjQEDC+99JK8RhQCKa/ltHj44YcfffTR&#10;ZZZZxjKfsEGK7FtuuWXJJZecP04E6K2hFL8vo//QoSV8uVNgqGwbr6dMxOkRzEqGLuxVbBKRn+zP&#10;DMWPDSec4qUQ7GTGXK0CD0Qx0UVgg2DZiEC1Ktc5LncTBYUzgz6kgC7KB/BrouiDlUpFUmmN3qMs&#10;t1xp+PDSaaeFCC7FLWySOOl5KokCiQL9jAINAYO0RTvssIOc2GDgueee+93vfidF0hITLSMO3n77&#10;7UcffXT97EbtSThpWc85J7ByiTQKFSFJTEb+4r9AwsYQhLlzPoMB5iYKBC+0iRECWMED7u941YLD&#10;ckLYuL79rVO0UKsRV7mFAFnLSJiW4Y7sUXXQqM5dnAIG668fIMocQCSiVxmd8RqgpYqEWvkL8CBf&#10;KokCiQL9jwINAYMFEuLIWY3OPvtsmTDoBxktHFxuueVkyR49evQuMpf2nYLTsf7zHGB/9YEB34+C&#10;c53BRZzA2TFlhYMaNuCngAE3x0ypEXZYotTUYL7ccktAERky2J2qLsYg/catt4apEnY0JaSqkukL&#10;wN1uuxArJWOHJYnATNMFVsVRADbTMrLUiBa/03lDgH9u18UiJAwkI6zbMdaZ5GFcXel2F/uTLk8U&#10;SBSIFKgbKzORSHKmKvHXiy++WLZuczxuDU459SZe0Wf+MwfBOAxXNFHVYgkdfJYPADvmcH722cAZ&#10;GywMTaxDIpd4pJl0GJe4JbTGGqM1hcKhcEVYLhRnZNoaMSJI5ZUFDz3llMBD+cm1cNFFlVUmHKE3&#10;xCipmjWKnNCl2MnsImqEgTRt78rasUO54ZkHijwrdliusoCufLW0nyiQKNDDFGhIY8j3acEFFzzi&#10;iCM4GFZccUU+Z6c4Hi6//HLrNFQutZa/sG33ifZkVZxaOtXKwmpvRjTmaAMMKv/sZxOM+JWVK49A&#10;EcwON3cL8ABmRo0KBh/YYPobPAAbPNg/+UkwOrHP5F0CjFS2WDBokrtqIqBYivSqTiGA924BY6Kw&#10;Ot6OgHaMWtzpZvmVFY4Zeg9U5p4x4UO34yVl1dLPRIFEgR6mQGFgWH/99S+99FLGJa5m669xMDz/&#10;/POPPfaYJRl+gm/1wcKAw4JBDDetIWPE2ThMYphoSAvHMK/KOlnlWjtRyXCt+CWXi+llwnrhhcDi&#10;MXrGH3OwHadPxHyrzjIZkf39pcr46VoAQ06PW5kUX+u+juO5En0rWnAVWxYoquTRdVpo4pRVtWWQ&#10;5WgxOn4IyMdRUXlTQ7YBA1t950oTfUiXJAokCjRNgcLA8M1vfvOUU06hNNx0003W4+RgYGWyAKcy&#10;dZ8Nv2eRP/bYsCKbKQtlJbKtsoNd+ck0z1iE12OFd989YWU3YVHWExUCFCc9wI+rrw7IwdCvS8KB&#10;kNZPfnLAACoq+1mrS8Bm7NgAMJQVfhTtVFWMal3e3HH0tHGxICm4rV+gZuPWufpNpbOJAokCLaFA&#10;YWBwV9ObjzzySBMXxguuLDGjTw8tWtKb3mokLqiAKXOudmvBARnoqQjkd38zwZ+tCQk5df1Vh4yv&#10;GkGb5Yoy4SDfw157BXuXq2T9c9y+4FGVNULuJo9L16GFsgKE9tknXHXHHaWVV55wMnoI9CFy5Oj+&#10;Lbuw6z+jMsSUBFxTSRRIFOhDFGgGGAyP/9m6C8p3OVhLxNj/ZAs4t/ngsUJsEU/s6HYQ0qNOwNxP&#10;Zu9uYCCwgx+hONQFfZDCL5bI33WMqUfhaQAVAADLFr8EJ1jpSP3mDdAAogwu/+tPfxrmPTDa6Lya&#10;zFC1CmBgmIqFTd96EgbuiBAgusvGG3cu19dqOR1PFEgU6H8UaAYYTGUwj+H8888HBg888MDYsWMt&#10;/mxyw9xNLD3T4xQVCSPRaUx5xP6OEQsPjat4io1h+mhavI0W8wg5tYaFQmecUTLXWhjrfPMFw07V&#10;wp1gbTj+arweMMAPBih8XPe4JZx13FkrQ0ALIjnAaLzwcv/udxOWxRaRpQ+1utF4m6lmokCiQH+i&#10;QGFgGDdu3IgRI5555pnFFlvshRde+Pjjj7/3ve9JprTzzjuDiq/XkVrbg2wk8RghgxuapcwOE80v&#10;cXoau00TJniN4M4YNzHcBhtqGWegjvuKYUWnOn4Cp+TutjIE3KJMWDZOm7PNFva1ABL8hG1YvAAn&#10;Pl5op01nHbfVL5QVlcGYv4KQK33C9S9PZxMFEgX6PQUKA8M555xjSecbb7xxrrnm2mijjT744IPB&#10;gweb2mZetGil9k+ihw8uv3zgzqablWk4a6xROvro4BnGNDstWD8OG2sy5lj1k5GHYUdUPhl/hx0m&#10;WTK6rDUc3FaniOE58MDSXXdNWAE0gxBXMTfFkFbRPrzKpsVJ5CcKiENCmibgZOqZjkWTVJ1bxD7U&#10;70ady9OpRIFEgX5MgcLAIDJ12223pSUgilhVUUl2TGhYYYUVnoizttqeWkwxXLuVrJMAzuCOHYON&#10;OtggZEiAUJwTR1eANDi1CFRM1lWOIAk23ZVCLeBwZj6iHPhbtejGiSeGu9NREB5IWCmIjQhyCEDi&#10;TqdhmHIBpfQnblXbSQcTBRIFEgXKKFAYGGTY/je2OrH4GXdjor2Jh/vkf6jA5o7bEr2BR61i8jP9&#10;II6bwM4SteWW5cpHrWtrHYcEgKoMq7B4W60i5setN9ooWJPYwXTJ5eozlJk4BglMoAMq/BBRgajT&#10;VK1bpOOJAokCA5MChYGBa8HSC/N2FOqC8uGHH951113nnXeeyQ19mogySVx7bemaa4Jz2FyBAw4o&#10;59RxdDy9hZy99WnCOSHoiJOA1E8/iAlZO/Sx+tcFBYU2AMxEFkUVh7LiJ1TTGmOU8CdGM9XMJ1Bo&#10;GCYkuwROuJG/0Ah+KDBGH0QusY9pxGbGX0qQF0iTSqLAgKRAYWBYb731rr766iFDhiy66KJPPfXU&#10;z372s08//fS+++5jX/pRH1/R+LrrSiecEN4CGtGRR5YsAd0DA8KFifzio7BsrNnioHYaAQZMnL5i&#10;6WkYhstb7QejBzN0HW1yNtgBGKCC3qAOF4hqkIBPG2wwPdEhQAJjlKtYn8RBPfVUSLwBabLMHMkG&#10;NSDZQhr0QKdAYWD42te+dvzxxx977LH+vvvuu3/7298kWz3wwAO32WYbSzX0aXLiklkhaEtnxHyP&#10;TXelRMYaBfOq7WDWnN6KOm7aeOHGiKsDYfoyDkmCjqEDg0MOCeyev9pEBw9EPOvZZwenCPgBBvJh&#10;2NjBOFQuvDDAgFVLzYiOfaAqUThiZFmMs6JFQZSYF3ai1bDxPnZXTen2jDpSFdF02HBSSRRIFGgV&#10;BQqzchOeJViVK+nnP//5m2++yccgJUb7R6k2Qi/TBTDN++8PeMB5e9VVgcPyHzRdsGnsNUrxxHOM&#10;rCp0ZrCR7dS6owoZdybpS5WBa5vSTLmhLii//W3AAJGsconzQPA60CS40y2zg3tCjttuC2O0Y/Yc&#10;fchfLWCy7E6iV2W+45NwVj/N6qCO6LwdKshOOwUHjKIPcQs/eqlIk26SIIsZ2KYVSb8hojeVRIFE&#10;gVZRoDAwHHDAAaeffvr2229/yCGHfCOLo2xVd3q1HVZ1yYhMf+NmsL7maqtNkEmb6xSW+te/Bvs+&#10;1kwtYMAhmMOejLM312wePOyTl3HtiAoaxNzti5qVM4OYr+iGAFbJMIRRwQbmMrBHS4gpxJmw1MTx&#10;IYR1I4CN0FugKP6VT0LGUzhBqzj//AkLt2lQ+w0CA65ty/omSS3Qiv3XbWFX4Kq5IvmHAv943ZOu&#10;0BwN01WJAnUoUBgY/vGPf2yyySbmOcec23Wa7ounhHhusUWQQO+5p7T22l1i4jigCXTkWRks8EEM&#10;mggf2WITlCEjs/Pg+Ng6IxIA2HHHkDYD54U6+QIn4pYdzJADj9YTnoyTTy4ZKbWArmAJT+oFVwRc&#10;5NtgktJnNS1BoQKE4G9w04hntKgbbgiYIYW4ar/6VfDHaE07BqgnqlndGtjAAAlrozlLKkDLvemG&#10;4bMC+SuRip7EQq0xiljAFVSmaSkq0F022CBcW7Xwo6RQq6qUSQcTBbpIgcLAYAYDN8MUeNKkRbLV&#10;GWaYwWoNkx7ue79iSA/2xw9cNgOu0GCwSABTtTiVydFVK1QelD8DL47cGQvGx3WPqQdfxqbpAY78&#10;/OdVQok8KC7lkSMD78aCtePWmorJl2gD5G4sGxfGZO24Bf6Os8Mh/gkoIgkHpYduwUXBKkXSB3WY&#10;9Zlnhltj8ZrSDTP72KZc7hT3jBkViq7+7W/B+73//kEvsXGYK5GwmpXUlqbicnOwpX7iLAFO7qVl&#10;dXRen1NJFEgU6GEKFAYGiz+zJoEBcaumQGfdvfLKK6FCnwAGnDFuWefzO1iks3ywDEFdAYZ8m9k+&#10;fsemj6ezgbgR0w1LSGT3WZ2qO8T5svhRbmGz6kjfLidi4+bUiMqCTf/+9yFQlf9gxRUD//XQ1KcE&#10;2DhR8G5H2NCYemCAdN8u2X77YFBi/uJxYS/U28UWC6BCY0ATgryz0AVDhyWLLBJuS7eYuAp42NcZ&#10;dn8VNH7WWZ/3y031ORbA4O5rrjkhPoqfg6mNBU83oIUJGR5E7xajMxaQiciel42eFJ3zvduxdPdE&#10;gW6lQGFgeOedd1555RVr8iy77LLZep9c0A899NASGWPo1i53rXEiMN7kr08db2UtwebKCnYwZEhp&#10;v/2CyEwSb1XBVizAcOONgRtijnYI7FZpruxAI3fEoZiAOi14K6HexAUaQ1wmOuoBJsQxxbBKwQZE&#10;YDrDiBGEriCKSbY+cyBsJnZIHpX5kqJKgSYaIdfDG8YiliL+DBhggJHp+2tQ4CSS19+qRX3mNaPQ&#10;mm4wPcXiOBL52+sFiaAalNI9CEd9kcgWkqWSKNC/KVDjk609aLlU//Wvf1mvTeK8t/GPjgIY/Kx9&#10;UbucIfrxLXPDRkjAW/lXK7/zyLB4CCgNVnBrVcEuWV1sPV+oCHh6LOwzUjkx6VBc2G2sEQQ88HE6&#10;gakMzF/MaBlTxqCjxT9ei4+bUO0gqRmj5LKmx3AnaJOYH9OEUCaAhJ+8BRgrAIZJVYu7eGucVd+O&#10;ZtutIIuwNH2jb1GkqHfJtNVuzyj1pzsoUBgYYIA5brvvvrslGbIOmf988MEH549kp9pqBweUUIh8&#10;SobFlXCiTBYu6yd2xiDOdt9CYCi7RW/9NDRGIZoB2xFc9FPB/ZEFgwaZNKpaBTVEuwpq4jYAnDYk&#10;JfKjpCOMSwiLh2qBlUz72ChmyjpUtUAXTUkC6HIXmpZRWVjexERxk+gnZAXta60VxPauFHDlvlpm&#10;f/MWu7uAMXpPZXFHg9JPEwA5V2q9LZUXpiOJAn2aAoWBYY011gAA0/pcJi277babdXsmPdZ2vzCX&#10;joWFGuoYaZohRbxp45c01G57VCIFRzk92sqYfazewy7EN4BK2HrVgkWqCTxAAu0hK1CWAoFvsk3R&#10;IbBawENpkGkDEgumwoVJ3xgxVhuhyLXqjBoVwp+4XkCUxisLXURUKz3GDAx/KXlu3cUCGPhOoooj&#10;OkuX3LoqMMQbQU2AlNecutiBdHmiQJtToDAw/F+NuPGHH37YGp9Kmw+48e7hFDgXttVbwABnscWi&#10;heiN//pbqAg8FY4lEomfiM0kzoGo2kJkkZVcMrM+QQgF++bIMQ3CKBzhx47TI3DhrCaEIGC4HbGd&#10;PF61uJY4r0Tndp2OVb286kHYJu+swpc+dGhhWlVtMx1MFOhPFCjIPyYO/d577/373/8uSxIjkmPs&#10;S+eee+5mm232/SaWuZnYZrv9ZyRhdsc7+GBbwo8aHCAuKaEewz1MwsLgk5kE/Mad8noGHA5hfh/O&#10;Ut5m15LfG3SeUxGwYPXpAa0aLACwMTFpk/qlGJpIVk4FYa86ZnMWnTteok7IQwupRKNOrunsNIpR&#10;m2ghhYqeoDO1wxMxIhtVqaq6U6jZVDlRoH0oUBgYLO/MnXDqqae+8cYbbEoRGIzHjkjW9hlYS3rC&#10;en7aaSH2JgqtWZuNMLKsctEdzBRnF7+E4zDayHGEIUbGWr8pPPf444M5iJlIlBHTzYYbToglrX9h&#10;POt2WJ6tiUL2R5OqZNEs1m9ThLrixZmWwEynq9QUyCF0FUhUbaFQfzJ1JLuqwTZpQuxdcRT6bAdg&#10;VDWOeigCt3gd1Aeixm4GhkDbVBIF+g0FCgPDddddd+aZZ/7qV78ShjRmzJhdd93VFOhbbrlFNr3+&#10;pC7EB8ySAxL23DMYRkiIZGpC4jrrlJZZphtfADwUl3GLaIvHpJiGbJ0W7JVFCGfE1CJ/zNQFTcXW&#10;Om2kiQpcCNDICqMQFKOkqdTnxQYYDUcEbTiEvZrBACRoSOJ3EdmQ9b+JDouqOvzwCcGveLpNyBmF&#10;r5Hy/PNhEjigwvdBglFstlkwhVUWY2SJAiQgzRwOyllVl4wR6U9ERMPUoCCu+LOyzXQkUaCtKFAY&#10;GG644QaptikHdp599lkLt7EjDRkyZP/993/ggQdqeSDaasyFOvPjHwfpe9ttQxyLVQr4UDCC7i6Y&#10;o61oAVoVMQETbB10DqI69oTh4k1VGbc7AsIMSxq8O/5oVjMOiL9zJDBGSTNVP3ongpb2I+ABCUhg&#10;RiH7DC2HlUlyJ61FmIn8Pfa5U6jwaGitrEM81aZl4MWYuIgm3g73chcUAJ9V/RlcINzvBiKqiqPF&#10;hVWppNu6wXBkFBE/arnV+LeNhd0M2LgpT5UtAUOD71Wq1rsUKAwMFIVserMFnzNT0iyzzGK5njUr&#10;JwX07vi6fHc2HCZ+jlmMg97QA6jQ5S5P0oDsQ+weeCXnLYTD72TOgB9QBBJEPoV5mfBM5Ce5q48X&#10;k7IbnPVNkcIid9kl2IIAJ1uWsNf6wDBJ/zocD1i2wpSkmFoYs3TE1fEELAEb8GMI+Ht9U75BeVhQ&#10;kLQu3MhgXWXiBYxhZ3Mt2DO0qsAABmxaiHDVKQc36riFTpfCG+JeLjcWG4ilWdr0BOCJ8U0lUaAP&#10;UaAwMEw33XT333//j3/845lnnvnxxx+3BLTF3N57772//vWvi8TcCH1o9I11lWHHTDc5riP/auyi&#10;dqnFd80CjuWRc8nLwAA7Y7ThowYDJHRiNXZpaI6zm6mGCxcaqTa1ELUN+/UL1KnjQwYzrGEAIGIA&#10;QVuuQPWxXezVjAc4rcMSe2DcmtLbymKYLolDUAd3xrIJ7wR2uogh1yll7L5OzfwpV1ncAqYyqbkj&#10;aJFOSjZGhaKGnrUKEGXC0mHDiR0WCFfVMFWrhXQ8UaA7KFAYGH74wx9ak0eWpJ133vlb3/rWKqus&#10;stRSS1nK7Z///OeejPHFC3vUmDFj3n///e985zvDhg2L+ZeefPLJ66+/frLJJlt11VW/7Wvu1cKw&#10;IC8Ci0RMKdGrfSl8cyoOo0q+iHeS/w63wj0NCk+HHOuuG4ABfkTO2Km8nDWINVM4IA2NxLX2qzJr&#10;9d330kuDL91dyOzmN1TSEzBg4r/4RWiNvC9LYFQ+mGvAmJA3Z7HRY44JxhlLMkAIapwB1tJR3Es7&#10;xugvPanS1JYNpCs77iILLAyQSRBn98KCh1jQpE6BdueeTxTDTAAAQABJREFUG+CEQkPXoXDQ54wo&#10;lUSB3qVAYWAYMmTIyJEj6Q2MSAcddNAuu+xyzz33TDXVVBJxQ4iigxHaZGmHlVZaaemllx41apRV&#10;gKAOmIExW2211fjx48HPiSee2LsLP+ApjCT9ZhY0viOtXqsKDkjPkEXDfDFTXPD6WsyXgchiD+aT&#10;45V2YEMlMOgVJs6mBF20E9mryhguYGBcMulBOnR4ANvcl+MH0linSNY/Ejd4wKOx1zJwgiVxa9Wo&#10;K9uJNi591gfda7BAkQMPDO5uA6w1P7zBplK1RIEWUqAwMEw99dQ7Wc2royywwAIXXXTRE0888c1v&#10;fnN2ASXFC80ANqy//vqDBg2yf+2112666aajR4+GNPL0ac/0iAsuuMBqcfm2aRI9uYwo8ZlrVIIH&#10;UnanppJ8PwfCPuLsvHMYKFN+pw4m80KsIYqMuH8tpYSNix7jrzosLYrE3VCH0gChMVDznxlbJMZY&#10;aaWAMRdfHCpzVkMIHBk8+Eux6JUnpT/1VYQwnoriEtqbv1AtlUSBdqBAYWAo6zTVISoKLD+SrS7s&#10;qy1SrO4wxxxzuFZmVpPmhg4dKq+GyNcfTPTWDR48+I477sgDA1uT8KeTTz6ZyvLZZ5/xcKgsMqrI&#10;bQvXpTEQbyWJ6/vrTRQbO7o2wq3I49FEXr/1aL9SGR+sCgwcAITo884L1hU+55g+FouXo4mViQ9L&#10;Z9zIphGmm+gopoVwNTMuuUo1igXD/ZVXlkSUEcal6HBVI6Oo3/mun40Djz2JMKD/nXZMTXTLYMMO&#10;0tGKUkkU6D4KFH6/OAPeeuut/3k9JxYMmgh/4YUXcj8UBQY5l0DCNddcY2G4119/HcaYFcGVTWOI&#10;zU8++eTuOPFW4b97Sb/xySefuK+/w4cPX3LJJbsbGFjqjVhUTwQG+5EP+qrt+NsgA80PpJ33DUqU&#10;Ec5rGhfzCM8Bab1qME8cBYLELc/m8C9bBtnEfIH/HAMKk3rVVZphAOczb4S7m0MQ3wKd4XzWvgkT&#10;nNKKNm++OagI+CMTE+OY+wKV6FimMYiwEkVGk5BBFk7wwBsCNMJh8eLeKsJ5OatAlxGxkrGYbb11&#10;sL/VL6JdxdGKbnKhzhsyoxPFK5VEge6jQGFguOSSS+TLI6pnfTL/mWHH3x9ZwatgGTNmzBVXXHHK&#10;KaewRJlN/dvf/vaoo45irfo3W0BHMdEaNuRbFSO7wQYbHHroodGaBB6UfIVu2udRFBVDdBUVw7Ih&#10;p3SkgZv7yGUGrRXP3k396dZmDe2CCwIzwknjMgkm3K2/fqP3hCgeIPkdpuPO2BkWT64/5JAQuqNQ&#10;v/haqxbRTSgMCVjto1bhyEUXhdkAkAnHR2rOLO1T4LwaPOf5dUD0XE1/IRmEgBliVVUDRfwTmqVA&#10;aJYnwN8elrv1E9qZJwHeWNUiWaoSIX9Q59luoQJcgXAAD3ymkijQrRQoDAzUBf6AFVdcEcvGkakO&#10;jtx5553zzDMPl0PRvj799NMMUCJfXchqBBWs8cC+9KKkEB1FsJOfZc3SD2IpO96Sn1VRxmfJ1enL&#10;ZKOgNETp2EFsjn2DANjPCp5laoJSlRqdDpYUDzhxYeybmsUoBFBpXSxyWsa1EbNOyfSPWIdFCIrw&#10;NMw/f7AXsRrhlRqkfMCbPMBo+fLLJ2ROldiVrmM1BYhOV3BHeANsIATcopHABpMk3MvZnkEIDN2m&#10;V4iAGpkuVYcUTqkG5KCjzrvWKFJJFOhuChQGBi6BffbZhwEn3zMhp0R4Rp78wUb2F1100ZNOOunm&#10;m2+WTuPiiy82E8Lc6Q033NAtLAkHJMaNG3cIOXPSkjdkTXqmS7/wCHwQc4mMPv6MLTqIB3F83HRT&#10;YE94DSOAakKVhMT0y1ILEhzHquozNfSRtZRIrjK2S6PKYvOhaVnLmHJ9vkxRsOHm8m+DhKxQR8re&#10;OI3LMUWmNjvPJSJBhb3ipx4l1cdEZRK3zU/HdY9zm1YEJBykXrgkji67RXfseG3iVpWGFCzBuIYW&#10;Xz+dhIvWn/AzXtUdXeq0TWh68slBBVTi49tkk7CqRyr9lQKFgcHUtkrTDUMQww43A4ZeiFIWjj7w&#10;wAMpHGJeZ5hhBsGvU0wxhYPaEZtELfjDH/4wGxGxR8pRRwWDtbcfuyGgUfa32urzGxN+MbtDDw0V&#10;CG4KtuLgwCkYk4wRRi36HivHIIAltltZCOO2TguO/OyzwY3BQITxkYUxdChStWD6bER5YIgcqqyy&#10;LlFcnRIlB8XzxS1icRYMKOz7MMzEN+lsAQ9tg+sba7Zv6xWLDQQlanivaEiUUbpCpRPCQARuUXfA&#10;RgQMZkxfiT5HmjjoFCCMPycMuwv/dMPL7xHcemuAZ413KPldaDFd2t4UKAwM1AICO49CNi77Qk7N&#10;gv56VSaR1au2g/VDGsFI2rQfq9hZfvnlrSkdvAeterWr3b3sGCEo/2mV8SCSL26Cj/g2BqbrD18m&#10;NnL5ohLshA0rr9yllUrZ5fBi7WBkPAEYNCZYCxjKHlatnzoJafB0bXJW1y+Re6ps6pz6vMH83t44&#10;bhWSAW7rjVYHYvk78fWs32RXzxo+icTnJQCXT6Kq4Yj+am4HX0XMrw5LmDcZ1m6/PfBuLyp0xLjN&#10;E6zENnRm4otjcRc1IWinH5lbxIT6NC2h253W7yoV0vW9TYHCwEC0J8vngcGqDBaCFim01157NTec&#10;qgCQ4URzbTZxFbNv/eKDJDdZaXJgAgMmIkEeBhr5gp2MV2LuOFpRfsE0NzEsuT7hGz2rG/wZ3Bsk&#10;biiuP0RdRT9xdltWOIc4P/ghMEoWJFMisGBo53IbXwiWKpwJkxVowHhIlSwLLtCm+pWcN7tFV3a8&#10;aTYUrloMk4vFRkbhgONUVyhz4AEogtshQ8Jgq/aNqc2MnGgUQhzOeQkiNdhIASQ2HWuwfiNtpjrt&#10;SYHG3ohc3+++++7jjjuO/zlig7+MSDzPYoqaiErKNdwHdn2ookrMuSWvFZyw0QdG10gXKzkCvokg&#10;gkEFhmK12CXFi0GmVwpWiM0xiMuMhEuSmlm0CNGkb2Iy1kkDYGDxHK+/PhimqAisghxFlBV2G0fY&#10;Z2wUF7gi35Ga6sMPtiZqxIorBraI7TKm4a3QAnLwfvNqdFHRaY5chhbjd12uw7YIz4ajMNPdeGNg&#10;4gCSiwUMMFKZNioZiZ4bGvxzqvKZNteZdFV/okBhYDDPQJqKX/ziF5kHmLzPMZDNPOhP1MmPxYeE&#10;KbAvUfCtBT0wgSFPkLiPb1qumXGJWYk4qZRJ1pWXdOsR/WH3wBOBkx3lpJOCvZ47l06AP0oHQkwG&#10;ITHmld2G0hB7vu++wRGN1V5xRbCxmD2AaZooB2ZYlsjgvFCmeaswcmQwqUFBAjuD1cEHV0/v4e5a&#10;yGsq3Tp2jXsQsCoWbyy+Dw7Zf0CX4khUI4zOkA2qaoHxo0cHWqmjBWSUiBDRUhk4FCgMDLLmCVTl&#10;KK5FI1McGJdMYK5Voc8dxwhkkxbXz8yKI/h77LGB0fTkB9+2RMNtu3XZoiYGjqPFLV5LgRgxIjws&#10;UGEpHsqNguV5gniov5hpPOLn7rsH9QIbPeigcBZbV4HRhg7B4nTkkcHJRBHh344eKc3Kas6kI64p&#10;RiJgvrG4kZkWTP+82eQJUnwPQ6bx8h9E4xLHQF4zyNup7BspkIMB9u3Qq0g/NCfgB/lgbVVXx4Rx&#10;pn/9kQKFgcHUM6s9V84tyIjDEX3ppZdKgRcnoGXH++6OqEf8QmEqYZE4+uhg1ZUSjrCZSndQgCRr&#10;yzMyd8FbyblNFLzbhf6ypcSAgmg/4feGHyYtUi/cLkrTmCDm6G9moFfZPncCUcdfZxW4gu2y5EAI&#10;+gTvFKkcGwVCYIPE7Sy0kNtDU6pJ277xxmGl1R4ukdfj+3ZqFdDFmKaCQUEF9iguNKnmjQhlvORI&#10;13QhVDHQaVbRvmcKY+p0pukbpQtbS4HCwPDcc89Jg0onoBlEa1IWOBQji8xZs2DDFjEbfWs720ut&#10;cWZmRRpR3wl7NLszphDf+Oxs2ukiBaTvxkOhL/sMGRwrx6TgsehMm3XZEHzYsDCJuvFCIdAsnk72&#10;5xGJEr0UrR6fMB4pu5ndqQi4J11BqA9GZoeYH/mXy1kOsUveCL4lFyr4HWOLMnZssESZRkc2t7mQ&#10;4UXniduSdgAM6bixwjvuCO27dRvyRMo/IoABXms7+h9BEWrSgfytCgzGInA5Yom/iqsi7oYfE4vv&#10;Rd5DJFUfsrJHWRU1mvgmVkn/25EChYFBvgoBSFb3ZCzibzAmCEGN4GbwEzYwNPVA8qKepCU2JIVn&#10;fPs5JMmAHJu8lzyQCRha+yBwUu79SGqsBK/BVXFtNI/hktgrk06h4pFBFA+LhSR6aF2uERsObu5Y&#10;VE20bMYWbg4SnAIb8bg4NGxdYCgWCZPiRGtYQjIQtoTZ8ehKswEh2Btd6y7wjKGJ9KA1PmoeDo27&#10;nOrghbGBh/Z5c6i/NroO4nMXNViMxfLaXDIGGLFEZJf0JGXFpAd0QCjjpUUhVyV4lF2SfrYDBQoD&#10;w3zzzffTn/70nXfeWXfddWeaaSZI8Morr5x33nmW0zFjWYypdHiS4uXjWdthnF3pAxkHW7HIjLDF&#10;Aw4IAhTugGdZDCDKVl1pfKBdW2YgKhs+DmsrK7X9WWUVq//ErWSdw51J9FwFeY5MGyAUQx1FxziW&#10;uWpjmhPMPdYESAIN8H0hTC6PxfqgPCtiflha4lQ+VhcuBAFLqpGRzYfAZ3FMYrhbmF/t7lwOpvLh&#10;pO4FQrI5gN4iW+8qExh99LVMGGFn//B3scvQDhFiLoCqigU1y0ZXA/YZ9Tpru/p5ZKQ16iTlD9Aq&#10;kAYMp9IdFCgMDFJe4/5nnXUW1SHrkLUTdthhB6lS5bSYc845GZoy+1JWp+/u4BFWU2F1FXSf+Q+J&#10;QnKFYgSpNEgBH7bvmUs2WiHwwW4yKWDotozP2sGz3NSO43VKrICFqZ+v6Voc0N98UZm/IbocHI/i&#10;Ag8zoYGPwUghSnQ+GzgWZgEJf2k/EgLilYJf6UZMW7QTcjfJw1WwxAum5T5ROGZoAB6izX6dgqRR&#10;C6xTp9NT0MWaH5Q8tjshAAi++eYJGDolW5MVCgPDZZddxvOcRwV3tiqDmQ0W7QEMs846a7aST5Od&#10;ar/LfOc5HAz9E50phTI5MZUGKYAhkrsZphXExCInXX6pwWbqVYscnEUbL7aRarEPWw8UCBEdre5u&#10;B6+EELKiskFh+oJ8FOjCX8IPAQl4UHSPV/zXvw6nTCxgdyJT7713OAgb+go8lOFlGEwrCu7PWIeq&#10;EBqo+EsUE0+sXHJJyLBLb0il+yhQGBioAnwMdIJ80BG/wiOPPCIRXvd1tNdb9o7mvwGykkB4sYCp&#10;NEgBxnpBk1ES96nXlzHrtxmVD3+xYIIky0y0XPOgxmRW5EpObAf5iosng69/8+pnKQEsSLzZ9EsA&#10;IMdiLHqon7GwI4mXZSszfDYrgW2CYhWSr9AgeaI4tCEESBAkymaSf98mNDFg/nms7G8MbkCUpsXU&#10;FsEVTfoQavbdx1UYGFZbbbWNNtqI81nckaWY+RgssGNZZpFIv47CT98lRsGeE1uwIVwgCS+NUC76&#10;exup2WkdKZswUMoHSMAyCCQxCI4dRhbHKGD6i4N0BX467Ua+AqMiS6P4JVzMVvW+XhVqxIgR4Z2h&#10;x5gAETVRioLecn27nC5F5rj//sAWpXnnG6eC8EZgiC7pK2pEnjKN7ENBw8yEBiOda66wcYmLKGPF&#10;NfDsLFoNZMhshJ5dr1MYGKzEYNrzkUceaXUdBiXAYOUcaz6PHDlSMFLXO9SHWhCxTpyRfKbdZnj1&#10;IRo219WNNpoQ4YNB2KK6oCkMheTeKwVE2cRQ8ROUWR3z/YnKDTYHz3A6O7QcUU/+2sTpChDSAqiw&#10;T/mgWETfAw888dnZfllw/6uuCo8S0/cQBY9ZFYpj2T7sRCU7qfQkBQoDg+yq1lmjN9x0002W0+GI&#10;nm222VZaaaUFhXAOsOJlhQ0itRMw9PCTxzrbs0SgqtU3LwxF55RTJrisWUscEeDEjiR4ie+BfhAd&#10;8uyWIEQ0FIzh0OaooEaoH/NbMEbhleYEgBbV+kHhTLbsBL8C8BMoTN+qqnL1g5H2lSE0+VpxJyg8&#10;DcaZdzb0lWG3pJ+4gBht/mexJZVBli25RWqkP1GApYvvQZSz2FDRq5wKymabBeWA0oAz4v5eKshh&#10;JQluErNnQCB3NL7Jg41XRmOUyC62FzxUUCwzJj+2q6JMDTB6q+iDLnGoxJ7ANl70ynnOTGTc7Iqu&#10;0g8gH5NsnF9CKzIxsF97Knvr4RS+b6PAwL380Ucf8TxLlkdLcB+oYA2GJ5980kw3wUizDDzW6APw&#10;eRPZfOoDb/SFX7V0AZMXJjjbbMGeTqSIwr6/MWNH1BU4q0U0SIAKJNTkTaEoCOiSYAOcYKNQ4U9/&#10;CiARFzF1CqJ4/Tj2uSJw297yeAEtXhNhuHw/+qCHNGkWoar9MSixvGWZKA3QBmCMIpXepUBDwAAD&#10;Tj755Ouvvx73P+CAA8xXMH/t+OOP33///f8F4ktA/vsnnHACeOjdwfTw3XnG+Bh8k3Iy8z36klNJ&#10;FOiUAsTkDk3784rRm5oxRO4HJkr81Fw5EjcxjEohcgkqMB9J1QU8zCWW9lXwkpgrQcDQhTGKSerq&#10;qwM8+MkAZcc7qR0STJTiP79lN+zp9g47hHZpPzw9LELG1SFDTnIzHbMBBq51Md+9UpBahBgQQiid&#10;tHHnIHUqGQUaAoZ3332Xt3nmmWcWiST1hYvl0dt3332nnHJKazOYuGDdZh7pq6++ut8n384I57P8&#10;3e+CLs9PyESw5popL3FGm7TTJQpgWAxH1AufmmnSuBj26mfc8N9YQAL/hNfP3GP+CUFfpmGqg+UR&#10;25llhD+5FqhQUDSI8UWlpEudq3txhAHc1qZUokJ2Na2CNay3CgpfeGFQWeAT7LQR7KQ2qdPh3upq&#10;b923IWB49dVXRaaKSZ1DIF5H4XkeP378fvvtJ27VgaWWWmqttdZ69NFHl4jBxr01mp66r9f6iCNC&#10;Yk6FP9BnYJ+p12dMC7ZFWYkY0gOSWk8Nug/fx1PwzfeJZ0HAx+ItCIFnEfmxcm4GGgZtwD6mn+UB&#10;xN1wfH9tEQDEwlIseKoZo5j7vX6//W2oo8gQ7Nv9zW/Cu4oUNq9oNxWdsdUvPWksQg10U+KHiYwm&#10;V5rgwh3is6Xx+3KjZla/z4XOenxcKex+3jrU4HERzQzFy1gELTCCaKHGe6ByQ8Dw2muvzT333Bkq&#10;vP3227feeqslGWTCiF20v9BCCz377LMDBBh8bIILs+KTk6aNv0EatRiR7Zv0VZv4mnwPGZV6ZccH&#10;SVgG5Pgpnuvp4LNtG9SERDppETo5ukW7cRtQRsmz8gByR7Nb4iP8tDHnnUnUWJ6YTsdpD7iPs2w4&#10;tAebgeODoMJiEpiRRiwoIr324MEBM1TGsGCDOj3Jo3vlHTApRKYsznzjRU+efJ8qM52CgL7Q7liD&#10;yL3ckdRIL9E+NILuAlVGjQpA7ol4Up6X9FxV784UwUgPvz0dj1LNeebp0SfVEDBInppfeOfll1++&#10;4447hgwZYvpC9qTNaZBmNfvZv3cwfas8yrZmxD45k6qIHj5p81qZeqX6ouMTBDKtv39To51HRyq0&#10;KILPzNfoceCG/LrmYNcqrDe+4Q5zaa0q3X7cm6MPeuuvt0uRBNDGKE+2JXUq3LYCnMyhwdf4eCEH&#10;lcKMB1IqhmJlCJCA+7scCuIvOIt91hKMBleCHIRow3QvHMrmbKeiq3YaqRb61yOFu1vaDKgfpXLj&#10;5a63lRVZqmyYsvq8MllR3/fbTUyLCrLppqFxIqM4K/RXoAVLA8p7lJ6FbmMaVQsws86HJ0XzgGQ2&#10;0/06fUBVm2ruYEPAQCEwZUFUUnQwWIfHajyrrrpqPmPSSy+91O/XfM5I7OviYOBrN1XV6it4DRVB&#10;hi8I4cvxvTH1euqp9DoF8NbttgsfpMfhb+SVWa98adnHhp9GYz0UkazChy3lSeTCWf38Di4ZUSR/&#10;sPv2MTXYltnlSb44i9HhdHHWm9ExVpgnQSHAREyJMGTxEVgMBdcwcZnIhiKKuAoe4FzGC0hEPWmT&#10;eDvRWhyG4j3PigxFou84ve+9N9yUsUAwVe8WMrjgVw+O9Yyspv++O3QgpxupZ60CNz6MNBAEzKjX&#10;Y91202jui8DgnYH30Vfk5cmTt6xLUgLbjM7QSJk9XxoCBglT5dk2t9m6bGPHjj3iiCOkzPuB1zCs&#10;Ivs/EUrybEuJsd9++/X8AHrmjp5o3LLbYRzWYPEuCkBUJLJnF6Y8etiRAWU1004vUsDjqORfPleW&#10;JXzWh0ftw14ZFjCRaIHBSmJ2I0eqFkIc1yUDDiGUhE4UoD72yqx/QxChFIshbLVV6BLmHqN9uJ1x&#10;eSYpdRig4IES2SUp2w7rhLcaNSSTdxVWZVysAFwR+JdhYmo2+15p7WjN3AsiORQxXsFFvVt0eN11&#10;w3OEVXpFrMb6YxQvbCCr6TmuSqnK4L93OxzvjvJx83LWL95AlO+V0hAw8DzvuuuuO++8s+gjExro&#10;Ddttt11c3dN6bVIk3XDDDdZp+E5Va1mvDKt1N/XasQ7h+PR0IphgD6IWPFC8hZkeSmHn0bJ6T6/A&#10;e+uGOyBawhaF/5PFfHgeq4dI7WPQj5nvfK6+W6WWzofLMFJ7B0z2V9PlxNVahehaq51al3TxOF4f&#10;ix7utlt4e+kEtB+CqkIZ2n//CQK1n8wdvlosnj+MiQMbinkAo5oVRWx4ADnIvCZMgEMAIz47vvlo&#10;Fbd4x57/a7DIm/01RlYjshoDjm5HSGgrVChEoogfhS5pVeWGgMHNhg8fbimey8FxiU1zmZVXXjmu&#10;uPCVr3zF9IXFFlvMVAb7repW+7RDijz//AAMvgTSpZfMm4eJKPnH5jilQUZPKnyngkD7jG5g9oQJ&#10;5Ze/rDL0BjkI7tMI/JteEK00XiHmHTfFnRu8RZXONXYo/066Aiy5I75JK4qAQY0g9Zt35n3WQ4ye&#10;ucxZ2AYVbNwYBkhvEO3K+kT05rUmkkeA8W5Tp7QZX3J/NRtbbqyDra8Vh+xvLJiQTQ8BhnGl0hwF&#10;GgUGrcuRV5kmj5aw5557NnfvPnFV1Kwb6SrFnMuBD7A/4mMjBEh1JqEAEw0bDhXThsOye2TMa5J6&#10;PfIjuzVWTvYXywQY/GUvcgQ80CQAWGabwlhZn5yyOhtPqb+4v+BXnwOEE4UZ46aEObmWaqIpq2uw&#10;wvXdwtFCZwKl0BFxWKKYp1AgXwwcQCKF4+qozH4V/Qf5av1gvwAw9IPRdusQfP/zzhvCJMzlKHuf&#10;uvW+qfH2oUAUn3FhLwArfK84HupTQ98oAcxo2B9HC7jC6zE4S0GwsLGIsheRtQEGBwxFh37guHf7&#10;kEMCBlhzgm+R4wE8HHxwgASXU6BFXggLrgUMGmz/L4INTWwh4qAJnYmDfZttys2AwlvPOCPgfaQV&#10;ctG98pFO9Ynfh84mYGjZw8IUpAEQjsbZYD+VfkMBfNNWXxGkLOKz0keLAsIuWe15pKsWLDJuVc92&#10;90G8m9hrwo3C0mKWA82AKkBeFnFklTQ8UfcYlE49NdRkYmKsV4jPNtN3ohkNwHCxGCnfvrcdkJhu&#10;zfViP+JiuCZkVAuRUVziDmK4AIYk3p5F8gLhhZwTbGv8LsDMVlZY4XjmwapEsIJQv/rVCZ6bsmr9&#10;4GcChlY+RNYkX4iXxqeVSj+gAHMQ8zoLA6aJqXFmin30lMsKrqewLTC52K8VzhSvYqWJFvCyRnrm&#10;J9Z24onBe6yf2UCwbDwO+GVWkf32C2GgRk3pcTwWSoah2fTfG64F0CIaCtjEiCDoQm9ANAI1WmnT&#10;t8CdQ6vgx3YhP9z22/fMQAvfBSLakIIEUAu9DNwpo4516ssKhXvQThckYGjl0/CimIMaox4rxY1W&#10;3im11SMUwPt4a23EaoUthfWgsuCSLDCdFsqE6A3GClwSr7QR2DHQni8wzNDypeynU+pEa3sGDPn6&#10;9qkLLEjq2BGdsdJKQaWgLkuihyDEao4HjmuYIbAboIIZ7u5CJXLqdvuUIq0qKVZoaEUrR1SOpgi3&#10;RmFk8bebSgKGFhPW58H2ygpZS+ho8f1Sc91JAUgf56m05CYwgB0msjlsl3BqNozia7d130feks5X&#10;NiLdEHeabBPsZiCB9ckQUAw3BxWsMQZFQYEHTPOsST4KMhMG53inTI16wd7lWjh6zTVBFbNsnwsH&#10;bJEBhXsDJKAMqBY0T/eK8kp30KSrwGCCm9RJX/rSl75OPEilFAwOghRJRo1ENCaCDSgKMLmUuWep&#10;DowtTPl0Ea8NdkmN6CsGCv5nm55zrcXZ1/FpYl5gDzwo5mBDC/sMUxQvs0ZsDFk+Ey4ZY9dCZr/K&#10;vwyc3nJCwB7mKexvzJjg5m1P+JQChy5oyEZq7AZrgmGE/PyIuriPyPvuOwEp4bGXpKry2sW7ZJcX&#10;BgYrPJ955pmQYIMNNpASw8rPFmaQSUnQ6uotFK6yDva1HQZWQRpknAQMfe3R9UJ/idLkYhZ5caIC&#10;RpmwZVUjfStYTPuXaN8gw+YLzhhRwUE4x4jkc4j7u+wS9KRjjw1WJnB46aXB67DOOkHnMF7MLtMk&#10;/IQZPBxUDd5gnp5IENigWi3rVr4bPbbv2bGk0Wz4V7htDBBINF4gK/98VIaiHskc500oK5z8Nq+K&#10;U0ja3cpTxf3LulPx03I9pjrvtdde1nGTfHunnXaSV3Xw4MG77767OQ0LwLWBXbwlkpqZ6UaOIC6l&#10;kihQhwLCeA46KLA8DDFyk8jy/MUFcMC+VTBHxp8HHwydpxAstFDQkEy0lm8DhMTPgcYgyZjsHQ4S&#10;sakC9AbMjmYgChYRiFaGb3NJ/OmbivsARlApqJA9kOtik03CjbqvYPfQSydxYT3RJThXyZGZuWzi&#10;tUyAFdZVtGAUhiPAAb5SpKhHgLASGGKz6GCLGOmIKDi4EtHU5Sx4aKvDXS+FgeHuu++WG+OXHTNH&#10;qQ4zzjjjMcccAxh22WWXG2+8MQGDZ0Y1jvn1EjB0/QXt3y34hrGbWHzeiqg27A+LfOihwAExPolU&#10;zY+pWlzeEi5QtfEmDlq9CuPWJd3G8XF/iQAUdiHsLCtGSqUQs0QnYA+hYeNu8guYA0STsEO8lAGX&#10;6UkcLYJw17HMMLsxLmHNgoJ4a9xIGsFuBQYpoWSIAlRx3oZb/+IXNe9ojKo1UdiFsAvmNZzdgwY8&#10;dI4GCxiW2RCouAol+XViRqwGL69TrTAwvPXWWyussIIW7dx5550yqsYVPZdeeul/QMxUOowAiy0W&#10;wsC92XJSEiWghSfng2Ff8h6kkihQiwIYKFbIT0uZwJJMmcYQKwsmomb8S6D2dmUAU1m5x46YEGf2&#10;hp6TfDFxA6ksukqxoFVQKcADfgonjJeMLDlxHCwTE2DgbaZVqGB5NSxPAQOCO7griFxORR2r8hat&#10;OmIsQIuBSM5a0Yb62TjLbrwP0fIG+TzHop6JYcOCP4PO4WUwzy7KFo3fuk7NwsDArwAAhg4desUV&#10;V1jweU3TQjrKuHHjBs66nnUI6r1XGAEBODz3tDxsT07MBkWvTra1Om2mUwOHAt6WESM6GS6GKEO4&#10;t4tZhhWCQM0qLQ92Ve3BwarHO7lHU6cxJp2JAr6/Ve/rE2AFEudKYPKZEDJBAr5m4Ng9hCBF+VgY&#10;Z4jPrEy0EKI6/clZYrV51/AGBVzSQj5YdbhwyAaZ9K27v1zDaQLnoi+HyRHbqerDrzquRg4WBoa1&#10;115b8m0ruN1+++3zzz8/hLAitOR6Eq9Kx93ILft3HQ+Y3OQ1oh7S8syq97yFmvFKdWsUQf+mahpd&#10;ngIYLjM0duAd877RG0jokQvjDpFZZPWxDFt389B4O6+67Ems5Dgp3FpjjawXn+8wFtEMxK1SKbLJ&#10;H8CANZ9sTmOIphsX6DZzEzygLphG5xJDFguuMtcFCKFOKXDF2KuC0Od3rbbnEmpWp5qW29nauXRH&#10;DwsDg2UY9thjDzBgZ999951yyikfeeSR0047zcKfrEntTL4e6JuPYffdg1wDCayzIfuYd52iwPhY&#10;1SDQA11Kt+gfFMAlsbDI3+1bodOWL6zhUv3wl7I4m2KGdapgqWdxLHjuxRcH8LBoaD6uNH95S/aJ&#10;/1g5I4+3nbxfyzXiXirAs6xAC4L50UcHKYq5Zr75sjMTqvEr2PbbLyhJTP/SUUBEgzVk/N1V+dZc&#10;jFZ6UqcAFd+mrkYdBbmgTioZBQoDg0BVGsO6665rJ9qOLAd97rnnyrk9wKcy+Px+//uwXI/yhz+E&#10;98zb6T3mVGhCnMmeUNoZ4BQgQce0HBL3Yu6ED0Z8cnRZIVNjxN40G6ZJPZXjaIstgtwdWacXEv/t&#10;1kKD4TcmFdEYwFIdNaVMBmdcogow5bMv+V6YoaoWNiUb5ONpUBjlufEgClMtOJH31LUCdZjX0Cqu&#10;m0Jr0XhlMVnM1DyIoqucFiBH53umeBC0HM+lnUthYIiDmQY5JxaQIDZJ6Op0000XHdETz/Tz/977&#10;/NMlv3gjY/HCsSPxntGXBe0lYOjnr0J3Ds+7hGOK5vS+xUlhjEWVwBCDJss6Qlvt4RINO7paBxUq&#10;u+Q7EqHEAGuw9XUaFSClLeoEJH2F8RYuAhtu7ZNPDjNCUANgyOtnhkQEBsiR/1ppDJttNiGS57jj&#10;gl7VA0XneU0Ii3ALcrO5mbNShzmUwWcP9DC7RWFgePPNN63/HFfpyVrx89RTT80ilLLj/XWHRBYt&#10;oV4+SrHnF8UxsWJZZBbxTVSDpJtewTrPvr+SKI2rVRQAA+I++1DxOTTH0eKF/jb+vTAH4bM+OnAC&#10;A+grMqTy59FXzBoT1aqCWFhBULKI48tsRz5MHhogAcOyrfE7FnoQEb0yoxb95qijAozBIZqN44cd&#10;Vs/kFbP1FbpjqyoXBoYrr7ySj0EmjHwPmJU++uijgTPzmTpvwipU8IzFU3t+Jqx6C6nDPmNyyvDh&#10;wZ5LcxcuIqC7Ur7LUy/tJwr0OgUii+z1bhTtwJlnhlQiOg8GWIf+8pcAKlg/mxvT0NVXB6sUFuxr&#10;ZeOgVYjmIq5ZxxQDo807yyNo64jAL3rzTuozcGkZN2D7ohmQGvkaSZDWWwVX1CMdJlZmsJFvjjTp&#10;Qi0wc0WHjc73ZCkMDOPHj7eKJx+DxZ9jR1977TWhq+Y/c0c31/WPP/74ww8/NJVaLCyMiY24EUWk&#10;Pf0WZJNf/Sq8W+QO2oO/XkRF+J2IC3qil4+woJBfjjwySCjdJJKEe6SSKNAFCmBS+BcGJB+qj0+A&#10;Jt9vWWhTF5rv3kuxWp8YmwyxjPTN64DPmkIEKohlPBY77hhGxJwrwysvoHlF7HK8C+xLjL2mEGLQ&#10;phBy27S8QCM8nXNbfO2FFwZdIaopaAse/NXJWkWyNQYunaRbSMS02mqlzTevVbdbjtfuWo3bzTXX&#10;XIMGDfqpmJtc2XrrrUeOHPl+1QktuWpVdxmmLrnkEsBgZ/nll19vvfX++9//OvLggw/aWW655YaZ&#10;xdFmxcvnRaxaPHtP3d9YzGPw+PkevJqpJAq0IQX4LcSYggSCjh1We17rvgIMPrQ424CLghcBMAiN&#10;xOsFBJoMIc6VWckcCNUE8vpspWYit1EmDJb0Zpa1CWLMUE4xABi1mtnH28WHRRb82c+CumBFowMP&#10;DMZnROaJpLUIvaWs2K91L3Ai8gqYeTo0HtJnFEC72KXGLy8MDKsC6Ioy88wzE/YvvvjieWlxRYqU&#10;fL///e8XXXTR7bbbzsSIZ5555rPPPrMjMZ9Cadhtt92kYCrabJEutLiuFy5usV2oQI+SlT6uT8LK&#10;SUhhaqRPeNJi7AgF0TnW4n6k5hIFGqMAE0er8ig0dsNW1sJtRa9ChRivpWk4YThkVFbcKL1hx9zR&#10;Ind9cXz4WBQIgRC+UzZe3NkOTg1OOIRBS6fKvcttsKR+0Y7PHAew6YO7iwWQFlCILcMX0MIZ6gCw&#10;S+Ll/pYF49a/b0vOFgaGqnd94YUX7r///pWBb8HiqnfeeccsuZdeemmppZZaccUVAcM555wz33zz&#10;mRihMahwxhlnAI98w5NNNtmXEbuPFCKMGHNGQ64IDziaDoXWCbyjW0gmExPZ95HRpG4OFAr4wuqb&#10;OxCiUx7a3cSSlxuf5VjGdtddN3xKsQAMLD4WjmhZXZnLfH14cd7hx9zkEpZhnyfRnvGHWZ+0zuUg&#10;8pWkjwgAIBumZn3LcjpxLrL2aLmOcwI4cYEwdnFmaFYBJyIV11orOCbl/KhTaBLMDJQY5i+8YsiQ&#10;z/tQ56oWnirMXq+55ppRo0Zh37ET3ACffPLJ008/zU/wpz/9qWjPXn31VQk2KAd8CY899hi9YYkl&#10;lnj++edBRWxqlllmoUbkm5Xi+7bbbjvooIP4JD799FMOD5Uzz0S+ZpvsE1sILwInuI8gAXMh4nm9&#10;WDYJKY5kr12bdDh1Y4BTgFiNc2GU3A/eW0YYSUPJMbhV3CJ9GNCxY8UOLkzC7XlpLWYYNM+DAF5L&#10;89Z/+oHPUD+ZdvPFlxiHwDXN5cDKBDYIcFCEGoGzaxZbd8QASe7UC94CDgmQyfpPC0EZA69aNt44&#10;UE+bLuQhiG5INTUFYNwXMWsVxi734ldXzfxweNbDXKIwMDz11FPE/Nlmm40DII4KgzbnecSIEUtS&#10;kwoWrgXaxjrrrMN3fdZZZ2H3QALq0AliSzh+5uXOjoCTe++9131h0gwzzFAWIlWwC91enZjg1eHv&#10;iqt3ReWRGAISvLKpJAr0PAVwcIyvViFZ40o4EWZKfPahR9aPjWJqNqdcft55wWVNWocZGCubOMG2&#10;V4rOdMo3DcFWpxi12Q+sHkZNWmfcpw1ome2XaMpljQ5+4u8crMjCM3H44eFgBAYcqwwXoZFkmiB2&#10;8cUnmVqokU6LxjkY6ApRXei0fssrFAYGLHvHHXcUsUpaj73BoKfA/JoqWptnnnm4KDTCkcCgJBnf&#10;9NNP/x4NKqQp/R8nxLQsiLkCSwDJYUIQ+kjxORExrroqyF+ZquvlaOT96CNDTN3sMxTwYeGPJoJF&#10;HoepTfp5hYEQk3lN84VX7PTTg1mDScTiQq4ixoq1cy2TPeZoyyTi/IU9sB8/pZZ8TZg7cc1mgBqM&#10;Ej2PhX2qiSB1th24iA4IYuwoqSZGeP31gTI0LXMm6Bx5CZlyMJFT1iOGW1cOQfsI2yulMDBIoodf&#10;s+co+R5LpYfLF0UIqEDziOFMWvja175m+vSyyy57h2wvHYV9aSNmuUmLS8BSX3EzeDMYMYlUZtlk&#10;wDDpgNKvRIEeooDQfikrCLwKcU58vbAI3K1+oebij95klpPI5oi0LOz9qYABBl7KAT2eDEe/N0tZ&#10;+ib7kECcq8lJNACYetJJE2ZKR/8Bd7cAWYtD8F3zPZxzziTA0CmJUNVNuccRFvAIee8tiM13tTAw&#10;fMsbUYJjkwAZT8Nxxx0355xzloWx5u9UdX/hhRdmhjrhhBOGDBkyevToLbbYYtZZZx0+fPh9993H&#10;5ywqSWgs/aDs2ja3HZX11k96LgnLBylCLpqSKuukI4kCPUABphImjmh48RGT7qJcXP/WjOwsRS0s&#10;rC6dolELb9dIU1zNJiH5SHn+LFJsEjUPAQQllwoiog3g3RZn3GOPED8CHgTCYuLUJmY3EyloCSQ/&#10;QMv0RKugASAsOndKXtNHtElkZFqwRpNumAFXqCBmfKCFrqpfuSFg4Fi++uqraQPijkwvuOyyyzLn&#10;c2ydJ+CGG27YYYcd6t+s8iyp/5BDDrnllltefvnlbbbZRmCSOt/+9rf5sa+77jogseWWW/bpZR4o&#10;gyITbDRuriTSh1cnlUSB3qIAqdbWwwXbyjgXjy7zvSggDJH5BTzgrWXW+R7uXrydCKW4Trv+UPEV&#10;nJoYzPFgzgF5zsert2xKCKjzeBXur4ABBcSqzONCvbjttvCZRyciJaD+6FSAMdttF27HTMcZ2XjB&#10;XhivdMa1bie8pVmjfvk9GwIGkrspbLPPPrvpZpb2xLXLXL40Bl6BzGNcfpO6v5mkshikrKL2Ky1I&#10;2dk+tGNBEnBJW/SueKtMIJIqIxafiuMeapQvPFobx1fPf7d9iJ6pq32RAlF2jj0nUJ99drDOE8aZ&#10;ULBjtqxKP0es7BtxbadCdwtpQovyVcZiH4yxDpnlwKmQHfedMvtkRhN8XwQXV7yJ1oZjsgLwMDqW&#10;KMyaGgFmgI19ipeSYeSE25TCKQwdTaBL5dmsWuUO3WXUqHB5ZCb81SxaLSkNAQNv8AUXXCCL6uST&#10;Ty4QiBS/66675u05gOGAAw5obuZzS4bRto3wOWfvE+eSNQvldIzWJK+7iLe//jWEdoB94oana0E8&#10;AdSpJAr0DwpYf41IhKtio7g/OXqTTUp77hlede8/Dusv91tlcQqj9IHgsLgz5tug1auyqaaPiLZi&#10;MhLmogOkOlN7q8r+xjVyZNB+CHkMbpmTABgYuABZo9CC2Q/SH9CWEAGuZGiHFIxUOIODble/6IYL&#10;XRKL+iIFREkhL1VD460qDQEDVUDm1HhLO+xI5p2V9YAdieu47GD66UUhH0VsEIzsLRkzZgKqe/V9&#10;EptuGs6aJc98SWpIAazpnenrFMA98a9YxOOznkdGRjAiMnvns7N1RoqN+nCYZbBUKYqhAst7Bdep&#10;00ALTvGuS2WB3ZuLIBKXKpBx83zrhsMxIJUI/m6+ar74nF0199zBDMBH7UvnwLj55gAApkeIX1LB&#10;hRyQ1AtAaD8f0ZRvCrugkdC3aCc0Le3E/mgZgAEVP9VpVWkIGPI3W4BTploRZlrmka5Wa8AdGzEi&#10;2A2lZDHH7ZBDgvhDhsrUPe9ZNByBVEpoVdFpwJEsDbhvUgDfjxZ2If/eZGzOu23SWXOReITrOEXZ&#10;NxKNNj0vM0E4ejxuy5pED6hfGIQNuazoeWTW2ZeOifvSBV3CSD5teZyAgUmv9nksjDrTBsqaYlSg&#10;aSGyBtkh2JytBqbwXDIouRGVpYXA2RAwmFD2/PPPsxeV9TX76dTJJ5+8yiqrLCaeK5UcBYgJBxwQ&#10;tAGTXLxkdD0vUHwJsloeatyyI2knUaDPUYDQKtxTxjcFq5DCiIosZUX00BYdjqsw0HYoGLHPs4XF&#10;0HgFKBm4PLcz8Z+8aFUJUIGG1AumJ2ih5EknNBY4ETSdZVoQIKtAAo1IxQZ4AGfxnEShkaqlIWC4&#10;6KKL9t57bxakiA1ikMxHM5MguhkcZGuiLhSNVa3aof530MMmQHlyCmyQ01geXYBRG2f7Hw3SiPo/&#10;BXCxrbcOw4wvNoZlJ73klQ8eZRRggyegT1SMwI9ILe4Kbgnio0hZueIYjqLCEanKZhW3eKGDcIXz&#10;mQlLET3VwtIQMIg4WmONNcwnkJ0CGMAJazBssMEGVvT0075sFnLeLUMwHvAle3h5SmRCh7Oen5zA&#10;5IIIFflqaT9RoE9TIP9KF4IEH0j8RlzFIKMdZpxCLZTRTQu+tT5UjJewyOBMjqQucCf4aa41IsgS&#10;yI8tMspBHmb0MTRBrlkx2K7QKmsnv9MQMGD6gwcPNufZlXJiTznllKYyfIP7Y2IBEvJkvPLKK2Ye&#10;TDw24P7T9WLeMc+Pw4q2aAZjXhmMFKExiGF1vMxPNeDolQacKDCRAlzNV1wRXM2MKtJLMMTLQFcr&#10;hnXiRVX+E8b5AzTiG+S3wy6j967lfLPKvbt2SM+jwQpC2CIflUqU35sPnALBCc8Db+I6YKBkmKWY&#10;lah8ZD9bstMQMFg8J3MwWEJHHos8KujHTDPNBDyuuuqqxZnSB2phJRRHwYXACGj+pCCBLbYItqOy&#10;wnIqddIttwTzaxOvfllr6WeiQD+ggJlZOF3UEojMzOW1EgQQlvHHSnkrEgHT5OdgqjUbmSFeNTk8&#10;LPSl5b5YaFFGQXWIbJUDl5VJKlm+BFFMDE2YjArdURoiWIYKemBtZ0m2K7viIK2i8vjAOcImaKoO&#10;tc72/+3dC9ylU70H8H1OUoQhEXOSQa6hYiQ6Yvo0w8igGJeETChqPnwQiRIZJpcydMhlRsOR+6Vh&#10;CnOSyK0Yk7uZ3Dnknlsu1TnfbeX5PO33ffe8e7/P3vvZ7/tfn/ez32c/z9pr/dfvWWv91/+y/kvn&#10;1he9tp6JDCior/URLwL5MY/yL2d6tiLuBAIFItCf46rIAY5AMHzMjGZ844v9llCeHz7uizpjT7Kn&#10;1tEm1n56xxbYltYVpS12X1tWMlMzO3N3xCNtE7H6LHynQL8YQ76p9jHsueeeIibtvPPOaf/z008/&#10;ffrppwtrQZuUzznUrr0tqsD5JgaG006rShVUhxyWLJTYGyIFAoFAfQQwBtGwWWituqjaLb/oW2ri&#10;zblJw51TcvdZZDJpyI+vKNCFv/InGieUYwOYRGo73kCMSGqoAulvmDFsscUWu+666ymnnCIwhh1t&#10;nJFExmZ12GeffZzYXCBlg7UoAiCukJLIXETCYAyD9V1HuwpEwHQ/cWLVO9MM7lNKCqJ03VBF9L0X&#10;XVRx1IEBSLXrT7gBW9jawxvUkv4aojmfGRugUkuiEvZAjMiLTfmcTV83zBhExTjmmGM22GADvkn2&#10;N9AyiXnH+MxtqWkihtQPeSXpiHwMJJH13j7AdEgBEI0NBJpBwNzHoaNnsmQmrDekajcvi0vBkiGW&#10;uEmWxMDIUfjc2pPUxMOSjsvCX43tYUU9KZnvnYYZgxLtWmCOll5//XWMIR3M4NrmBvGU5lvlEM/A&#10;juREQKfLCpGEmdIVFi4GDnGEo/lDBAH2BnGqhZew9rdwJlIIyyAIR6/JLJxN/UwRea+eXvO34ibj&#10;7NSp/3SaEhiDVVlIzb5OJG0FAf0vsxnGkJVOesiuzzjjjBEjRlA0ZXfiolcErBG4SZAEybN2h1o4&#10;uI4UCAQCjSJgAW4QWe+bW036/MVd90z4h1HGOCFUEUOFX5mRO5LIJenUMZNAGvi9+qd0hLaaSpth&#10;DI5au+666xzMYC+0pESCggMbGKVrSo+vfSGgH9MjsaEJLFPslsW+aoz7gcAgQ4D6KH+Ilxm/V82M&#10;bUO8w7EHGSxleYjsv3/vWqle8WHJKGrpxmjMk6r/iWRTVNX9rzTlbJgx2AU9ceLEGTNm0CC5Tge6&#10;OavZcTp2MzRa/ZDNj5+yNOglAmDZ8pYJuUMWkGh4INAEAv2ZN20YoshIQywxDxNuXwlrycokgmAn&#10;dszZFeHPIzO7clykv74Kye7jQ/6YQBpNdvzxUuFuZM8se6R6bcjICGu0tCbyN8wYzj///Llz59rL&#10;9uCDD5ISDj/8cKYFd6ZNm7ZyivrRBBVD7yc6qORAD4e7cSrQzyIFAoFAKxBg9+yP6TOJFHZfUzrZ&#10;Zuwn11xTufbaqrYKh+Bcbj/2HntUXaHkSdnYvc37yTlK/jy/wUjEtmNHNL/TGMtGgdx/cSEziQuP&#10;gTC6rzavHRtmDLNnz6Yy4pVkp9uwYcNsePYuV1hhhfvuu89WBqe8teLVdnWZ3qiu03Pqpw/FSfW5&#10;tFEl36u6ur1BfCDQjQhceGH1jAQTuuneLE/Tu/321eBFSTgwWt03y59++j9ZhT2qLAQTJlR/cskl&#10;1U+yhXO3ODtxqyUlcHxiD6cotgo00dt5UCepJS8Q2OTc2UDVDTMGUfOWfTsmrIsXIPFO4qqEN7zz&#10;Lf5XETDpEwmFS2RIIBboRtio7pKSvoJhcJg7+eQqb9AP9t23GmY9UiAQCLQfARonZ7SZnQ1MU7mF&#10;mqm8JqQN8/URR1QX7/5k8ykPCUNkJz9JNw1qN7EWkY76k3hVURZxWCIZ+JU/VpA8k+hPIYXnaZgx&#10;MCRcfvnlJAZSwj333EOnNHLkyGeffZaKKVySal6PNy1sCy2h5QDeIDGXZYwhZRbdxV4bW97IrRYd&#10;U6Y05pFdU2N8DQQCgeYQsNL3Vz/hFj23VVvwDcS5SIQP8Z1IJFgLpZNVt1Pi50tJfToH/rRhxjB2&#10;7NitttqK5Xny5MmjRo1yBoOYeuKqLr744uPHjx84QYOpBCdYESr7Skm5hB9kG6EdzKSHUUfiFlYf&#10;/pzoFKD2BWDcDwQGAQLEFH8DSWYM4kuxqWHGsM4668ycOdNZPQsssMChhx6KQ1x77bUCKDnzeUTN&#10;YrhYSgddaRYIEjMDsfFtp9/qidBCgJEqRNm1ZEg6ykHX7mhQIBAIFIMA5X2ybyvOuZBUWJaShaSG&#10;GQN+gDekugXfnjRpkj3Pdro5q4c5ekw/9WqF0N7lhSTGQGykZPzv/65ugT788OohoBKu4B2HIb/L&#10;33CQHwi0FgEK6jlzqjooiWHcjMHxiaZh4KlhxlBTJdHBDobnn3/+6quvHl3gkaM11Qzer0stVfmv&#10;/6panFwkruA1UzgmGWLwtjtaFggEAgNFgMHcXytSA4zhtttumz59Ojszo4KY24zPCHrmmWdE0zvz&#10;zDNvv/32bbbZphUkDoUysXqucpyj7WTBGPB8rCJSIBAIBAIdQaC/jAFX2GWXXbghoVLgvHvvvXfq&#10;1KkO+DzxxBPFxnD485FHHhlht5t7hTiByPK8Ee6+u3rGCK7A+HzppVVDNAM1sxInuZEjCxMSmyMy&#10;fhUIBAJDB4F+MYY333xTjLxXXnnFMQyCbOME9jyzNrNCMznst99+e++99/Dhw/MHvQ0dBJtrqRk/&#10;eSX5OcbAqGAfg/AY4sKn+3iDP6wCz/A0NEvN4Ry/CgQCgSYQ6BdjeO211wTAOProo7/0dmxA+xVo&#10;k3baaScyxMEHHxy7nRvCPU3xhAAXbAmJDeANwmOceWb15JDllqvqkUQHo18Sm1ck4ZpjqhqqLjIH&#10;AoFAINAoAv1iDEKoin7xcVPXO8nm53HjxtnKwDHpnXvxf/4I2Att5z2F3JNPVne1cFTlxsVFFYdg&#10;ssEPCA1iCOMTiX8kuWH+5UaOQCAQCASKQ6BfjEF1vI+kfL3LL7+8MBjZnXPPPZeWaaONNsruxEVP&#10;BEz9G2xQ3a8AOcYD/CCFkscGmBbokWyDHDWqeh0pEAgEAoEaBMwM6a/mfuFf+8sYCA0vvvhiFhzJ&#10;kQx2LfBSTecxIOuGG25Yb731gjHUf0N4a88QtGnXoiCORIcrrqhua8jMD+3pBPVpjqeBQCDQcQQo&#10;D+gbHDRkohA7x8pSyNVsoiicvH4xBpLBE0884SzPhRde+B//+AfRwUkMmMSsWbPE3EaTT18/I2R4&#10;pGYRwB5saltttWq8FIZo2iTJ6xfTMVIgEAgMcQTuuqty8cXVeOAisImjY9vTLrv0EripKJT6xRhU&#10;hhnwSV1kkUUEVZVcYwaYRKKDPxLPpaJoGsrlCNp+0knVo3sWX7wye3blnHMqt9xSDe0rFnykQCAQ&#10;GLII8E7cbLNqPGZaBK4rwno3cf5P/9HrF2N46623cIJDDjlk1VVXxRV6lo4xiJtEudTzUdxpCAES&#10;AwnRqSAiJh15ZGXu3OqvLRZOOCF8kxoCMjIHAoMKAQHAa2KAt7R5/WIMiy666Le//W0uqlRJfVGz&#10;xx57kCf6ehr3+4mA5QDj87Rp1RiriSv4odM/HNUQTqv9xDCyBQKBwAAR6NeRkgsuuCDDch2ugIg1&#10;1ljjww6YiDRgBNZbr2psoEP0mZKVQnY94OKjgEAgEAgE5oNAvxjDfMqIx4Ui4Kw3JiZqxI03riyz&#10;TPXQt4MOikirhUIchQUCgUBdBPqlSqpbQjwsEgEn/NldzqjA24uTF5awySbVTdGRAoFAIBBoGwIh&#10;MbQN6j4rSpsVfEqzZlW5gsThi9+qUzhIDJECgUAgEGgnAiExtBPt3uvCEsgHaRc53ZELeiSJXUEU&#10;bm7LPiU3/b29b6TKNlzY4pDYSfVxpEAgEAgECkIgGENBQDZVDFuCiEkvvFC5887K449XPZGczLfb&#10;bpXLLqvO+KzQa65ZDZuREh/WG2+sxlDyiM8wi/R221W9WiMFAoFAIFAsAsEYisWzsdKs+h26QETY&#10;dNOqEGDSTwe62eY2bMx7nh4AABlCSURBVFjlyisr8+ZVT2hIic+XiBpYCP5Bv2S7QxIyGqsycgcC&#10;gUAgMD8EgjHMD6FWPrctpNcwIinS6iqrVM47r7LVVlURgWRg66M/Wx8xhjXWaCVZUXYgEAgMbQTK&#10;whicGPrqq6+K2Jpeh9h8Dz30kDgc6QDRofaOXnqpctZZ1UZzUrL/mS1hyy2rG+JJGCKPJFWSz0iB&#10;QCAQCLQCgVIwhjfeeMMZcJp3wQUX+Hz99dfPPvtsYfuE4lhzzTV33HHHVrS8tGWyH5AJJk6skBiO&#10;OqpqZhg3rqpESmbn0pIdhAUCgcCgQaAUjAEbeOSRRz7wTsyHyy677KKLLjrvvPPIEM6MW2aZZUYJ&#10;E/GvaXAfI0oaoGXCHrbYoqpNYmSOFAgEAoFA2xDo/D6Gm2++ed68eRhAitUqSN+VV1651lprLbHE&#10;Ek7+WXnllWfMmJGHA0uQE89w4KjPwRrVNcUqZGR28cADeQDiOhAIBAKB1iLQYYmBEolw4KSHuXPn&#10;pritJv3HHnsMY0jtXnrppbGNPAYLLbTQxRdffO+994r7jStsvfXW1FALsMkOxrTEEpW1167cfnts&#10;cxuMbzfaFAiUFYFOzqd4AGnA1L/66qvPmTOHwVngbgZn99P5P0AjH2SHxCUM//a3v6244opjxoyR&#10;x7XfDmK1ErsCFslv9eWX/7nNrawdKegKBAKBwYNAJxkDI/PDDz/sxNDp06dff/31jz766NSpU8eP&#10;Hz98+PDnnnsOxmQITz/4r2HICRkbbrjhAQccMHheQt2WMD47rueeeyrrr183XzwMBAKBQKAgBDrJ&#10;GN773vfuueeeTAU0QhyQnnrqqXHjxjEtODj6qquuIg24f//99++11175xpIP8AZPB6v6KN9Y10zQ&#10;nHjnzKmMHFn1TbIRmhjB8BDuqjVAxddAIBAoCoFOGp/pgoYNG7bsssvassCQYMafPXs2PdK22267&#10;3HLLnXrqqVOmTFl33XVZEYpqbZeWY1/0HXdUtUm33VY59NDK7rtXpkypxlCKFAgEAoFAKxDopMSQ&#10;tWellVaaOHEiCQBvYGPgt3r00UfPmjWLLWH06NFDRDLI0Oh5sfrqVe/V66+vHHdcNeSqdOCB1aMa&#10;htgGj57AxJ1AIBBoCQKlYAzkg5rGve997wtBIY+JPW7HHltVKKVEoSSgXjCGPERxHQgEAkUh0ElV&#10;UlFtGGTlMB6wItSYEITSExhjySX/2Vana//nfw6ydkdzAoFAoCwIlEJiKAsYJaCD5UCMVQGR/vrX&#10;6h9r84ILVsnyOWZM5UMfqjz8cOWJJyoTJlS23bYE5AYJgUAgMBgRCMZQoreKJVx+eeWhh6oHt3FG&#10;Ih+stlpFCO6UNtywGlPvsMOq8oRjGyIFAoFAINAiBIIxtAjYZoqlPhJPe/jwamxtDqlOaHA8Q5ZG&#10;jKjucbMLmhIp3FUzWOIiEAgECkcgGEPhkDZfIFHgox/t8+dO5ll33coVV1R3utVYIPr8TTwIBAKB&#10;QKBxBML43DhmHfoFZoBt0CY99VSHKIhqA4FAYGggEIyhm94zt16HuD37bDfRHLQGAoFA1yEQqqRu&#10;emV0TY5yo1MKG0M3vbagNRDoNgSCMXTZGyMxvPvdXUZzkBsIBALdhUCokrrrfVVdlSIFAoFAINBS&#10;BEJiaCm8xRduf8NCC4VXUvHARomBQCCQIRCMIYOi7Bc33VTxZ+czVZIIek6pGD++yiQiBQKBQCBQ&#10;LALBGIrFs4WlLbZY1SVJVAx+q/ZIO/VTwIxIgUAgEAgUjkAwhsIhbVWBNjHU2f7Wqlqj3EAgEBh6&#10;CITxeei982hxIBAIBAJ1EQjGUBeeeBgIBAKBwNBDIBjD0Hvn0eJAIBAIBOoiEIyhLjzxMBAIBAKB&#10;oYdAMIah986jxYFAIBAI1EWg+xjD395OdRvV+Yd33nnnOeec849yb1N+6KGHfvazn73u0LgSp+ef&#10;f/7nP//5k08+WWIaha76v1/96le//vWvy0wk2q699torrrii5N3yT3/601lnnfVX5xeWOD3zzDNT&#10;p079y1/+UmIaK6+88sr06dMfeeSRJojsPsbw97///a233jIUm2ht235y6623/vSnP0Vq22psoqJ5&#10;8+b9+Mc/LvkIfPrpp0855ZRHH320iQa28ycXXHDBjBkz2lljE3XNnDkTly15t7z77rtPOumkV199&#10;tYkGtu0nTz311PHHH//cc8+1rcYmKsK3TjzxRMO8id92H2NoopEd+UnJWVfC5N+65MSfALOQPtwV&#10;rzsRWXJSu4jI5npO9zEGc8SCCy747nKHGF1ooYVQWHIiF154YRQussgizXWd9vwKkV63z/ZU11wt&#10;pon3vOc96Gzu5237FSKlruiW7xNcvsQJeQsssED5ifSum2Ox3bfzGWO4/vrrjzvuuH93OkFZ0+9/&#10;//sHH3wQke9617vKudqF3j333EP/eOyxx75XZL5SJkSyLtx3331nnHHGiiuuWGbl+C233GLOPeGE&#10;E0pLpK74m9/8hnqhzGPHLHbXXXexfiHStFvasfO/byeKmiWXXLK0RLLPNWdgMBn8WzlbVWeamjx5&#10;MmVuyde5CdXmeHWdthf4CG2mMHS6kAosucCiEIZCOnGTWrousPBii0r8oLTrAI0FYLIulHlFhc5u&#10;GTup/5R57HjdpFgrv482Hkun+xgDY+kbb7yRek+xY7vA0nQXqbSLx6xPmyNKbopEqtm2/ESm2bbM&#10;b9yQgSQ8y0wk8gyc6JZphA780xsneKX33lBp3ccYGmpeZA4EAoFAIBBoFIHyqukbbUnkDwQCgUAg&#10;ECgEgS5gDCRfe9r6aq2nNEt9PW3n/ZLvFEtQILKOJqEkTXjzzTfrvPF2vtO+6qKWqb//A/11cO6r&#10;2MLvI7LkSldN9rrrDGH0y1A4Mo0WaO9U/TfeaIEtyq/Xvfbaa331vTo419BTdq+k6667jqmZ2vFj&#10;H/vYDjvswEUs34D/eTt5+uEPf3iPPfaoeZrP2dLr2bNnX3jhhXowF4VvfOMbed9KyvHvfve7c+bM&#10;oeZD53777bfJJpu0lJi+Cn/ppZfOO++8iy++eNq0af/hxJ9/TX/+859PO+00jAGGkPyQ84A6kYy9&#10;yy+/HIU/+MEP1ltvvRoSrrzySjvyeOBBdYMNNvje975Xk6ENX1WNDFuIuT/w8Nl222033HDDfL3G&#10;5LnnnnvHHXfI+fnPf37UqFH5p227/t3vfgdJRNqENWbMmLFjx+p+We2cVaBn86BOu+yyyx5++OFG&#10;UPa0bRe2idnLhjDT7mKLLTZx4kSf+drBCEx3hg8f/rWvfa0jDsG22p188sk8fAwN73TvvfeuGR3Q&#10;u+mmmzzVigMOOGD06NH5JrT5+vzzzxdzwe7aGiJffPFFG0VNAtDeddddV1111fqElVpiSN13u+22&#10;A7e93VdddVW+MQ8//DCfNp3e09/+9rd2deaftu3a7HDooYeOHDny4IMPtkEXnXl2beX4wgsv7LTT&#10;Tl/5yld23nnnFVZYoW2E5SvSoc1l9957LwbQUyxAsGnCHHHYYYd94AMfOOaYYzq1OPIeeSuKN/Dy&#10;yy/n6XeNSBPZ6quv/tWvfhWYnZpwDbBf/OIXm266KX6/zjrr7LPPPqjKk3r11VcLNHLggQduueWW&#10;RxxxxNy5c/NP23ZtPoXVIYccMm7cuIMOOgiq+aqfffbZZZZZxgQxYcKEbbbZZvHFF88/bds1cKxh&#10;999/f0PY6sqklq/aXPyd73xnzTXXBOMNN9zAZTn/tG3XOCv+hGl543omNpCvGjMwwGG422676ZYr&#10;rbRS/mmbr02YAnXw8K6RsQz/U089FYfTBCxB5+w5CdSQWmrGkJY8n/zkJz/4wQ+uv/76og7kqcel&#10;rdCtK31ahmMbNXDkM7fuWvQL9Vo2Dhs27HOf+xwydJSsOrPtcsst94UvfGGzzTYbP3788ssvnz1q&#10;54VlgoXMXnvtZc2FpJqq+WRrhRnE089+9rNc8jmS1+Rpz1dywL777mvZ2JNIjMG2QeRZCmy//fYb&#10;bbRRe0iqqYWPhzlC7TxnPvOZz+Cgjz32WD6PmBM6gz7pqcyzZs3KP23bNbHPigqRG2+8scVsDX8C&#10;r2G1+eabb7311ltssUXNOr1tRK611lqWU0ssscRSSy1Fis0PHDT84Q9/wHSNHTKizkkoNwu3jbas&#10;oqWXXnrSpElEFqPDZhq8IXvkwpyLchhaK+y4444y5J+289oAMUPqewiu0cRaB1ivGDuUGeYBgppg&#10;bvVp+xfNTP2s7X+KUWcC0Uc+8hHbczRYL0+UiAGiP6UNDd6NdZwlhnVQm+nEpfXspD5Cj0lW/zYv&#10;JDKMTLFf7L3Qq8S0omjCJ9pMoeqQYVbFwPSenrUTdHAOrfBIE6wmnnjiiTXWWKNnzlbfwVwNvF6J&#10;pIsjCItVR1K0edA4pB5pNT09y7cZ0HSW7tshCK68VA7hBx54wAhMGfRefbhnIW248/GPfzzV8sc/&#10;/lHnJNzkK9UfKBWNIJKZ9/7Nb36zI5scU5e78cYbhfbT64jUeSJNXtnIGjFiBGFXyiaEfM6WXkOG&#10;ng2M+p43TsmZrw7TsgHTTjcTkYH/9a9/3UyVz9C264suukhdOL39vzWVIsywwjDctw3TOuDxxx/v&#10;qarN/6rUEoNhBvdErgvrhWzKsOTxFJMwo8lg1vAU9863rT3XyFC7kZbIQENGpDsopJS0fJN0fUqn&#10;nmvh9tBZpxY0gzFD0kX/jVR1ii32EaosfknBX/rSl4hfdF+UD8VW0VBpNAzUNYxGaWmSfmvhkl+7&#10;6BidRdKgoIHZfffda3SYJFeSGT0SbZJ5pEYWbwiHgWcmV1EJUHTUxNAFXTb8jSMDpyMSQ2qg+dTE&#10;aqQI/ppvsoFPt4kfGOCsNZSxPbWg+fwtur7//vutm+myTEeqqJkM9UmTkt7oEYIld+pTUmrGYL2Q&#10;oWy1aARad6f2mCYoRtnfUwtdLLroohbF9VvbiqcWufQJiQxdGQ36UFYROj/96U+TEnR9zJyWhliT&#10;PS3JhZGpx0voScrHTimd6wBiXrAWowBhBSEvA5ljQp38LX1ENmeJIbVQceQrsrq0PCcappsuMtkx&#10;n60913ojI6RdrzUrcbW///3vh6SZbpVVVvnUpz5Fgz/fmaIVNKdFEr8SphrDBKQZdKrzoo3rVK/7&#10;xn5HVF6JyNVWWw0f/fKXv/z973+fnSmPht6I0QKTQptg0ZGQq0QudPLF4RmBv/qaVx6alLDYZDg0&#10;zDEPQz7fhJ7XpWYMEKc3SAtwiCdxWBdJIXnpOmg8MAytwjC9OXN0zxa2+s7KK6+sKyQyUGvyMheA&#10;PilM3fnlL3+ZaDCbmM6kVpPUV/mp6kxpYC5IRJLTjTo6MT8EKRg7ou9KZCMSN81WAN4+bJGqW19y&#10;ySWJrerc+kCnuJceyIOLrobsQqnlFaMckXiqtZhemhS4Vm0gNf+mdrX5E0RsuUiiJtLxknSFyDQ7&#10;iOVlyCSS9AFLLpi3mULVsWxxiEj1WtihxIvGz9LMC0meHXSzMhj+aWS1n0gzrNk21Wto6HhQRWci&#10;koWJ+j49xcbMv1nXbSep7EmEPwOZaOhtsoEjVR8AoE8zkkcpdj2Qrbbnq+96FwbYzgY0VBdLDkfP&#10;2267TSemqaeHMRdQJnhPLJAUfzfffDMdrpFJHObbQOHbUPmFZFYpUy1LOAUoLSQrgrdiCuNKwVsR&#10;z/jWt75l1GmC40cI9Z2aKfRvHlPwRIyOgmwrbrOGZQ4R2HRMR4mfoZy5z/LNHFcIPg0VYpgx3lrA&#10;mr/IWAiDLVFdt/a6rSjRjDBuP9a8lpkZk2uoloFkRpg3iwDzFzU9SJkcvHH2cDOFl2u9cumllxqQ&#10;l112mRUuJUNHlgJTpkzhgkIDY/HIIwVQllle9+23384EwkXtJz/5iafXXHMNFT+FGKgHAktzv1W1&#10;SD7IMMaps2hCMAN+NWgzdhgOacatqwDLp4OHEgtwcxUN5FdGrqoBaBEASQ4maIOqiWirrbbyoj3F&#10;cS0C+Il+8YtfTI4JA6mxid9miznODmwegCIIIniXXXZZd911DR/il4WC3suGz8WDy1z9pUDZQ2Lg&#10;b6YJLJqpJLn0JNNKmrk8xRus4EijhOImAC3kJxYRGAMewA6JEoh7JexUVA2uXdBL4tu49Nprr500&#10;fYXU21Ahlo0mWYPQGtwkizEQOaGHxSZVksGJbMY9DmCZbrehKgae2QBLOlxEmhfMVu544+YL1xaP&#10;FuOGovUBIg2GgdfYaAn4AYEdAyO5WzZSHJkmuDyYv6DKt1KBLHuA9cjgxMAaraKQ/Ij0NsGo4+ly&#10;XKRwLGzAchL30mO9bt4plrdonu/6sRCSehZinkJGMi1Y6n7iE59AqiUgeHVLKwB00r5iD+SzvJG/&#10;Z1Gtu2O1hCQ+BcA04ZpnaWawASzWq0ckzmHVpWOQs01TnRo7EDAfGj4w1Dk5K5s2LaQwKgtBxINa&#10;K6y3MIb5rqjKzhha974LL9nLqMOE6z8tnJjmCgwim8OtS39VkteNDACWfOx0BZHz7Yf9f+PBGOYL&#10;ZmQIBAKBQGBoIdABPfLQAjhaGwgEAoFAtyEQjKHb3ljQGwgEAoFAixEIxtBigKP4QCAQCAS6DYFg&#10;DN32xoLeQCAQCARajEAwhhYDHMV3DwI8O3mgdg+9QWkg0CoESh1Er1WNjnKHGALCs2fxM3jsJUfv&#10;5ICIGdhza5un3ZSiY3JUtzWMc3p7ELJ1S2Rsu41seWlPjVFLINAfBIIx9AelyNPdCNjoa6OZfaq2&#10;+dglJ36cbcC2++INtiUKKGRHld2hNqbZnYRVtI0xOCbB6Ul2/HY3vkH9oEMgGMOge6XRoB4I2O4r&#10;MqvTVDyxZ1UwA9to01fBl+wHxgnsBbVbGKto585VMYtQ0sFN+z2gihuBQBWBYAzRDwY/Ak7dyuJn&#10;iBOgwZktgR7JU1xBrB5h7wTeIEz4SvUkgohgIY6Kcy3wkSAiIs8IauIAGUH0sBAREcSVysMnCoXT&#10;pUgeqvNIZNP805prwooQQOKzoqHmka9CLAjII/gdKQfzENJKSJg624N7lhB3AoGmEWiTLrVp+uKH&#10;gcDAETCx9nWCE/lAXF4MQJAZpgiBGsViUqOQiMIfCbLv4Adx/dzxKZyqSGSC6ImfY7EvYKI4ehl5&#10;ovpgBj5JAI4ec2CfEHvJkpHlyV+IsSOOVq8x15RP3yWWHEYliJDobOwQKTpmvoS4DgRahYCOGykQ&#10;GDoIiD0pcpwjCvJNtionSThuHpMQ080jIoVAlVboVvTiDxImzM5UUkLRCZBn4jZNs1TjBH4rv4B0&#10;wqvtsMMOMvsqv0OABfsT9S9fUXbtVz/84Q9FOhMhLruZXeAuxAjBetMdMdpEvmOQyDLERSDQUgRC&#10;YmgVx41yuwgBDIDo4DMzO/NccsfYE0hZcEpRaQXOFLuYNJCizwpDa1rHRTAJLRUCVvRKwbdl9lV+&#10;5wCb/emgesVB7H56JEFDldkzA7aEtcjAIuKpMz+mTZuWogv3zBx3AoHCEQgbQ+GQRoGDBAHTOlYh&#10;THFqDz5hus/OHMYzmCKEfJdNBifJyOwcTYeFmNPxFe5PHmUH0dSAQnMlmDOpouZ++ophOG3ihBNO&#10;cJK5YNSbb745xRR5pdfMcTMQKByBYAyFQxoFDh4EzPU1jcnfwRuyp9b4OAdLNYUSu7H7eIMjXPo6&#10;j4ErlEeOSchKyF84y8HpwfgB+zPe4Iwwtg2nxLA35LPFdSDQIgRCldQiYKPYoYWAQ9zolBx6w33I&#10;bjXJUV/USr0eroujzJw5Ewtxtk+vMDmgRmnYxuTJkzlBOZ2QZxRTdq+Z42YgUDgCwRgKhzQKLDUC&#10;SSFjdV9DJesCo7TPbCp3UJc8Fu8pp/spT/rqmmaJWJCy2SfBn5W5OCuWxZjh2vmD2Z3swkFa8+bN&#10;22yzzbI7NRcsFvbfkTzU4nxQbrJs0cwSNdniayDQIgRKfeZzi9ocxQ5ZBJiCzz77bOewOlRSssxP&#10;fIJ3qaOGndXM2MtsIDyGs8SpblgO6IhMys5tPv744+l/nJ7oKx6gHMfn+iFDAuOwYx0d/swqYOeB&#10;9b6ZfdKkSaQHLq09mVA6fPuoo47KuE7NG+HjxCkW83Buu2O6+S9hS/Zb9GqprvltfA0EBo5A2BgG&#10;jmGU0DUIkAlob370ox+Zzc311uOJdBcW/hbmLlJIDNKA47tpe+Q0szMtOIP6yCOPZFhOgoX8thq4&#10;zwTtUxo7dixuwfjMn9VTS34HFyd5Ig+Q8uv4I6Wc6hUqg7Rx66230juNHj3aPoZOncycJz6uhwgC&#10;cbTnEHnR0cwqAmZ5n2Z/s61rFyb0BE0WIindT4ZlGdJPZHMnZU4X2dee5VABUTFhPKnkmk8bKSZM&#10;mICpbLfddjWPar4iKfnCJt5T8zS+BgKtQyAYQ+uwjZIDgV4QoGiyqc2W5r44Ry+/iVuBQHsRCMbQ&#10;XryjtkAgEAgESo9AeCWV/hUFgYFAIBAItBeBYAztxTtqCwQCgUCg9AgEYyj9KwoCA4FAIBBoLwLB&#10;GNqLd9QWCAQCgUDpEQjGUPpXFAQGAoFAINBeBIIxtBfvqC0QCAQCgdIjEIyh9K8oCAwEAoFAoL0I&#10;BGNoL95RWyAQCAQCpUcgGEPpX1EQGAgEAoFAexEIxtBevKO2QCAQCARKj8D/A3mmDhePxwJwAAAA&#10;AElFTkSuQmCCUEsDBAoAAAAAAAAAIQDm+1B92C0DANgtAwAUAAAAZHJzL21lZGlhL2ltYWdlMi5w&#10;bmeJUE5HDQoaCgAAAA1JSERSAAAKaQAABp8IAgAAAPRUDdcAAAABc1JHQgCuzhzpAAAARGVYSWZN&#10;TQAqAAAACAABh2kABAAAAAEAAAAaAAAAAAADoAEAAwAAAAEAAQAAoAIABAAAAAEAAAppoAMABAAA&#10;AAEAAAafAAAAAMY9Oo0AAEAASURBVHgB7N0JvE3V///xW5llHqOUIhLlm3kmKpGUb/k2mOKr9E+l&#10;FBKhWSSJ+jZpotA8GBpRSIMxU1+Rucwyh/J/s3/f1WrvM+xz7rn3nnv26zw8+q299tprr/Xc596v&#10;n89en3XC0aNH0/gggAACCCCAAAIIIIAAAggggAACCCCAAAIIIIAAAggggAACCCAQYIETAzx3po4A&#10;AggggAACCCCAAAIIIIAAAggggAACCCCAAAIIIIAAAggggMAxAWLnfA8QQAABBBBAAAEEEEAAAQQQ&#10;QAABBBBAAAEEEEAAAQQQQAABBIIuQOw86N8A5o8AAggggAACCCCAAAIIIIAAAggggAACCCCAAAII&#10;IIAAAgggQOyc7wACCCCAAAIIIIAAAggggAACCCCAAAIIIIAAAggggAACCCCAQNAFiJ0H/RvA/BFA&#10;AAEEEEAAAQQQQAABBBBAAAEEEEAAAQQQQAABBBBAAAEEiJ3zHUAAAQQQQAABBBBAAAEEEEAAAQQQ&#10;QAABBBBAAAEEEEAAAQQQCLoAsfOgfwOYPwIIIIAAAggggAACCCCAAAIIIIAAAggggAACCCCAAAII&#10;IIAAsXO+AwgggAACCCCAAAIIIIAAAggggAACCCCAAAIIIIAAAggggAACQRcgdh70bwDzRwABBBBA&#10;AAEEEEAAAQQQQAABBBBAAAEEEEAAAQQQQAABBBAgds53AAEEEEAAAQQQQAABBBBAAAEEEEAAAQQQ&#10;QAABBBBAAAEEEEAg6ALEzoP+DWD+CCCAAAIIIIAAAggggAACCCCAAAIIIIAAAggggAACCCCAAALE&#10;zvkOIIAAAggggAACCCCAAAIIIIAAAggggAACCCCAAAIIIIAAAggEXYDYedC/AcwfAQQQQAABBBBA&#10;AAEEEEAAAQQQQAABBBBAAAEEEEAAAQQQQIDYOd8BBBBAAAEEEEAAAQQQQAABBBBAAAEEEEAAAQQQ&#10;QAABBBBAAIGgCxA7D/o3gPkjgAACCCCAAAIIIIAAAggggAACCCCAAAIIIIAAAggggAACCBA75zuA&#10;AAIIIIAAAggggAACCCCAAAIIIIAAAggggAACCCCAAAIIIBB0AWLnQf8GMH8EEEAAAQQQQAABBBBA&#10;AAEEEEAAAQQQQAABBBBAAAEEEEAAAWLnfAcQQAABBBBAAAEEEEAAAQQQQAABBBBAAAEEEEAAAQQQ&#10;QAABBIIuQOw86N8A5o8AAggggAACCCCAAAIIIIAAAggggAACCCCAAAIIIIAAAgggQOyc7wACCCCA&#10;AAIIIIAAAggggAACCCCAAAIIIIAAAggggAACCCCAQNAFiJ0H/RvA/BFAAAEEEEAAAQQQQAABBBBA&#10;AAEEEEAAAQQQQAABBBBAAAEEiJ3zHUAAAQQQQAABBBBAAAEEEEAAAQQQQAABBBBAAAEEEEAAAQQQ&#10;CLoAsfOgfwOYPwIIIIAAAggggAACCCCAAAIIIIAAAggggAACCCCAAAIIIIAAsXO+AwgggAACCCCA&#10;AAIIIIAAAggggAACCCCAAAIIIIAAAggggAACQRcgdh70bwDzRwABBBBAAAEEEEAAAQQQQAABBBBA&#10;AAEEEEAAAQQQQAABBBAgds53AAEEEEAAAQQQQAABBBBAAAEEEEAAAQQQQAABBBBAAAEEEEAg6ALE&#10;zoP+DWD+CCCAAAIIIIAAAggggAACCCCAAAIIIIAAAggggAACCCCAAALEzvkOIIAAAggggAACCCCA&#10;AAIIIIAAAggggAACCCCAAAIIIIAAAggEXYDYedC/AcwfAQQQQAABBBBAAAEEEEAAAQQQQAABBBBA&#10;AAEEEEAAAQQQQIDYOd8BBBBAAAEEEEAAAQQQQAABBBBAAAEEEEAAAQQQQAABBBBAAIGgCxA7D/o3&#10;gPkjgAACCCCAAAIIIIAAAggggAACCCCAAAIIIIAAAggggAACCBA75zuAAAIIIIAAAggggAACCCCA&#10;AAIIIIAAAggggAACCCCAAAIIIBB0AWLnQf8GMH8EEEAAAQQQQAABBBBAAAEEEEAAAQQQQAABBBBA&#10;AAEEEEAAAWLnfAcQQAABBBBAAAEEEEAAAQQQQAABBBBAAAEEEEAAAQQQQAABBIIuQOw86N8A5o8A&#10;AggggAACCCCAAAIIIIAAAggggAACCCCAAAIIIIAAAgggQOyc7wACCCCAAAIIIIAAAggggAACCCCA&#10;AAIIIIAAAggggAACCCCAQNAFiJ0H/RvA/BFAAAEEEEAAAQQQQAABBBBAAAEEEEAAAQQQQAABBBBA&#10;AAEEiJ3zHUAAAQQQQAABBBBAAAEEEEAAAQQQQAABBBBAAAEEEEAAAQQQCLoAsfOgfwOYPwIIIIAA&#10;AggggAACCCCAAAIIIIAAAggggAACCCCAAAIIIIAAsXO+AwgggAACCCCAAAIIIIAAAggggAACCCCA&#10;AAIIIIAAAggggAACQRcgdh70bwDzRwABBBBAAAEEEEAAAQQQQAABBBBAAAEEEEAAAQQQQAABBBAg&#10;ds53AAEEEEAAAQQQQAABBBBAAAEEEEAAAQQQQAABBBBAAAEEEEAg6ALEzoP+DWD+CCCAAAIIIIAA&#10;AggggAACCCCAAAIIIIAAAggggAACCCCAAALEzvkOIIAAAggggAACCCCAAAIIIIAAAggggAACCCCA&#10;AAIIIIAAAggEXYDYedC/AcwfAQQQQAABBBBAAAEEEEAAAQQQQAABBBBAAAEEEEAAAQQQQIDYOd8B&#10;BBBAAAEEEEAAAQQQQAABBBBAAAEEEEAAAQQQQAABBBBAAIGgC+QIOgDzRyD5BLp3775kyRIzrqpV&#10;qz7//PPmkAICCCCAAAIIIIAAAggggAACCCCAAAIIIIAAAggggAACCCRcgNh5wknpEIH0CihwPnfu&#10;3PT2wvUIIIAAAggggAACCCCAAAIIIIAAAggggAACCCCAAAIIIOBbgJztvqloiAACCCCAAAIIIIAA&#10;AggggAACCCCAAAIIIIAAAggggAACCCCQogLEzlP0wTItBBBAAAEEEEAAAQQQQAABBBBAAAEEEEAA&#10;AQQQQAABBBBAAAHfAsTOfVPREAEEEEAAAQQQQAABBBBAAAEEEEAAAQQQQAABBBBAAAEEEEAgRQWI&#10;nafog2VaCCCAAAIIIIAAAggggAACCCCAAAIIIIAAAggggAACCCCAAAK+BYid+6aiIQIIIIAAAggg&#10;gAACCCCAAAIIIIAAAggggAACCCCAAAIIIIBAigoQO0/RB8u0EEAAAQQQQAABBBBAAAEEEEAAAQQQ&#10;QAABBBBAAAEEEEAAAQR8CxA7901FQwQQQAABBBBAAAEEEEAAAQQQQAABBBBAAAEEEEAAAQQQQACB&#10;FBUgdp6iD5ZpIYAAAggggAACCCCAAAIIIIAAAggggAACCCCAAAIIIIAAAgj4FiB27puKhggggAAC&#10;CCCAAAIIIIAAAggggAACCCCAAAIIIIAAAggggAACKSpA7DxFHyzTQgABBBBAAAEEEEAAAQQQQAAB&#10;BBBAAAEEEEAAAQQQQAABBBDwLUDs3DcVDRFAAAEEEEAAAQQQQAABBBBAAAEEEEAAAQQQQAABBBBA&#10;AAEEUlSA2HmKPlimhQACCCCAAAIIIIAAAggggAACCCCAAAIIIIAAAggggAACCCDgW4DYuW8qGiKA&#10;AAIIIIAAAggggAACCCCAAAIIIIAAAggggAACCCCAAAIIpKgAsfMUfbBMCwEEEEAAAQQQQAABBBBA&#10;AAEEEEAAAQQQQAABBBBAAAEEEEDAtwCxc99UNEQAAQQQQAABBBBAAAEEEEAAAQQQQAABBBBAAAEE&#10;EEAAAQQQSFEBYucp+mCZFgIIIIAAAggggAACCCCAAAIIIIAAAggggAACCCCAAAIIIICAbwFi576p&#10;aIgAAggggAACCCCAAAIIIIAAAggggAACCCCAAAIIIIAAAgggkKICxM5T9MEyLQQQQAABBBBAAAEE&#10;EEAAAQQQQAABBBBAAAEEEEAAAQQQQAAB3wLEzn1T0RABBBBAAAEEEEAAAQQQQAABBBBAAAEEEEAA&#10;AQQQQAABBBBAIEUFiJ2n6INlWggggAACCCCAAAIIIIAAAggggAACCCCAAAIIIIAAAggggAACvgWI&#10;nfumoiECCCCAAAIIIIAAAggggAACCCCAAAIIIIAAAggggAACCCCAQIoKEDtP0QfLtBBAAAEEEEAA&#10;AQQQQAABBBBAAAEEEEAAAQQQQAABBBBAAAEEfAsQO/dNRUMEEEAAAQQQQAABBBBAAAEEEEAAAQQQ&#10;QAABBBBAAAEEEEAAgRQVIHaeog+WaSGAAAIIIIAAAggggAACCCCAAAIIIIAAAggggAACCCCAAAII&#10;+BYgdu6bioYIIIAAAggggAACCCCAAAIIIIAAAggggAACCCCAAAIIIIAAAikqQOw8RR8s00IAAQQQ&#10;QAABBBBAAAEEEEAAAQQQQAABBBBAAAEEEEAAAQQQ8C2Qw3dLGiKAAAIIIIAAAggggAACCCCAAAII&#10;IIAAAggkWODo0aO///777t279+/f/8fxz59//pnge9AdAggggAACCARJ4MQTTzzp+CdfvnwFCxbM&#10;nTv3CSecECSA+OdK7Dx+O65EAAEEEEAAAQQQQAABBBBAAAEEEEAAAQTiEzAh8z179hw6dCi+TrgK&#10;AQQQQAABBBDwCjhv46n+wIED27dvz5UrV4ECBQiie6G8NcTOvSbUIIAAAggggAACCCCAAAIIIIAA&#10;AggggAACGSigwPnmzZt37tyZgfegawQQQAABBBBA4LiA3tJTBF2fIkWKlCpVijXoEb4X7HceAYdT&#10;CCCAAAIIIIAAAggggAACCCCAAAIIIIBAggUInCcYlO4QQAABBBBAwJ+A3tvT23v6q4i/5kFsRew8&#10;iE+dOSOAAAIIIIAAAggggAACCCCAAAIIIIBAlggQOM8Sdm6KAAIIIIAAAo4A4fPI3wRi55F9OIsA&#10;AggggAACCCCAAAIIIIAAAggggAACCCRGgMB5YhzpBQEEEEAAAQTSIUD4PAIe+51HwOEUAggggAAC&#10;CCCAAAIIIIAAAggggAACCCCQMIHff//d5x7nbESaMHQ6QgABBBBAIGACflKy6y8khQsXzpMnT8Bs&#10;ok+X2Hl0I1oggAACCCCAAAIIIIAAAggggAACCCCAAALpF9i9e3e4TvSP1wWOf3LmzKnAObHzcFDU&#10;I4AAAggggEBkAcXO9Tl8+PCe45+DBw+GbK+TxM69MsTOvSbUIIAAAggggAACCCCAAAIIIIAAAggg&#10;gAACCRbQv2LrH6m9nSpMfuqpp5588sneU9QggAACCCCAAAKxChx/B++E3Mc/xYsX37t374YNG/T3&#10;EFc/eqVPZ3ldz8XCfucuEA4RQAABBBBAAAEEEEAAAQQQQAABBBBAAIHECyhh+6FDh7z9Ejj3mlCD&#10;AAIIIIAAAokS0Pt5+suGtzf9tUR/OfHWB7yG2HnAvwBMHwEEEEAAAQQQQAABBBBAAAEEEEAAAQQy&#10;QyBkwnblSmXFeWbocw8EEEAAAQQCLKC/bGgVuhcgZEYcb7NA1RA7D9TjZrIIIIAAAggggAACCCCA&#10;AAIIIIAAAgggkDUC+/fv995YW5x7K6lBAAEEEEAAAQQSK1CwYEFvh/v27fNWBryG2HnAvwBMHwEE&#10;EEAAAQQQQAABBBBAAAEEEEAAAQQyQ+CPP/7w3obYudeEGgQQQAABBBBIuEDIv3KE/MtJwm+dvTok&#10;dp69nhejRQABBBBAAAEEEEAAAQQQQAABBBBAAIFsKRDyn6dz5syZLSfDoBFAAAEEEEAgWwmE/CtH&#10;yL+cZKtpJX6wxM4Tb0qPCCCAAAIIIIAAAggggAACCCCAAAIIIICAS+DPP/901ejwhBNO8FZSgwAC&#10;CCCAAAIIJFYg5F85Qv7lJLH3zXa9ETvPdo+MASOAAAIIIIAAAggggAACCCCAAAIIIIBAKgjoX7FD&#10;/kN2KsyNOSCAAAIIIIBAMgnwtw6fT4PYuU8omiGAAAIIIIAAAggggAACCCCAAAIIIIAAAggggAAC&#10;CCCAAAIIpKwAsfOUfbRMDAEEEEAAAQQQQAABBBBAAAEEEEAAAQQQQAABBBBAAAEEEEDAp0AOn+1o&#10;hgACCCCAAAIIIIAAAggggAACCCCAAAIIIIBA2rp1x/4k9lOuXJr+8EEAAQQQQAABBLJUgNh5lvJz&#10;cwQQQAABBBBAAAEEEEAAAQQQQAABBBBAIHsJjB2bNmRIgoc8aFDa4MEJ7pPuEEAAAQQQQACBGAXI&#10;2R4jGM0RQAABBBBAAAEEEEAAAQQQQAABBBBAAAEEEEAAAQQQQAABBFJOgNh5yj1SJoQAAggggAAC&#10;CCCAAAIIIIAAAggggAACCCCAAAIIIIAAAgggEKMAOdtjBKM5AggggAACCCCAAAIIIIAAAggggAAC&#10;CCAQZIGuXdNatIgO0L79sTaTJkVvqRZsdu6LiUYIIIAAAgggkLECxM4z1pfeEUAAAQQQQAABBBBA&#10;AAEEEEAAAQQQQACBlBJQnNtPqDtPnmOzbtgwpebOZBBAAAEEEEAgpQXI2Z7Sj5fJIYAAAggggAAC&#10;CCCAAAIIIIAAAggggAACCCCAAAIIIIAAAgj4ECB27gOJJggggAACCCCAAAIIIIAAAggggAACCCCA&#10;AAIIIIAAAggggAACKS1AzvaUfrxMDgEEEEAAAQQQQAABBBBAAAEEEEAAAQQQQAABBDJXYOXKlV27&#10;dp01a5Zz286dO7/88suZO4TE3O3QoUMLFy5cs2bN9u3bd+7cmSdPniJFihQrVuy8884744wzEnMP&#10;evm7wJEjRxYsWLB06dKtW7fKv2DBguXLl7/gggvKlCnz94bxHO3bt2/mzJnr1q3T0yxatOjpp5/e&#10;pEmTvHnzxtPX8Wt+++23kSNHHj16VEe5c+fu06fPSSedFHdvXIhAMggQO0+Gp8AYEEAAAQQQQAAB&#10;BBBAAAEEEEAAAQQQQAABBBBIUzxy7dq1/iGckFW49orX3nDDDeHOeusHDRo0ePBgu37GjBnNmjWz&#10;axJeVvROoVmf3W7cuLFcuXJ//vmn075y5crLly/3eW3mNNPYFEocMGDAgQMHEnjHWL8Yrls/8MAD&#10;GpKrMsKhArcTJkz45JNPFDhX+DZky1KlSjVv3rxHjx6NGjUK2SCbVqb/O79+/fpTTz01jumvWLHi&#10;8ccff+utt3bt2uW9XOHzm2++uVOnTrly5fKejVqzYcOGfv36vf322wcPHrQb58uX7+qrr37kkUdO&#10;OeUUu95n+b777hs1apTTWP1ndOA81t9prlnkzJlTL3/oc/bZZ9epU+fCCy+sV6+eq02EQ/16HDJk&#10;SIQGrlMvvfRSly5dXJX24QknnGAfRi7H9KsyclecjSxAzvbIPpxFAAEEEEAAAQQQQAABBBBAAAEE&#10;EEAAAQQQQACBpBB49dVXTeBcA1Ksce7cuUkxsuOD0HgaNmzYu3fvxAbOM22Ciqo+88wzWlNetWrV&#10;Bx988Ntvvw0XONeQNm/e/Prrrzdu3Fgx3Xnz5mXaIFPyRocPH+7bt2+1atVeeOGFkIFzzXr+/Pnd&#10;u3c///zz4/jOT548WS+ajB8/3hU4V7f79+9/5ZVXKlWq9Omnn8Zqu2TJkqefftq5Sq8LxPR+Rqz3&#10;Skh7OW/ZsuXHH3/88MMPNdr69evLc9y4cQnpnE5SRoB15ynzKJkIAggggAACCCCAAAIIIIAAAggg&#10;gAACCCCAQPYWUP5khSTNHBS8VGplc6jlkrVr1zaHUQtly5a95JJLTLMdO3Z899135lCFWrVqKW+z&#10;qalQoYIpOwXFw26//XZTuXv3bq2kNIeZX1CQz3VTjadu3bquysw//OOPP7RiWAv3vbHJzB9MfHd8&#10;8sknH3300V9//dW+PH/+/G3btm3QoIGW+xcqVEhfAKX7/uyzzxSL/f33352WSjCuR6Aluffee699&#10;LWWfAkp7LmSlUjftFclWnn+9lKBs6lrFPnXq1EmTJinuqwZ6P0O/JcaOHXv99deb9pEL06ZNa9eu&#10;nXkNQiutb7zxRmUy0KN89tln58yZo8v37NnTpk2bjz76qEWLFpF7s8/27NlTGeadmuHDh+vbYp/N&#10;iHKsv9PMGDRO/S7VlLdt22YqVVi8eHHHjh21HF9vLWgzAvuUt6zfkPZvVKXB0NsDdjO9SmInwNdo&#10;7bPest2bzuo7YP8CUZZ+vU5hrlKmB1OmkLECyujCBwEEkkrA9Vc9HSbV8BgMAggggAACCCCAAAII&#10;IIAAAggggEAcAsosvezvH9XE0U+2uaR8+aP6wyd9AgqS2RECHaanv+nTp9u9qayamDr8+eefXT0o&#10;dB1TD6axwsxOV0pEbCojF2bPnu26uw61G7QWzka+MKPPKsO5/U6D8kK7smorDprOMUjJO3f/NcrZ&#10;HnUArjifskn36tVL4caQFyrN/mWXXeYagBbyhmycvSq9PyauaUY9VLTb/5SVokC5CkyfYtePhgK9&#10;rh70HVOacdNMqdGV2t3VJuShQsV2zFVRc73nYVqq3K1bN9Ot0rbrDRtzNnJBWQfMhU2bNo3cOIPO&#10;eh9W1N9pWnSu3PIFChQwg3cKelNBLxDENE7vi0T6DRlTD67Grh/z9P/ecPWvw8D9VcRL4KOGnO2u&#10;nw4OEUAAAQQQQAABBBBAAAEEEEAAAQQQQAABBBBAIOkEtNWxd0xaCf3OO+946zOnRjFObRStqJsy&#10;BDh3/Mc//qHF/fFtHZ05Y/Z5Fy3DfeKJJwoXLhyyvYJ877//fteuXe2zSvMe8hnZbSi7BJTXYdas&#10;WaZShlrB7901vEqVKtqI3Wyjrpi3Aqtag24uDFfQ/twmlYUWMY8ePfrEE/+KDKo8ZswYpXN3Lv/l&#10;l1/uv//+cF3Z9Xv37r377rudmhw5cqhb+2wyl/UKgn5mlQBfi/vtcaqmQ4cOdg3lwAr89RMSWAIm&#10;jgACCCCAAAIIIIAAAggggAACCCCAAAIIIIAAAsksoOW5EydODDlC7+rPkM0yolJJQ/v37+9kL9da&#10;c8UdFUTXDsoZcS+nTx9rJkM0iXUj6ptuuskVF/fOSGFX7XXtmmyfPn2UgdzbODvWxL3q10S4o876&#10;448/fu6550wzZfy+5557zKGroBcyXnzxRVO5b9++Ll266GGbGm9BbextDtS5kiK4muXOnVvrsE2l&#10;fpp0lTkMV9BXXRnLnbO33nrrueeeG65lctYr+/oHH3xw8skn28PT6yCff/65XUM5mALEzoP53Jk1&#10;AggggAACCCCAAAIIIIAAAggggAACCCCAAALZRkCLy7XEXMPVIld97HF/8cUXa9eutWsyrTxv3jzn&#10;XjVr1lR54MCBrrFl2kgSeCNt2Oxz8bHCrsoGb99669at2jfdrqEcTkBrx7Xo3D47bNgw5Wy3a1zl&#10;iy++2N6P/JtvvnnttddcbexD7XTu/NSoUu92XH755fZZU77yyitNTF2vPiiib06FLCjt+ciRI51T&#10;pUuX1kL5kM2SvFIL0Lt37+4a5MMPP+yq4TCAAsTOA/jQmTICCCCAAAIIIIAAAggggAACCCCAAAII&#10;IIAAAtlJwCwub926datWreyha+mtvbjWPpUJZcWPFW+bO3du1apVM+F2mXCLli1blixZ0ueNtOu5&#10;a6P0LEyh73PMSdJs0qRJCkKbwdSpU6d27drmMFzhtttus0/pu/fnn3/aNXb566+/NofaTSB//vzm&#10;0C4ULFiwevXqpkZfZlMOWdAYDh8+7JwaOnSoLg/ZLPkrtXDfNcivvvpKu567KjkMmgCx86A9ceaL&#10;AAIIIIAAAggggAACCCCAAAIIIIAAAggggEAWC7Rr105LZvUxC1gjDGj9+vXTp093Gtxw/ONqrNh5&#10;5OTVrvaJOlS8c8GCBUqF7d2gOlG3yPx+LrnkEv831TrpBg0a2O0XLVqkbbPtGsohBUaNGmXXX3fd&#10;dfZhuPKll15apEgRc1bR9wjLxH/44QfTUsusTdlbsM8uXrzY28DU6N2ITz75xDmsX79+x44dzals&#10;V9D7Lq607XonYM6cOdluIgw4sQJ/S2yS2K7pDQEEEEAAAQQQQAABBBBAAAEEEEAAAQQQQCBYAgcO&#10;pCnwoETWW7emaSPebt3SKlVKq1EjrX79tLx5g0XBbCMKnHf8E7HJXycVGncW12o9tLPovESJEkoP&#10;blqsXr36yy+/bNKkianJnMLs2bNTKWruoMW6d3W1atW0hNoGX7NmjTbntmsouwRWrlzpWt6thAqu&#10;NiEPtSmAEgO88cYb5qxeQFFA3Rzahe3bt5tD/ciYsrdgn92xY4e3gVNz4MCBO++80ylrw/vRo0dH&#10;TjIfrp8kqdcUTjvttOXLl9vj2bRpk31IOYACxM4D+NCZMgK+BdatS9OfxH7KlUvTHz4IIIAAAggg&#10;gAACCCCAAAIIIIAAAikmsH59mnbAfemltJ07/5rZ2LH/V9ZCyRtuSOvVK+200/46SwkBfwIvv/yy&#10;07BDhw7OxswqPPHEE/bVSuqe+bHzVAqca42yduAWadGiRW3YqGV7GbTT+Ndff416VcAbvPvuu7aA&#10;XjU466yz7JoI5YYNG9qx88mTJx85ckQxde8l2rzcVObLl8+UvQV7+fWuXbu8DZyaRx55ZO3atU65&#10;R48eygMfrmV2qS9cuLBrqPZLOa5THAZEIMTPUkBmzjQRQCC6gP5/myFDojeLqcWgQWmDB8d0BY0R&#10;QAABBBBAAAEEEEAAAQQQQAABBJJaQOvLn3su7a670vbuDTtOBdRHjDjWbPjwtBtvTDvhhLAtOZGi&#10;Ak2bNp05c6Ym17lzZxML9zNX7UC8atUqp6XytTuFrl27umLnb731llbB2iFAP53Txgh4Q+DmVORC&#10;rly5XA0OHTrkqol8uGzZMuUJX7JkiZK9K9yryzUYfSpUqKCs4Oeff34qvaPgUJi0585hDSXn8P2p&#10;WbOm3Xb37t3a17xRo0Z2pVPOnTu3qVR83ZS9BfuR2VfZLZXdYdiwYU5N8eLFH3zwQftsNi2bjdvN&#10;+LUY3ZQpBFOA2HkwnzuzRgABBBBAAAEEEEAAAQQQQAABBBBAAAEEEiFw+HBaly5pr7/uqy8F13v0&#10;SPvqq2PL03Pm9HUJjQIvoAXljkGtWrW0P7FTVkERxO+//97w7Nu3T5nDFVM3NRQyR8Be3OzcsXTp&#10;0lFvrTXuU6dOffvtt7Vdd+T90bUO/qabburZs2eZMmWidpstGmgDgm+++cYeakx58tVYmdKP6qWl&#10;/33Cxc7tRdUKsf+veYj/u2fPHlOrtxZM2S7cfvvtBw8edGoefvjhcM3sS5K/vNNOlHJ8uMWKFUv+&#10;YTPCDBXg7YkM5aVzBBBAAAEEEEAAAQQQQAABBBBAAAEEEEAgdQUUvPEfODcM48cfy99uBX7MGQoI&#10;uAQUEdeCcqfSLDoPeahKE2V3dcJhhgps2LDB7l/LdqOm8n7uuee0z3SbNm2UgSBy4Fw9a/ttpQo/&#10;++yzx40bZ98o+5Z//PHHvX/P0nHmmWf6n07+/PlLlixpt58/f759aMpCNmWtGjdlb+Hnn382laee&#10;eqopm8KUKVM++ugj51CvrXTr1s2cyr4F/XpZs2aNa/zmBR1XPYfBEWDdeXCeNTNFIHYBvaTZokX0&#10;y9q3P9Zm0qToLdWCzc59MdEIAQQQQAABBBBAAAEEEEAAAQQQyA4CysHuc8W5azYKnzdufCx5Ox8E&#10;IgoocO6siM2TJ8+1115rt9XhnXfe+fvvv5vKWbNm/fTTT0r0bWooZIKANkq371K3bt2CBQvaNd6y&#10;MpbbIXMlCe/YseM///lPpWfXql/lD9+2bZuSCrz33nvKJeBk1VaYU21WrFiRAqnCly9f7jIpF+M/&#10;m6v95s2bTSfeDp1TtWvXnjBhglNetGiRae8t2A+xTp06rgb6KdOic6dSS97HjBmTGonN9RtD+Q/s&#10;yWql/gUXXGDXUA6gALHzAD50poyAbwH9D7af/83Ok+dYjw0b+u6XhggggAACCCCAAAIIIIAAAggg&#10;gAAC2V9g/fpje5zH/endO+3SS9OsZZFx98SFKSxgdka/4oor7ATUmrJSRqty4sSJ9vTVPgViq/aM&#10;QpaVo/v999/XamOtYN61a9f+/fsLFSqk3OZajqzAZ5PjH9WEvDaxlUriPXfuXLtPV3oA+1TIcsWK&#10;FT/88MNKlSqZs9pAXfvWn3HGGVddddWAAQP+9a9/aTd05+xDDz1UuXLlDh06mMYZXdACcVFPnz59&#10;4cKFWmGvzOfKuK4Av7Q1wsaNGwtb67BjiiV7l4C71pFHnZSrvb1q3L62WbNm5lAvKyxYsCBkSgDx&#10;bty40bRs2rSpKTuF4cOH660Up6xtERSSdzXIpofPPPOMa+Q9evQ46aSTXJUcBk2AnO1Be+LMFwEE&#10;EEAAAQQQQAABBBBAAAEEEEAAAQQQSITAyJFpf087HFunuvbJJ2O7hNYBE1A65ZkzZzqTDhmR9Va+&#10;8sorCm2msJPCzOecc079+vWHDh366aefrlu3TtHcI0eObN++feXKlbNnzx4xYkTbtm3Lli17xx13&#10;uLKpZwTL559/rsi96Vk7nV933XXmMGpB70OoBztw7rpEkfIvvvjCziVw6623endYd12VkEOtdB84&#10;cGCpUqUUqn/xxRfnzZunpd4HDhzQIuxNmzYtWbJEOcz79OmjlxWqVKkyduxYLZf3eV9d7moZ6x7b&#10;xYsXt3tQbgYnPYNdqXL16tVr1KhhKp966ilTtgujR482h4qLa/W/OVRB3zHtbu7U6Hkpf759NvuW&#10;33nnHb0VYY9fPzW99VIXn8ALEDsP/FcAAAQQQAABBBBAAAEEEEAAAQQQQAABBBBAIFaBAwe0uXSs&#10;F7nbjx2bpn74+BZQIFkJk+P+2ItQfd8zSkNFr32Ox0TBo/RondYi8qNHj6pC2za3CLW55EUXXWTv&#10;6KyWihZ/9tlnVh+pVrz88suVt9yZlVKda59sxdEbNWqk7cBz5sxpZqu478iRIxVyfvbZZ01lRhRc&#10;/ffv3z9fvnz+b9S3b1/XE/Req7jyk9Z7NlpnP2rUKG+zhNdovwDlMDBvBijPwbnnnqsfIkWjFWS1&#10;b6fV/9r/W4HqcLnT7cYqKyO9q0br7F01kQ+15bmrgV6ecNU4h/369TP1r7766ldffWUOncI333zz&#10;kvXL3G7vNNDOCAbhgQceKFGihKuH7Hj42muvaQsAe+TaaEBP3PVSgt3AT7l8+fI+fx+GbLZ27Vo/&#10;d6FNRgsQO89oYfpHAAEEEEAAAQQQQAABBBBAAAEEEEAAAQRSTmDOnLSdO9M7K/Xw9dfp7YTrU1RA&#10;UXOF+pzJde7cOWRObFV26tTJBWAHAl2nUuawefPm2ghc4dJVq1ZprfmXX36p8K0O33zzTTspt1ZI&#10;Kwe1iFybOifKQTedPHmy6U3rlW+++WZz6Kfgil+Gu6RVq1b2juDjxo0L1zLh9XpBQcFjBZh37Nih&#10;teZaBK+N2PWKhlb5K4G8vbO7Aue1atV69913o45B4X9XG28s3NXAdehtvzPML2TlvddG8s7l+hoo&#10;J4G92Prjjz++7LLLlLfAaXDNNddceeWV9r2UFeDtt992auJ4vnZXWVvWHPXKgrY50OJ7vf2gHwrz&#10;QoAGprcitA9C3bp1s3aQ3D1JBIidJ8mDYBgIIIAAAggggAACCCCAAAIIIIAAAggggED2EZg3LzFj&#10;TVQ/iRkNvSSRwIwZM8wuzl26dAk3Mu+p9957zxubDHd5tqtXsFaRY62tv/rqq10B1AIFCihQqsiu&#10;ybDtzE5LbHv16pURM73rrrtMhvwcOXK88MIL+q+fG+lliGHDhilVuGsBd4RrtbO4Ofvf//5Xu3eb&#10;w4wr1KtX74cffnj88ce9O3xrTb8W2SuC3qBBAzMALfe/9tpr5+jVoogfvdPgOu/TzVzlbe/t0zTW&#10;2yQNGzZ0DhViv+KKK7RTuzY1P+uss1q2bGkWwWtJvZ6guUqFw4cPK0O+qVHUOfn3AtcsQi7pVlYG&#10;rZhX1Py2225TBN1MSk9WCfkXLVqkxPumkkLABYidB/wLwPQRQAABBBBAAAEEEEAAAQQQQAABBBBA&#10;AIHYBX78MfZrQl3xv+zToc5R5xZo0qSJVmPH/Zk+fbq7x3QfKyznczwafEx3U8J2p72CpgryhbtW&#10;IUxlLLfPHjx48I033rBrUqaszN5Tp069/vrrI8xIa/HvueceRabtNopSK0Bo16S/rN2+9TH9KL15&#10;zZo1zWHkQps2bRR3v+WWWyI3s8+ecsop9uF3331nH2ZEWd8r7ShfsWLFCJ2XLFlSS7ftyLpi2ApO&#10;Rw7tKybt6tMbC3c1cB3a+fmdU94+zSV6qWLatGlKCWCSNyg3uPZQWL16tdNGd1dEecqUKa63MZQq&#10;32Sh16bvrh8051qtyNce4cp2IAqt0dfLEHqZQF8G8+KLGUZSFfRdff311+Wg8Xft2jVR7wRo1j5/&#10;H4ZsdvrppyeVUmAH4+sNoMDqMHEEEEAAAQQQQAABBBBAAAEEEEAAAQQQQACBEAIHD4aojKMqUf3E&#10;cWsuSWKBvXv3mkzR2lI98kjVwLWLsyL6sSYPj3yLLD+rnZj1TkCZMmW0wbmfwSicqcC2vce8AurK&#10;yO0KjvrpKmSbrVu3/vvf/zanWrdu3adPH3OYEQXXNuoaQEbcRX0qDOx8nVTww6U2es9Djc3Kb41N&#10;+4I//fTT4UZoYtimgZbveyvNWW/BLPc3pyJfrkFqPHpZYfz48Qr2r1+/XrkZihYtqkz4WnqutzEq&#10;VapkunIKCv/ff//9TlnR98cee8zVYMuWLT179tQ2AXb9puMfrbxX+FyvRwwePDjW1wLs3uIoK22+&#10;5mVfqEz1Wm2/YsUKZQUw9UrPMHDgQL0cYO8FYM5SCLgAsfOAfwGYPgIIIIAAAggggAACCCCAAAII&#10;IIAAAgggELtAnjyxXxPqikT1E6pv6rKvgDbzdgJdWmmt5OSRJ6IGWjWrcLtppkXJS5cu1R7Gpia7&#10;F/wv6XZmqrTV2o3bZOpWpQK6ihQqzXj6KRSM1D7lmzdvdrqqWrWqFvrrjunv2X8P2tzdf+OYWhYq&#10;VMh283PtOeecIxA74blW+etlAqVGD3l5rly5XPUijRz8drU3O5Sbem+f5pQp6CdC+fxdKf3NWVdB&#10;ke89e/Y4lYMGDXKt+1+3bt1FF12k5PlOg2LFimm1fenSpVWj/dQPHTqkNwn0DVy2bNmECRP8jM11&#10;97gPFeNXOnrv5RJTzoZ+/fppSM7ZVatWaa93RdDNKwLeq6gJpgA524P53Jk1AggggAACCCCAAAII&#10;IIAAAggggAACCCCQDgHPIsU4+6pcOc4LuSylBbRw3Jlf+/bto679DRlfNynfU9op0uSUOrvy33++&#10;tPF5pAt8n+vbt6/WLjvNFVLVAnetS/Z9tbvhxo0bx4wZ061bN70fcNpppyl0rSiyd8vqIUOG2Ffu&#10;37/fPszyssZvj0HB44kTJ9o1dtm1hl6nlFTAbhC1bNa4m5ZRf0xMSz8FrbxXSnOnpd4M0Lsp9lXK&#10;D9+2bVsTOFcEWrnK9eqA1prrrRftEG82WXj33Xfvvvtu+9qsKmv5u3YKmDt3bv369e0xKEPAM888&#10;Y9dQRoDYOd8BBBBAAAEEEEAAAQQQQAABBBBAAAEEEEAAgRgFatSI8YIwzRPVT5juqc6OAj/99NOs&#10;WbOckUdN2B6umeLE3rW52VEjPWPWymD7cqWt3rBhg10TR1mBxscff9y5UKuNtSN43Js0a6vpiy++&#10;WEmzlfp77Nix8+bN0/B2796traDjGFjWXlKnTh1F/e0xSMY+tMtysw9VttOJu06FPLSzLDgNvH2G&#10;vNBPpRbB64mYlk899ZRre3WtXF+4cKHTQJF1vSVgvzxx9tlnK2Ru1prrcteWCqbnzC9onNr+oESJ&#10;Evat77jjjiTfnd0eLeVMECB2ngnI3AIBBBBAAAEEEEAAAQQQQAABBBBAAAEEEEgtAS3dK1IkvVNS&#10;D/XqpbcTrs8mAjNmzFBMVJ+oK8JNg4oVK/rMnt2oUaMKFSrYEsoorhTNdk0AyzU876boKaTHQauK&#10;TVS1YMGC06ZNiy8xvqKzt956a7169RRgtrfuzpMnz3nnndekSZNLPB+zlDk948+4a7VQXlue2/3r&#10;/Q9N064x5ZIlS5qyU/jtt99cNZEPXe21Ut+1yXfkyyOf1c7oixcvdtpcddVVzZs3t9sfOHBg1KhR&#10;pkYJz73L6KtVq9a5c2enjX7khw4datpneUGZEoYNG2YPQ4v4e/fubddQDrgA+50H/AvA9BFAAAEE&#10;EEAAAQQQQAABBBBAAAEEEEAAgdgF8uZNu+GGtBEjYr/SuqJr1zT1wwcBS0CRVJNaXHm5W7ZsaZ2M&#10;VFRIz3Vaid+VpdlVGajD8uXLu+arBOmuGv+Hys3eoUMHJ9St9bsKnMe6C7tzL+UDuPbaa7X81761&#10;coD36tVLr0oot7Zdb8qDBw92pW03p5KkIG371QRFZLdt21aqVCnv8Lwr9bUbfaVYNsLYsmWL3W2Z&#10;MmVcS8PtszGVNZL77rvPuURB8RGeX/JaU75jxw6ngd6f0DbnIfvv0qXL888/75zSWyz64pUtWzZk&#10;y8yv7NSpk8L/8+fPN7fWpL7//vv4vs+mEwopIxD6d1DKTI+JIIAAAggggAACCCCAAAIIIIAAAggg&#10;gAACCGSIQK9eac89l7Z3b5yda4Pk22+P81ouS12BL774Yt26dc78FG/TJ+65KtarQKArP3PcvWXH&#10;C11ZxDUFRXPjm4g2ONcSZG10rcu1tfaUKVO0ajy+rhSOdQXO//Of/9x0003x9ZY8V4XUDhk7d+VI&#10;0BQ2bdoU00R++eUXu30CF+VrM/tdu3Y5nd97773agd6+kcozZ840NY0bNw73rkPdunX1gsWePXvU&#10;WO9baBX+v/71L3Nh1haUJEBbs7dq1coehmree+89u4ZyYAXI2R7YR8/EEUAAAQQQQAABBBBAAAEE&#10;EEAAAQQQQACBdAgopjJ8ePzX61pPVCb+3rgyVQS0WDxRU1Ggd/z48YnqLTv2oyC3a9iuXN+us+EO&#10;P//8cy0v1kJqNdBa5MmTJ/vMpe/tUG8zuJaP33zzzSkQONdM/Wuff/75Lpk1a9a4aiIfmvdLnGbV&#10;q1eP3N7nWe1Ab3ZMUIA/ZCbzb7/91vRWpUoVU3YVlEZeG5+bSvsqU5mFhUsvvbRWrVr2AD744IMf&#10;fvjBrqEcWAFi54F99EwcAQQQQAABBBBAAAEEEEAAAQQQQAABBBBIn8CNN6Zdf308Xeiq7t3juZBr&#10;Ulpg9+7dSp7sTHH69OnHdkeP5TNx4kQXjwkEuuoDcrhv3z7XTAsXLuyqiXqodcaXX375wYMH1TJv&#10;3rwffvih9iOPelW4Bnq+SsVvzmoFcP/+/c1hti741y5SpIhrpfiPP/7of+5r16517VCQkGTjWh2u&#10;zez1A+eM5Mknn8ydO7d3VL/++qupVK54U/YWTj31VFNpX2Uqs7YwYMAAewCauJae2zWUAytA7Dyw&#10;j56JI4AAAggggAACCCCAAAIIIIAAAggggAAC6RM44YQ0rRKONXyu9rpK1/JB4O8CEyZMcIKCyhQd&#10;R4BWe2a7YsOLFi1asGDB328SoCPvKvPixYvHNH+l2m7durUT7VYkVUmtL7zwwph6cDVW7ne7RguX&#10;7QirfSrblWPSbtasmT3BmFY8L1682L5WZVdvrrM+D1944QXt+e00btOmjSuluelk586dpuxdam9O&#10;qWCfta+y22RhWXN0JQDQVgIrVqzIwiFx6yQRIHaeJA+CYSCAAAIIIIAAAggggAACCCCAAAIIIIAA&#10;AtlQIGfOtNdeS3v22bSTT44+erVRS7XXVXwQ8AiYZeIdOnTQimTP+SgVCu5effXVrkYJTALv6jlz&#10;Dl988cVexz/2PtM+b/3TTz+5WpYtW9ZVE+Fw7ty5CqA6y6llqyXjF198cYT2hw4d0vJifZSYPVyz&#10;DRs22Kdcy6/tU5lf1nsbDrX+61rY7WcwLu08efIUK1Ys3IXKGW6fWrhwof87zpkzx762WrVqMT1W&#10;+1pT3rFjh3Y3dw418pEjR5pTEQpaqu7zrFnOHqF9Jp/SbxgzZefWms7DDz+cycPgdkkoQOw8CR8K&#10;Q0IAAQQQQAABBBBAAAEEEEAAAQQQQAABBLKPgGKcSt6+bFla795pRYqEHrfqdVZt1DL2mGjoPqlN&#10;LQGlrf7666+dOSl2Ht/kOnXq5Lrw9ddfV0zXVZmNDpUjXdmz9VEh1mHPmzfPdYn/1fxagtyyZcs9&#10;e/aoh5w5c2pJrivc6+pZh4rpnnL849pJ2m7pWn9coEAB+2yEsv/QcoROIp/Shu4Otf67atWqyI1d&#10;ZxV2VfzbrtSW8CeddJJdY5f1UkKhQoVMzeHDh7/88ktzGLmg7eftBtdee619GF9ZUeRt27Y51/bp&#10;0+fMM88M148SzptTe/fuNWVvwT5rX+VtmVU1//znP8855xz77m+88cbq1avtGsoBFCB2HsCHzpQR&#10;QAABBBBAAAEEEEAAAQQQQAABBBBAAIFEC5x2Wtrw4WkbN6YprvPYY8eWoefPn9a167GyalSvs2rD&#10;B4EwAmbReY0aNZTKO0yrKNUKWLqWMm/fvv2DDz6Icll2OK3887EO89NPP7UvUZjQZ4J0JbrXEnMn&#10;CXmOHDkmTZp02WWX2V3FXXYl1ffmOQ/Xs5azhzuVEfWxauu1D+c9AzOYiy66yJS9Ba3tvv7vu11o&#10;Wb+3mbdm/fr1JrO6zuq1ho4dO3qbxVSjx/3cc885l5x++un9+vWLcHnp0qXNWe28bsregn3Wvsrb&#10;MqtqTjzxxP79+9t3P3LkyCOPPGLXUA6gALHzAD50powAAggggAACCCCAAAIIIIAAAggggAACCGSM&#10;QN68adoO+e6700qUSCtZMu3FF4+VVaN6PgiEF9Cy3deUzP/4J52xQO+a9eyett1hUc72Xbt2hSd0&#10;n9E65pUrV9q1rmCtfcouazttxX2dBeIKnGsl7hVXXGE3SE/ZlV3cu3V3uM5nz54d7lRG1Gtn95i6&#10;VWp9u71C2t7tA+wGKt955532wvQJEyY46fFdzVyHupGd/1yLzn2+D+Hqxxyqt549e5rs60888UTe&#10;iL+u7aQCEbZp1yJ+++tXu3Ztc8ekKgiwQoUK9pBeffVVvaBg11AOmgCx86A9ceaLAAIIIIAAAggg&#10;gAACCCCAAAIIIIAAAggggEByCXzyyScblZwgLU3B2nTmoPambf/4449/+eWX5Jpw7KNRWu8RI0b4&#10;vE4BUdeC2hIlStx+++1RL1+2bFmLFi20WF8tFdnVCw1XXXVV1Kv8N2jWrJndeN26dfYqavuUXf7q&#10;q69iTaJuXx5HWbFzbSLg88IlS5aMGzfObvzvf/+7fPnydo23rAQJN2oPi/99tAT/qaee+t9R6P+7&#10;e/duu40Wrw8ePDh0U9+1ChWbDdSVbODKK6+MfGnjxo1NA73Q4Fptb07pVY+DBw86h9pZXAkhzKmk&#10;KuhL7lpnry0ehg4dmlSDZDCZLEDsPJPBuR0CCCCAAAIIIIAAAggggAACCCCAAAIIIIAAAgj8TcAk&#10;bFf0rqQyFqTjo62aGzRoYHfwxx9/KEBo12TT8vDhw7/99ls/g3/00UddC7UffPDBk7WTQsSPosUX&#10;Xnjh1q1b1UrprPVQrrnmmohXxHxSS9i1Jtu+TDF+eyG1fcopK5apJdre+gytUe7ubt26afF01Lto&#10;V+8uXbrozQbTsnjx4gMGDDCHEQoPPfRQmTJlTAM9o8ivCNx11107duww7QcOHBg1Qm8ahywoGN+3&#10;b1/nVK5cuUaNGhWymV3Zrl07s3m5Hs0LL7xgnzXlp59+2pRbtmyZzsXxpquMKOhtG2Wqt3vW4v4U&#10;eNvGnhHlmASIncfERWMEEEAAAQQQQAABBBBAAAEEEEAAAQQQQAABBBBIpIBSkb///vtOj+lM2O50&#10;4l16bmLziRx3pvd14MCB1q1bf/HFFxHurOTbCsG6Fp3/v//3/+wlziEv/+mnnxQ437x5s3NW/ehZ&#10;aMWw/49rTXnIu5QrV841Em3Kftttt+n9hpDttXZZSfj9rE0PeXl6KvXyweWXX75t27YInYhL+e3n&#10;zZtn2uTOnVs7l9sRcXPKW1AQevz48cq14JxSzvY2bdqEi9oq68Dzzz9vOmnevLlrwbQ55b9w3333&#10;mSd+xx13VKpUKeq1+fLlU45300xfNntfc6d+2rRpH3zwgVPW98eE581VSVXQyxyuEepbp/dUkmqQ&#10;DCYzBU6I/DpPZg6FeyGAgCNQr169uXPnGo26det+/fXX5jAZC2eeeWxUq1cn49gYEwIIIIAAAggg&#10;gAACCCCAAAIIIJAcAitWrHD9Y6wiCpUrV06O0WXAKPgno7hQzzjjDG8gKkJPri+Vq6UCxjfccIOr&#10;MsLhoEGDXCmgZ8yY4ScgavepFZxr1qyxa8KVO3fu7MTtlCHcBEebNGmiTNTOJQqa6hPuclf9448/&#10;riisU6kY5KxZs1wNNBGtrHUqX3nllVKlSrkaxHcY6yMzd9H0/UT0tVDbvFjgXKsV4e3bt7/55pv1&#10;L8n2Gm6tIVZ2+ocffnjhwoXmLiooBK4d3+2tte2zTlkR4n/84x8bNmzwnoqjJvJ3QONUBm/XVtlK&#10;FaCvn56RCSRrTfPUqVO1gFsZ0YsVK6YQtXYEN4NRwnN7m2oFa82puAt6h8OsqDadKNf9rbfeqq3i&#10;lc/AVKqgVw00nmHDhmk6pj5//vzKch817blp7xQUPtfbHmbH8VNOOUXd6hGbh6vF6MJRM3OhHtb0&#10;6dMLFSpkauIoLF26tHr16lphr2u1D73+RypqZgLnLno0NWvWNE9Qz0Jjq1Onjs7qN9Jbb72llPWG&#10;5ZZbbhk9enQcwwt5Say/05whhezKrlSCAT3fTZs22ZV2Wb+X9MtQvx6HDBli10cu6+dOOQkitNFf&#10;AyKcdZ2K/GPlahzuMHB/FQkHEbH+/15midiGkwgggAACCCCAAAIIIIAAAggggAACCCCAAAIIIIBA&#10;IgW0I7L3RQFVmntoWZEpRy0okqfIcYRmijWas1rAbcpJXtAm5QpVamomtqqCorb66CWDihUrFi1a&#10;VDVbtmxZvXq1nTlc89ISYW2P3bVr16hzVNQ8UYHzqPcqWLCgguKXXXaZHePXIm+l6y9QoICWPisk&#10;rDC2gnx6B0K9nXbaaVOmTFFE1u5Z4WR97Jr0l3V3bXSttd2Ki5velMFei7P10csWWjSvwSsqrKXh&#10;Xq7zzz9/4sSJfpZum86dggLzhQsX1n+15blq1LleGdG7EVWrVs2bN69u9N///te+RHSKVWskdmUc&#10;ZS0fdwLnulbLrH0GztVY76BoWXmLFi2cR6D/6kdVr4KVLl1a5fXr15vBtG3bVi+1mMOkLShbwN13&#10;362V90k7QgaWmQLEzjNTm3shgAACCCCAAAIIIIAAAggggAACCCCAAAIIIBBWQKsbTQrlsI18n9Ba&#10;0ksuucR38zR7Ia9zleKyMfWgqxK1ntv/sLO2ZdyPrFq1an5GrqXY+uglA23Z/uGHH2qBvkk2oMzS&#10;Zu2vqyst1L7pppsUHNUiZtepZDjUN1O5V7WKVyuStV+4GdKePXtMBgJVaq28Eic89thjWg7uip2b&#10;SxJY0O369OmjGKqy4uvVBAXs7YXI+sEM97NZo0YN7ciuleJm0Xyso1Iq/mXLlunWir476etF4c1H&#10;q5XHWvesjAWx9u9trwlqIbVT37Rp01g3tle6BaV20F4ASlDvdKJ3HfQxN1I0Wib3339/3CamK7sQ&#10;6+80+9rIZf286PWacDvcn3feebpcvyFj+n2o0Ua+aUy9Be1Xa2S6DD1LzvYM5aVzBOIRIGd7PGpc&#10;gwACCCCAAAIIIIAAAggggAACCCS3gIIKJuLljJSc7cn9xBgdAskooPXliuwuWrRo8eLFWuO7c+dO&#10;LVbWLxNFl/XREm3987Lyn+ujJcv+J6Al4EoD7r995Jb+k0trfbmixUo2MH/+fK28l2ZnAABAAElE&#10;QVTw1pJuLTovWbKkgpQKJ2vzb58bh0ceT9xnxaIF8XpBQR/F0TVahbSVmF3Ueq2kSpUqclb+eZ+v&#10;QfgZhvY7ePPNN/WIFUoXiBIJaDW8AtUKz0ujVatWCQlFa0G/lok7S+fV4YIFC7TG3c/wvG30DoTC&#10;8Io6y0dfRb20Ub58+UsvvVRL51XwtqcmawUC91eRuLiJncfFxkUIZKQAsfOM1KVvBBBAAAEEEEAA&#10;AQQQQAABBBBAIGsEAvcP1ux3njVfNO6KAAIIIIBAaIHA/VUkNEOU2hOjnOc0AggggAACCCCAAAII&#10;IIAAAggggAACCCCAAAIIIIAAAggggAACqS5A7DzVnzDzQwABBBBAAAEEEEAAAQQQQAABBBBAAAEE&#10;EEAAAQQQQAABBBCIJkDsPJoQ5xFAAAEEEEAAAQQQQAABBBBAAAEEEEAAAQQQQAABBBBAAAEEUl2A&#10;2HmqP2HmhwACCCCAAAIIIIAAAggggAACCCCAAAIIIIAAAggggAACCCAQTSBHtAacRwABBBBAAAEE&#10;EEAAAQQQQAABBBBAAAEEEEDgfwLr1qXpT9TPwYPHmsyaFbXhsQblyh37wwcBBBBAAAEEEMhSAWLn&#10;WcrPzRFAAAEEEEAAAQQQQAABBBBAAAEEEEAAgewlMHZs2pAhfofcqJGvloMGpQ0e7KsljRBAAAEE&#10;EEAAgQwTIGd7htHSMQIIIIAAAggggAACCCCAAAIIIIAAAggggAACCCCAAAIIIIBANhEgdp5NHhTD&#10;RAABBBBAAAEEEEAAAQQQQAABBBBAAAEEEEAAAQQQQAABBBDIMAFytmcYLR0jgAACCCCAAAIIIIAA&#10;AggggAACCCCAAAKpJ9C1a1qLFgmeFpudJxiU7hBAAAEEEEAgHgFi5/GocQ0CCCCAAAIIIIAAAggg&#10;gAACCCCAAAIIIBBQAcW5CXUH9NkzbQQQQAABBFJcgJztKf6AmR4CCCCAAAIIIIAAAggggAACCCCA&#10;AAIIIIAAAggggAACCCCAQFQBYudRiWiAAAIIIIAAAggggAACCCCAAAIIIIAAAggggAACCCCAAAII&#10;IJDiAsTOU/wBMz0EEEAAAQQQQAABBBBAAAEEEEAAAQQQQAABBBBAAAEEEEAAgagCxM6jEtEAAQQQ&#10;QAABBBBAAAEEEEAAAQQQQAABBBBAAAEEEEAAAQQQQCDFBYidp/gDZnoIIIAAAggggAACCCCAAAII&#10;IIAAAggggAACCCCAAAIIIIAAAlEFiJ1HJaIBAggggAACCCCAAAIIIIAAAggggAACCCCAAAIIIIAA&#10;AggggECKCxA7T/EHzPQQQAABBBBAAAEEEEAAAQQQQAABBBBAAAEEEEAAAQQQQAABBKIKEDuPSkQD&#10;BBBAAAEEEEAAAQQQQAABBBBAAAEEEEAAAQQQQAABBBBAAIEUFyB2nuIPmOkhgAACCCCAAAIIIIAA&#10;AggggAACCCCAAAIIIIAAAggggAACCEQVIHYelYgGCCCAAAIIIIAAAggggAACCCCAAAIIIIAAAggg&#10;gAACCCCAAAIpLkDsPMUfMNNDAAEEEEAAAQQQQAABBBBAAAEEEEAAAQQQQAABBBBAAAEEEIgqQOw8&#10;KhENEEAAAQQQQAABBBBAAAEEEEAAAQQQQAABBBBAAAEEEEAAAQRSXIDYeYo/YKaHAAIIIIAAAggg&#10;gAACCCCAAAIIIIAAAggggAACCCCAAAIIIBBVgNh5VCIaIIAAAggggAACCCCAAAIIIIAAAggggAAC&#10;CCCAAAIIIIAAAgikuACx8xR/wEwPAQQQQAABBBBAAAEEEEAAAQQQQAABBBBAAAEEEEAAAQQQQCCq&#10;ALHzqEQ0QAABBBBAAAEEEEAAAQQQQAABBBBAAAEEEEAAAQQQQAABBBBIcQFi5yn+gJkeAggggAAC&#10;CCCAAAIIIIAAAggggAACCCCAAAIIIIAAAggggEBUAWLnUYlogAACCCCAAAIIIIAAAggggAACCCCA&#10;AAIIIIAAAggggAACCCCQ4gLEzlP8ATM9BBBAAAEEEEAAAQQQQAABBBBAAAEEEEAAAQQQQAABBBBA&#10;AIGoAsTOoxLRAAEEEEAAAQQQQAABBBBAAAEEEEAAAQQQQAABBBBAAAEEEEAgxQWInaf4A2Z6CCCA&#10;AAIIIIAAAggggAACCCCAAAIIIIAAAggggAACCCCAAAJRBXJEbUEDBBBAAAEEEEAAAQQQQAABBBBA&#10;AAEEEEAAAQT+T2DdujT9SeynXLk0/eGDAAIIIIAAAghkqQCx8yzl5+YIIIAAAggggAACCCCAAAII&#10;IIAAAggggED2Ehg7Nm3IkAQPedCgtMGDE9wn3SGAAAIIIIAAAjEKkLM9RjCaI4AAAggggAACCCCA&#10;AAIIIIAAAggggAACCCCAAAIIIIAAAgiknACx85R7pEwIAQQQQAABBBBAAAEEEEAAAQQQQAABBBBA&#10;AAEEEEAAAQQQQCBGAXK2xwhGcwQQQAABBBBAAAEEEEAAAQQQQAABBBBAIMgCXbumtWgRHaB9+2Nt&#10;Jk2K3lIt2OzcFxONEEAAAQQQQCBjBYidZ6wvvSOAAAIIIIAAAggggAACCCCAAAIIIIAAAikloDi3&#10;n1B3njzHZt2wYUrNnckggAACCCCAQEoLkLM9pR8vk0MAAQQQQAABBBBAAAEEEEAAAQQQQAABBBBA&#10;AAEEEEAAAQQQ8CHAunMfSDRBAAEEEEAAAQQQQAABBBBAAAEEEEAAAQQQQAABBPwJrFy5smvXrrNm&#10;zXKad+7c+eWXX/Z3aXK1OnTo0MKFC9esWbN9+/adO3fmyZOnSJEixYoVO++8884444zkGmtGjubI&#10;kSPz589ft27dtm3bduzYkTNnTiGcffbZNWrUyJs3b2LvrHstWLBg6dKlW7dulX/BggXLly9/wQUX&#10;lClTJv032rdv38yZMzURPc2iRYuefvrpTZo0Sc8Ufvvtt5EjRx49elRjy507d58+fU466aT0j5Me&#10;EMhCAWLnWYjPrRFAAAEEEEAAAQQQQAABBBBAAAEEEEAAAQQQ+EtA8ci1a9f+dRyt5ISswrVSvPaG&#10;G24Id9ZbP2jQoMGDB9v1M2bMaNasmV2T8LKidwrN+ux248aN5cqV+/PPP532lStXXr58uc9rM6eZ&#10;xqZQ4oABAw4cOJDAO8b6xXDd+oEHHtCQXJURDhW4nTBhwieffKLAucK3IVuWKlWqefPmPXr0aNSo&#10;UcgGKVCpn6+33nrr1VdfVbx5z5493hnpZYKLLrpICK1atfKejbVmxYoVjz/+uO64a9cu77UKn998&#10;882dOnXKlSuX92zUmg0bNvTr1+/tt98+ePCg3ThfvnxXX331I488csopp9j1Psv33XffqFGjnMbq&#10;P6MD57H+TnPNQi896OUPffTeQ506dS688MJ69eq52kQ41K/HIUOGRGjgOvXSSy916dLFVWkfnnDC&#10;CfZh5HJMvyojd8XZyALkbI/sw1kEEEAAAQQQQAABBBBAAAEEEEAAAQQQQAABBBBICgFFMU3gXANS&#10;rHHu3LlJMbLjg9B4GjZs2Lt378QGzjNtgoqqPvPMM1pTXrVq1QcffPDbb78NFzjXkDZv3vz66683&#10;btxYMd158+Zl2iAz7UYfffSRHNq3b69CyMC5RiKxDz/8sHXr1k2bNl21alXcYzt8+HDfvn2rVav2&#10;wgsvhAycq2ctfO/evfv5558fx3d+8uTJetFk/PjxrsC5ut2/f/8rr7xSqVKlTz/9NNbxL1my5Omn&#10;n3auOvXUU2N6PyPWeyWkvZy3bNny448/6qlptPXr15fnuHHjEtI5naSMAOvOU+ZRMhEEEEAAAQQQ&#10;QAABBBBAAAEEEEAAAQQQQACB7C2g/MkKSZo5KHip1MrmUMsla9eubQ6jFsqWLXvJJZeYZso1/d13&#10;35lDFWrVqqW8zaamQoUKpuwUFA+7/fbbTeXu3bu1ktIcZn5BQT7XTTWeunXruioz//CPP/7QimEt&#10;3PfGJjN/MPHd8cknn3z00Ud//fVX+/L8+fO3bdu2QYMGWu5fqFAhfQGU7vuzzz5TLPb33393WirB&#10;uB6BluTee++99rXZt6z3MwYOHPjwww/bU9Ay5Xbt2lWsWFHZ2hV/XbZs2cSJE/Vfp40Wpusdgjff&#10;fPPiiy+2r/JTVtpzIasH01iRbOX5V4fKpr5+/fqpU6dOmjRJcV810PsZ+i0xduzY66+/3rSPXJg2&#10;bZpGbl6D0ErrG2+8UZkM9CifffbZOXPm6HK9HNCmTRu9JdCiRYvIvdlne/bsqQzzTs3w4cP1bbHP&#10;ZkQ51t9pZgwap36XOln3TaUKixcv7tixo5bj660FPVn7lLes35D2b1SlwdDbA3YzvUpiJ8DXaO2z&#10;3rLdm87qO2D/AlGWfr1OYa5SpgdTppCxAso4wQcBBJJKwPVXPR0m1fBCDKZ8+aP6wwcBBBBAAAEE&#10;EEAAAQQQQAABBBBAILyAMksrymJ/VBO+efY/wz8ZJeIZKkhmRwh0mJ5ep0+fbvemsmpi6vDnn392&#10;9aDQdUw9mMYKMztdKRGxqYxcmD17tuvuOtRu0Fo4G/nCjD6rDOf2Ow3KC+3Kqq04aDrHICXv3P3X&#10;KGd71AG44nzKJt2rVy+FG0NeqDT7l112mWsAWsgbsnG2q7zmmmvsqSmEqaByyFko9mwHjLXh9xdf&#10;fBGyZbhKpShQrgJzO7HrR0OBXld7fceUZtw0U2p0pXZ3tQl5qA3a7ZirouZ6z8O0VLlbt26mW6Vt&#10;1xs25mzkgrIOmAu17D5y4ww6G8fvNC06V275AgUKmME7Bb2poBcIYhqn90Ui/YaMqQdXY9ePefp/&#10;b7j612Hg/iriJfBRQ852108HhwgggAACCCCAAAIIIIAAAggggAACCCCAAAIIIJB0Atrq2DsmrYR+&#10;5513vPWZU6MYpzaKVtRNGQKcO/7jH//Q4v74to7OnDH7vIuW4T7xxBOFCxcO2V5Bvvfff79r1672&#10;WaV5D/mM7DbJX9Z7Btrr3YyzRIkSM2bMUFZ2U2MXFIqWg96WcCq1Fl97h2uluN0mcll5HWbNmmXa&#10;yFAr+L27hlepUkXDUB4Ip6Vi3gqsag26uTBcQftzm1QWWsQ8evToE0/8KzKo8pgxY5TO3bn8l19+&#10;uf/++8N1Zdfv3bv37rvvdmpy5Mihbu2zyVzWKwj6mVUCfC3ut8epmg4dOtg1lAMr8NdPSGAJmDgC&#10;CCCAAAIIIIAAAggggAACCCCAAAIIIIAAAggks4CW5ypFdsgReld/hmyWEZVKGtq/f38ne7nWmivu&#10;qCC6dlDOiHs5ffpYMxmiSawbUd90002uuLh3Rgq7aq9r12T79OmjDOTextmlRgnMTUYEZ8zKjq48&#10;7RHG37x5cwW8TYPt27f36NHDHEYufPzxx88995xpo4zf99xzjzl0FfRCxosvvmgq9+3b16VLFz1s&#10;U+MtqI29zYE6N2F+01hr5bUO2xzqp0lXmcNwBX3VlbHcOXvrrbeee+654VomZ72yr3/wwQcnn3yy&#10;PTy9BvH555/bNZSDKUDsPJjPnVkjgAACCCCAAAIIIIAAAggggAACCCCAAAIIIJBtBLS4XEvMNVwt&#10;ctXHHreyZK9du9auybTyvHnznHvVrFlTZW2S7Rpbpo0kgTfShs0+Fx8r7KpV2vatt27dqn3T7Zrs&#10;VdYTtKPRzZo186am985Ia8ftbNtTpkzRFuPeZq4arR3XhXblsGHDlLPdrnGVtZm6vR/5N99889pr&#10;r7na2IcahvNTo0q923H55ZfbZ035yiuvNDF1vfqgiL45FbKgtOcjR450TpUuXVoL5UM2S/JKLUDv&#10;3r27a5CuTe5dZzkMiACx84A8aKaJAAIIIIAAAggggAACCCCAAAIIIIAAAggggEB2FTCLy5U9u1Wr&#10;VvY0FOy0F9fapzKhrPix4m1z586tWrVqJtwuE27RsmXLkiVL+ryRQsuujdKzMIW+zzGHa/b111/r&#10;PQz7rL0XuF3vKus7oCXgdqW9Et2ut8uTJk1SENrU1KlTp3bt2uYwXOG2226zT+m79+eff9o1dlkz&#10;MofaTcDemt3Uq1CwYMHq1aubGn2ZTTlkQWM4fPiwc2ro0KG6PGSz5K90PTUN+KuvvtKu58k/ckaY&#10;oQLEzjOUl84RQAABBBBAAAEEEEAAAQQQQAABBBBAAAEEEEDALdCuXTstmdXHLGB1t7COtYH09OnT&#10;nYobjn+sk8eKip3by4VdZzPuUPHOBQsWKBW2d4PqjLtpRvd8ySWX+L+F1kk3aNDAbr9o0SJtm23X&#10;ZJfyu+++aw9VzzTcQm27mVPWNud25ezZs5cuXWrXeMujRo2yK6+77jr7MFz50ksvLVKkiDmr6HuE&#10;ZeI//PCDaall1qbsLdhnFy9e7G1gavRuxCeffOIc1q9fv2PHjuZUtivofRdX2na9E6C8/dluIgw4&#10;sQLEzhPrSW8IIIAAAggggAACCCCAAAIIIIAAAggggAACCCAQReC8887rcPxzxRVXRGl6PDTuLK7V&#10;emgtOtfS8xIlSthXrV69+ssvv7RrMqesEOk555yTOffKtLvEund1tWrVXGNbs2aNqyZbHH722Wf2&#10;OBVOLlCggF0ToVylShVX4/Hjx0dov3LlStfybn2rI7Q3p7QpgBIDmEMV9AKKfWiXtfm6OXT9yJh6&#10;p2Cf3bFjh+usOTxw4MCdd97pHGrD+9GjR0dOMm8uTM6CpnDaaae5xrZp0yZXDYdBE/jbpiBBmzzz&#10;RQABBBBAAAEEEEAAAQQQQAABBBBAAAEEEIhH4Lff0qwVjSF6OHjwWOWsWSFO2VWKuhUqZFdQRsAr&#10;8PLLLzuVirY7GzOr8MQTT9gtldS9SZMmdk0mlFNpubnWKGsHbqEVLVo0Jjp7GbRz4a+//hpTD8nQ&#10;+ODBgwsXLrRHEtM7BAohK3yuDchND5MnT46webZrjfspp5xy1llnmWsjFxo2bPjGG2+YNrrRkSNH&#10;FFM3NaagzctNOV++fKbsLdjLr3ft2uVt4NQ88sgja9eudco9evRQHvhwLbNLfeHChV1D3bp1q6uG&#10;w6AJhPhZChoB80UAAQQQQAABBBBAAAEEEEAAAQQQQAABBBCITUCB80aNol8Stc1XX6U1bBi9H1pk&#10;f4GmTZvOnDlT8+jcubOJhfuZlnYgXrVqldNS+dqdQteuXV2x87feekurYO0QoJ/OaWMEvCFwcypy&#10;IVeuXK4Ghw4dctVEPly2bJnyhC9ZskTJ3hXu1eUajD4VKlRQVvDzzz8/E95RUMTUlfbf/6bvzuy0&#10;gtmOnWtGWsAd7kUEk/bcubZGjRqRieyzNWvWtA93796tfc0bhfplq43YTUvF103ZW7AfmX2V3VLZ&#10;HYYNG+bUFC9e3M+e7vblyVk2G7eb4WkxuilTCKYAsfNgPndmjQACCCCAAAIIIIAAAggggAACCCCA&#10;AAIIIIBANhDQgnJnlLVq1dL+xE5ZBUUQv//+ezOBffv2TZo0STF1U0MhcwTsxc3OHUuXLh311lrj&#10;PnXq1LffflvbdUfeH13h55tuuqlnz55lypSJ2m3cDbZt2+a6Ntb3MFw529Wbvp8XX3yxq1sdagMC&#10;O8qumpjWuKuxlrnbkf5wsXN7UbVC7N6RmJo9e/aYst5aMGW7cPvtt2t1vlOjJfXhmtmXJH95586d&#10;rkEWK1bMVcNh0AR4eyJoT5z5IoAAAggggAACCCCAAAIIIIAAAggggAACCCCQPQQUEdeCcmesZtF5&#10;yENVmih79phbqoxyw4YN9lS0bDdqKu/nnntOq7TbtGmjDASRA+fqWau3lSpcu4+PGzfOvlFiy9rJ&#10;29Whdz29q4HrMH/+/K6apUuXumqcwx9//HHv3r32qTPPPNM+jFzWjVxr4ufPnx/yEnszb60aD9nG&#10;qfz555/N2VNPPdWUTWHKlCkfffSRc6jXVrp162ZOZd+Cfr2sWbPGNX7zgo6rnsPgCLDuPDjPmpki&#10;gAACCCCAAAIIIIAAAggggAACCCCAAAIZIDBmTNp557n7bd/+WM2kSe56HS9enHbLLSHqqULAI6DA&#10;ubMiNk+ePNdee619Xod33nnn77//bipnzZr1008/KdG3qaGQCQLaKN2+S926dQsWLGjXeMvKWG6H&#10;zJUkvGPHjv/85z+Vnl2rfpU/XKvAtWj7vffeUy4BJ6u2wpxqs2LFigxKFW4v0XYG7Apve2fhqtm/&#10;f7+rRt9GV41zuHz5cld9uXLlXDWRD9V+8+bNpo23Q+dU7dq1J0yY4JQXLVpk2nsL9kOsU6eOq4F+&#10;yrTo3KnUkvcxY8akRmJz/cZQ/gN7svoaXHDBBXYN5QAKEDsP4ENnyggggAACCCCAAAIIIIAAAggg&#10;gAACCCCAQOIEFDj37lmeJ8+xG3jrE3dbegqCgNkZ/YorrnBFN5UyWpUTJ060HdQ+g2Kr9l2yvKwc&#10;3e+//75WG2sF865duxS1LVSokHKbazmyAp9Njn9UkwnjVBLvuXPn2jdypQewT4UsV6xY8cMPP6xU&#10;qZI5qwXfypd+xhlnXHXVVQMGDPjXv/6lvcOdsw899FDlypU7dOhgGieq4N2YPHKSc+997bTnztmN&#10;Gzd6m6nGuwTctY485FV2pau9vWrcbtasWTNzqJcVFixYEDIlgHjtoTZt2tRc5RSGDx9u3gPQtggK&#10;ybsaZNPDZ555xjXyHj16nHTSSa5KDoMmQM72oD1x5osAAggggAACCCCAAAIIIIAAAggggAACCCCA&#10;QDYQUDrlmTNnOgMNGZH1Vr7yyivaTDobzC3eISrMfM4559SvX3/o0KGffvrpunXrFOI9cuTI9u3b&#10;V65cOXv27BEjRrRt27Zs2bJ33HGHK5t6vPeMdN3nn39ur7fWTufXXXddpAv+fk7vQ6gHO3D+9/Np&#10;ipR/8cUXdi6BW2+91bvDuuuqOA6LFy+eL18++8JVq1bZh1HL69evd7Xx7qHuNNi0aZOrZax7bGu0&#10;dg8K23sj92pQvXr1GjVqmJZPPfWUKduF0aNHm0PFxbX63xyqoO+Ydjd3avS8lD/fPpt9y++8845e&#10;QLHHr5+a3r172zWUgylA7DyYz51ZI4AAAggggAACCCCAAAIIIIAAAggggAACCGQzAQWSlTA57o+9&#10;CDVRM1f02ud4TBTc/621iPzo0aNqr22bW7Ro4b3woosusnd0VgNFiz/77DNvy5Spufzyy5W33JmO&#10;Up1rn2zF0Rs1aqTtwHPmzGmmqQznI0eOVMj52WefNZUZUXD1379/f1cEOvJN+/bt63qC3vaKKz/5&#10;5JOmXuvsR40aZQ4TVciRI4eyzdu92WnM7fqQZX1RlyxZ4joVLsbvjalrnb3r2siH3r3V9fJEyEv6&#10;9etn6l999dWvvvrKHDqFb7755qWXXjKVdnunUjsjmNcjHnjggRIlSpjG2bfw2muvaQsAe/zaaEA7&#10;RLheSrAb+CmXL1/e5+/DkM3Wrl3r5y60yWgBYucZLUz/CCCAAAIIIIAAAggggAACCCCAAAIIIIAA&#10;AgggEJuAgpEK9TnXdO7cOeT+yqrs1KmTq187EOg6lTKHzZs310bgCpdqbbTWmn/55ZdK3q7DN998&#10;007KrW2qlYNaRK5NnRPloJtOnjzZ9Kb1yjfffLM59FNwxS/DXdKqVSt7R/Bx48aFa5meeqW6ty/f&#10;sWOHkpzbNRHKyp/v3R9dG7eHvEThf1e9NxbuauA69LbfuXOnq41zqLz32kjeKetroJwE9mLrjz/+&#10;+LLLLlPeAqfBNddcc+WVV9r9KCvA22+/7dTE8XztrrK2rDnqlQU9Ji2+11p8/VCYFwI0sHPPPVf7&#10;ILhensjaAXP3LBQgdp6F+NwaAQQQQAABBBBAAAEEEEAAAQQQQAABBBBAAAEEQgjMmDHD7OLcpUuX&#10;EC2OV3lPvffee97YZLjLs129Vscqcqy19VdffbUrgFqgQAEFSr///nuTYduZnZbY9urVKyNmetdd&#10;d5kM+Vq3/cILL+i/fm6klyGGDRumVOHKku2nvdo0btzYtPzvf/+r3bvNYaIK119/vesVDb2g4LPz&#10;N954w9vy8OHD3krV6J0GV71PN3OVt723T9NYb5M0bNjQOVSI/YorrtBe8trU/KyzzmrZsqVZBK+8&#10;FHqC5ioVNH5lyDc1ijon/17gmkXIJd3KyqAV84qa33bbbYqgm0kpR/2LL764aNGiKlWqmEoKARcg&#10;dh7wLwDTRwABBBBAAAEEEEAAAQQQQAABBBBAAAEEEMgeAloXq9XYcX+mT5+e8HkqLOdzPK5FvVFH&#10;ooTtThsFTRXkC9deacmVsdw+e/DgwZCBTLtNNi0rs/fUqVMV4o0wfkV/77nnHkWm7TaKUitAaNek&#10;v/zR8Y/p58EHH6xZs6Y5jFxo06aN4u633HJL5Gb22VNOOcU+/O677+zDhJT1NWvXrp3d1X/+859w&#10;udDtZlu3bg3JmytXLruZKXtj6t5YuGkcsmDn53caePs0F+qlimnTpiklgHkzQLnBtYfC6tWrnTa6&#10;uyLKU6ZMcb2NoVT5y5cvd9p06NDB9YPm1Cvlu/YIV7aDkiVLahMBvQzRoEEDfRnMiy9mGElV0Hf1&#10;9ddfl4PG37Vr10S9E6BZ+/x9GLLZ6aefnlRKgR0MsfPAPnomjgACCCCAAAIIIIAAAggggAACCCCA&#10;AAIIIIBAMgoo/bXJFK0t1SMP0dsg9dK2aydm7VSt1bHa3TyyhnNW4UzXywoKqGsTdD/X+mmjaPG/&#10;//1v07J169Z9+vQxhxlRcG2jrgFkxF2GDBmSN29e07MSGNxxxx3mMFxBbUKmOlAsOeQlJoZtzprl&#10;+6YmcsHb3tun3YOC4k8//fTixYv1Nbjgggu0AlvR91KlStWqVWvgwIHaqV1h8jx58tiXaGX//fff&#10;79Qo+v7YY4/ZZ1XesmVL+/btled8xIgRCxcu1BNRjvpNmzbNmTNHfZ5zzjkDBgww2eBd12bcoWZ0&#10;yd8/LVq00HJz12sBSs+gQca0pX3GjZmek03AV/aMZBs040EAAQQQQAABBBBAAAEEEEAAAQQQQAAB&#10;BBBAAIFUFVCubCfQq5XWSk4eeZpqoFWz9m7TWpS8dOlS7WEc+cJsdNb/km5nUkpb/dBDD5lM3apU&#10;aFPx0f79+6d/1to2W/uUb9682emqatWqWuivO6a/Z/89+FkO7r8301KJu7VGv1u3bqZGGe9Lly79&#10;6KOPhgxOK4Z99913jx8/3mkvBK0nNtcq5GzKdsG7Hl2kIfu3r7LL3pi0t0+7vVPWT4Ty+btS+nub&#10;OTVKDLBnzx6nPGjQINe6/3Xr1l100UVKnu80KFasmFLBC0o12k9dQXTlkNc3cNmyZRMmTPAztnDD&#10;iLVeMX6lo/deJTHlbOjXr5+G5JxdtWqV9npXBN28IuC9ippgCrDuPJjPnVkjgAACCCCAAAIIIIAA&#10;AggggAACCCCAAAIIIJCkAmbhuBa2uhaMekccMr5uUr572wekRqmzK1eubE9WYWD7MO5y3759P/74&#10;Y+dyhVSVuz1ckNjPLTZu3DhmzBiFq/V+wGmnnVaoUCFFkb1bVmtFuN3b/v377cMElpXBW4uz7Q6V&#10;AF+YmrIdsVaOdMVinVXXTmNlNdehfaGWd9uHpuxaQ696bTRgzvopeHc3j/pj4qdb00ZJDpTS3DnU&#10;CnK9m2JOqaC5t23b1gTOFYFWrnLtla5U7XrrRYu5zSYL7777rt4tsK/NqrLy0mungLlz57oyNzzw&#10;wAPPPPNMVo2K+yanALHz5HwujAoBBBBAAAEEEEAAAQQQQAABBBBAAAEEEEAAgSAK/PTTT7NmzXJm&#10;7s3HHlLE20xxYjvSGfKqlK/UymB7jitWrNiwYYNdE0dZgcbHH3/cuVCrjT/99NO4N2nWVtMXX3xx&#10;uXLlevbsOXbs2Hnz5ml4u3fvtpduxzHC9F+ildnPP/+8vae4Yq4tW7YsXry4NvZu3rx59erVNfdW&#10;rVo5264r2H/vvfe++uqrWj5u311J0e1DU9a1puwUYk2nb2dZcHrw9um6hf9DzUJPxLR/6qmnbArV&#10;y0dJ2p0GiqxPnDjRfnni7LPPVsjcrDXX5YrEm96ytqBxavsD1zsNSrmf5LuzZy1aAO9OzvYAPvSE&#10;TVn5OpTdQnkttJPHb7/9dtJJJxU+/lHeD73OpsOE3SkTO9L/KmvPD23v8euvvx44cEC/SfWmm/7n&#10;sHz58pk4Cm6FAAIIIIAAAggggAACCCCAAAIIIIAAAgiklMCMGTN8zscsGa9YsaKddTzC5Y0aNapQ&#10;oYKC7qaNMoprWbBWmpqaABa0zbNr1noKWh7tqvR/qFXFJqpasGDBadOmxZcYX9HZXr16abm5K0yu&#10;LbcVeS1SpIhr722NUA9XwQj/Q01nS+3m3qxZs8GDB2v5tdlcXHEQEzM2/esrqjzh9erVU40rpK3v&#10;pGlmF0qWLGkfqqyelfDcVRnhUO3tswreFy1a1K5JT9nZGd3p4aqrrtK7AnZvipuMGjXK1CjhuXcZ&#10;fbVq1Tp37qz3D9RMj3jo0KH6CTWXZG1BmRKUSKBLly5mGFrE37t373feecfUUAi4ALHzgH8BYp6+&#10;0qd8fvzz5ZdfrlmzJtz1Sg+iLSWU20R/NXG9kRTuEqdefaYzSq03mHz+dco1Er3R9sQTT2hjErNN&#10;i91AbwN07979xhtvVP4fu54yAggggAACCCCAAAIIIIAAAggggAACCCCAQKIEFKc0qcWVl1uLfX32&#10;rJCeq6USvwc8du79x3b9C79Lyf+hcrMr7u4EkrXqTIHzWHdhd+6lfADXXnutlv/at1YOcEXT9W/7&#10;yq1t15uywtiutO3mVAYVlHhcX0WtsVa2di2vX758+bbjHwWqtQBdMX4lcm/Xrp2W3pkBaJ2hKaug&#10;NvahKXtX6ms3+kqVKpkGUQtbtmyx25QpUyamQIx9rauskdx3331OpYLiI0aMcDXQmvIdO3Y4lXp/&#10;Qtucuxo4hwpOO7FzHeotFn3xypYtG7Jl5ld26tRJ4f/58+ebW2tS33//fXzfZ9MJhZQRCP07KGWm&#10;x0QSJaBw8ptvvjlhwoQ5c+a4XgQLeQslGJl8/KP3qp599tkLL7wwZLMkqdSM9D8AAwcO9P7tyoxQ&#10;2Wz05pGaaTqtW7c29RQQQAABBBD4/+zdCbxVZbk4YBkFkUlBRVABUUGGVDBQQcNwNnPOsqvmWHbV&#10;yhxSw9Qsq3ud0uqqDQ55S0UwEzVFUxSQJBUEFRVHcEBEGQRB4P/C7q7Wf+1z9tnnsDmcffazf/7o&#10;Xd/6hrWedTiczru+7yNAgAABAgQIECBAgAABAgQIlErgkUceefPNN3O9Rb4tPnXuOXK9kQjMrM9c&#10;597KsWHsHZ657Ej+ZkqKPIz8cUxBjo2uo37MnRs7dmxupnWRzdPV4tfsmcT5b37zm9NOOy1dp+HE&#10;sTBtzEGPT42XFJPpMyntXXbZpcpW+fPR58yZU2XN6grfeeed9Klkf/F0Yd3i2Mw+eQMgFqKP28/0&#10;89hjjyUle+65Z3XvOsTW7/GCRaxeHJXjfYvYheErX/lK0nD9Bk2aNImt2WPJ/fRlRMmYMWPSJeKK&#10;FbDfecU++trdeKSNzzjjjCeffDKdOI+FU+IfjN/+9rfx0lDM9r733nuvueaaeMko/b0y1lGJBT3q&#10;+XWwWt3bsmXL4lv297///SRx3q1bt8ijx89VMbc+lqCJf7PjR4Fcn/GDWryoGAuw1GoIlQkQIECA&#10;AAECBAgQIECAAAECBAgQIECgGIGYLF5MtWLqRKI31hktpmZjrZP8Zju5wcxa30l54SDWoo3f/MfS&#10;1lEt5iLHvLm6Lf4azeNthky+4Fvf+laDTZwXZsmcjfRBTKlPCiPREJ/kMB187nOfSx9GXGCV30zN&#10;3GHyfknuMPZfr7JabQtjB/pkx4RI8EdiKL+HyZMnJ4U77rhjEmeCmJ2fnnafbpWpuV4ODzjggF13&#10;3TU99F/+8pdp06alS8QVKyB3XrGPfq1uPPYyj+xyLHIea27EwuyxbE78S3nwwQefeeaZsbTFyy+/&#10;nJloHqupxMImazXkumkcrwLEIjMxpT7pPlZlnzlzZmzREZPLYweOo446Kl55i8VY4iWpXJ1oEi9e&#10;XX311UkTAQECBAgQIECAAAECBAgQIECAAAECBAisvcCCBQviN8y5fh599NH4ZWytPn/+858z15Ak&#10;AjPlFXIYC8Rm7rRDhw6ZkhoPY57xIYccsnTp0qjZunXrmES311571diqugrxfGMp/uRszAC+4IIL&#10;ksOyDqZPn56+/hEjRqQP03HMS8zMFH/ppZfSFQrHb7zxRjIVMFezJIuNx+zw2Mw+/sbl+oypkhtu&#10;uGH+lbz77rtJYawVn8T5QfrVgXSr/JrrpeSiiy5Kjxs3HlPP0yXiihWwZnvFPvq633j8YxabfMR+&#10;JNV10b1797/97W/xGlpM3U7qXHzxxZFcHzBgQFLSEIIrrrginTiPHc1jSfb8C4tlSWI7k3g/4Lnn&#10;nsudjXnqsYvJ2vyIkD+KEgIECBAgQIAAAQIECBAgQIAAAQJlKTB1ahWXvSbTtsETT1Rxqsr6VdRT&#10;VHECsW1oLikYv5Ktw29fY8/syA0nK04HX/xG95lnnknvSF1RpvmzzGOj7loJxFLbMc0sl+2OTGos&#10;ap2ZOFer3qJyrP2ebhITl9MZ1vSpsounTJmSvuZ44SB9mImHDx/+6quvJoW1mvE8Ne9baPSWdFXn&#10;4Kabboo9v3PNY/3dzJLmSbfz589P4vyFDZJTEaTPplul66zHOO4xFgBIkj5xJbGVQOze27t37/V4&#10;VYZuCAJy5w3hKZTZNcTM7AKJ89zNxMT0W265pUePHsm/zbFWyQ9+8INYy6XIu40fjP7+978XWblu&#10;1eItsJEjRyZtt9tuu2uvvTY5zAQbb7xxLO8TP2PlNnSJnUuOP/74mI8e79llajokQIAAAQIECBAg&#10;QIAAAQIECBAgUFkC3/52tfc7bFi1p5wgkCeQTBOP5UJjElfe+RoKIrkbK4nGaqnperEIfFnnzmPX&#10;1Fxi9bDDDqvt+wSxp2qaIuKuXbtmSgocTpo0KRKoucnrYRtTxvfdd98C9WOD1A8//DAqRIKgum3m&#10;YznbdA+Z6dfpU2UXpzMam2yySawKXuAW4mzkqpMKzz77bLw1UmS6YcKECUnDCPr371+rx5pum8Tx&#10;4GJ389xhq1atilx5N6aqJz3kB+mzyXT2/GrrqyS+w8QtH3300ckFxAXHCsqR20pKBJUpYM32ynzu&#10;db/r2KMinW8u0FGsOhLTuNMVYup2+o2/9Kn1Ep911lnp3UdiOY74J6HAlfTt2zfy5UmFWBflF7/4&#10;RXIoIECAAAECBAgQIECAAAECBAgQIECAAIE6C8Sy1RMnTsw1j9x53fo57rjjMg1vv/32yOlmCsvo&#10;MNZIj9Wz4xNBbS87MxM6mheffY8pyLFb68KFC6NVixYtYkpu4WRwVIucbpc1n8xO0unLzsw/btu2&#10;bfpsgTizSnmBmuvlVNzX448/ngwdqYTC6YZ4KaF9+/ZJ/Zizl26elFcZxPbz6fIa5zqmK1cXRxb5&#10;gw8+yJ0999xze/bsWV3NSP0kpxYtWpTE+UH6bLpVfs31VXLEEUf06dMnPfr//u//zpo1K10irkAB&#10;ufMKfOhrdct77rln4R0s0r3vt99+6cP47j9+/Ph0yXqM44ew9D8w8VpWfJes8Xoi3Z6uE+9epb/7&#10;p0+JCRAgQIAAAQIECBAgQIAAAQIECBAgQKB4gWTS+cCBA2Mp7+IbpmvGzpuZqczz5s37y1/+kq5T&#10;pnF6cekibyHms6VrRpqwyAXSY6H7mGKeW1a2efPmd9xxR2zJmu6qznFmw/Vk5doaO6yfDbMXLFgQ&#10;v/aPz3XXXVfjJaUr3Hzzzbk1a6MwsuZnn312+mx+HHWOPfbYdHlM608fVhe/9dZbycrqUSdea/iP&#10;//iP6ioXWR6P+4YbbshV3mabbc4///wCDbfYYovkbMwwTOL8IH023Sq/5voqicmiF1xwQXr0mG/5&#10;05/+NF0irkABufMKfOhrdcuf//zni2/fr1+/TOU5c+ZkStbXYWZ59liXI5aRqfFi4o5i/ZOkWrxK&#10;Flu/J4cCAgQIECBAgAABAgQIECBAgAABApUiEL8li3kyBf7r0mWD+K9Ahdyp1G/bKoXOfVYlEKsl&#10;J79rXctcYP6c9Vi2vaoxy6zsscceq9XCrjGP+eWXX07fZCZZmz6VjmM77X322Sc3QTwS5zET99BD&#10;D01XWJs4s7p4/tbd1XX+5JNPVneqhOWxdPl313zOOOOMzPLyBUZZunTpVVddlVSItpnbTE6lg+99&#10;73vprMSf/vSn3PL46Tr5cazhn17/PCadF/k+RH5XuZLo7T//8z+T9dXjRgovHZ9eVKDANu2ffvpp&#10;+suvVqml6i51XZQHYK9evdI9x5rt8YJCukRcaQJy55X2xOt4v6effnr84BKfk046qfguYkuPTOV4&#10;xS9Tsl4O492xe+65Jz30QQcdlD4sEGderwuTApWdIkCAAAECBAgQIECAAAECBAgQINA4BWK14aFD&#10;C/0X2yPGf4XrxNnUqsWNE8pdFSfwt7/9bfbs2VE3krVruQZ1/rLtDz744DvvvFPchTTcWjGt+cor&#10;ryzy+iIhmplQGxuQZ9ZVrbKrGTNmjBgxIveb/Mjsxi/AjzzyyCpr1q1w+PDh6YZvvvlmehZ1+lQ6&#10;jhVtX3311XRJPcSjRo0qcpSLLroobiRXOZY9+NGPflRMw6h56qmnJjVjCv4vf/nL5LDKIFIb6Tox&#10;eb3IsarsLVcYqeJkA/VYbOCwww4rUDlOxeLESYV4oSG3qn9SkgTxqke8UpA7jJ3FY0GI5FSDCuKL&#10;PDPPPrZ4+NnPftagLtLF1LOA3Hk9g5frcLvvvnu8rBef7bffvvh7SL4zJk0y67Ek5fUcPPDAA+nN&#10;UeKnsSFDhhR5DZlv8ZMmTXrvvfeKbKsaAQIECBAgQIAAAQIECBAgQIAAAQIECOQLJAu2R/Zus802&#10;y69QfEls1bzHHnuk669YsSIShOmSMo3/67/+a/LkycVc/BVXXJGZqP3jH/944403Ltw2tpzfe++9&#10;586dG9ViOet4KMccc0zhJrU9G1PYY5nxdKvI8acnUqdP5eLIZcYU7fzydV0S2tUlhtNDx2rt//3f&#10;/50riWR2TNPfaKON0hUKxJdffnl6k9x4RoVfEfj+978fM+OTDn/4wx/26NEjOaxDEMn48847L9ew&#10;ZcuWmfV6q+zw8MMPTzYvj0dz0003VVntV7/6VVK+//77r+Xk+KSrdRHE2zaxUn2655jc3wjetknf&#10;kbhWAnLnteJSuXYCuX9i0226d++ePlxfcbzDmB66d+/ebdq0SZcUiAcNGpQ+G/+oZ3pLnxUTIECA&#10;AAECBAgQIECAAAECBAgQIECAQGGBWIo8WSh0LRdszw2UP/U8yc0XvpIGfjamhMUSqo888kiB64zF&#10;tyMFm5l0HivLpqc4V9n8lVdeicR5MlUs+olnETOGi/9k5pRXOcrWW2+duZLYlP3MM8+M9xuqrB8z&#10;9GJSXzFz06tsvjaFsWb7V77ylfQ0vExvcc2XXXbZySefnCuPSXrxikZ6SfNM/fzDSEL/8Y9/jIa5&#10;U7Fm+5e+9KXqsrax6sCNN96YdPLFL34xM2E6OVV8MHLkyOSJx1r1O+ywQ41t482AWOM9qRZfbOl9&#10;zXPlMX3xL3/5Sy6Or58kPZ+0alBBvMyRucL4qos3JxrURbqY+hSQO69P7Yob66mnnkrfc/wDMGzY&#10;sHTJ+oqTFUhyF9C3b9/iryTeeYzFbdL1J06cmD4UEyBAgAABAgQIECBAgAABAgQIECBAoG4CMfso&#10;naqMdY/T/cRh+mzE6bP5cSSM0/XzU5tRkq6Qv/7z3//+93SF/Emu3/jGN9IVIi5+AtXxxx8fE1Lj&#10;E7trJ4uY/uY3v8kVxp+33XZb/k1VVxJzf5OG+Vttvvjii5EYTiok+cLqeiu+PPPIchqZbGJMTc4o&#10;xeEJJ5xQ/ChJzQ8++CC4Yln72M48VnFPyiOIOcR33nnnwIEDYzpyujxS4DXOJ45u44thzpw56Ybr&#10;KP7JT37Sv3//dOfXXXfdXnvtFUn0zz77LCmPOc3xRkWkouOmNt1008wM+PjaSJ5mBEmr0gb333//&#10;Tjvt9Oc//zl27073HJO//+d//if28I7cc+6aI6N8xx13HHXUUelqxcRf+MIX4u9pzPLPVX7hhRfi&#10;CUZCPf1wYzJ6vEBw9tlnJx3uvPPOsaR80iopr1Uwffr066+/PtckNmiPleeLbB41kycYFJHFT5JB&#10;Mdswnle8c5CsJRDvbcTDLbLnGqvV9nta/EWrsc+ocOKJJ6YXAIiSeFMh/Xc2HlMUxnfIdGF894vC&#10;9Ce+Q6YrxNWmz+bH6coRF/6+Ufy31vyBlNRK4F8vs9SqjcoEihQYM2ZMumb8s9G2bdt0yXqJ49Wt&#10;WHkmPXSs4ZM+rDGO+ukp9f/85z9rbKICAQIECBAgQIAAAQIECBAgQIAAAQIECKQF4lWATK4ozqZf&#10;Fyh+q81oOG3atNjXPN1/Jn700UeTkgKTiZM6DSSITcojixy3FhPBc5cUwZ/WfGKF8O22226TTTaJ&#10;kvfff3/WrFnphGtUjoRubI8decEa7yXmWMenxmolqdCuXbvISR988MHPPvts0mGsMB/L9UcGIaY+&#10;t2/fPpYiiNcd4pf5UWGrrbYaO3bsXXfdlVSOINLJ8UmXrKN45syZkbaP9cx33HHHoI5V3OMNg3ff&#10;fTc9UT7y65HLr9UkvfTVHnvssbHdbfwZW55Hecw7j0z5t771rX79+rVu3TqeS1xDun7QRXI9GNOF&#10;dYhj+njyskJMs65xSf9kiNCIaeUjRozIPYL4M/6qxvq+W2yxRcRvvfVWUvPLX/5ysqB9UtgAgw03&#10;3PCcc86JmfcN8NpcUv0LyJ3Xv3mljPjcc8/Fe0/J3ca/4pmX3ZJT9RxE4jz5ISM3dKwSU6triPrJ&#10;W1TRMF4Eq1VzlQkQIECAAAECBAgQIECAAAECBAgQIFClQEzQLOGU6JhLut9++1U5UJWFvXr1ypRH&#10;srBWPUTzzTffPNNJ4z6s8yNLZu4W9onp4PGJlwxiPfB77703Vi9PZvTGZP14Y6DK5jFR+7TTTovk&#10;aJcuXaqssH4L4ytz0qRJMYs3ZpwvWrQouZjITKeXZ2/WrFlM7f35z38ea5tncudJk9IGnTp1ij3F&#10;77vvvsyv/eP1hXSmPxk08uWxF3ssIbCWU8BjKf4ZM2ZE+jbmuOey8kGRv+RtbMt9ySWXxIINyQXU&#10;OYi3L2JViVzzmFSdmdZfY7cxB/qJJ56IOeWjR4/OVY53HeKTNIxsdMhceumlyYr0yam1CWr7Pa34&#10;seLvS7xek1lgIGk+YMCAiOM7ZK2+H8bVJj1UGdSqt0r71lqlWP0UNkm+ydbPeEapEIH48W6PPfZI&#10;v/YV+3Ak234UQHj99ddzy/7EDxzxjTu+T8ULaLGhePyzFKdizZl4by7+mYx/+Lt16zZ06NCotttu&#10;u8V2FAX6zJyKf2IzC6dEjv/www/PVCtwGD9wJCuZ5KrFgjZxSQWa1OpU3FH83JA0iTe28v+NTM42&#10;iCA3cX/WrAZxMS6CAAECBAgQIECAAAECBAgQINAgBSKpkPllbCzQGhP1GuTFluKi/MqoFIr6IJAR&#10;iPnlsd95TF2bOnVq/AZ+/vz5MVk5vpnEr83jE1O049fL8cv5+MSU5UzbAofxG/hYBrxAhVqdihRv&#10;/D6/mCYxvzyyxbHYQCzvGqu9RgogJp3HxqmRpIx0cmz+nVlJu5g+S1InZnvHr+UnT54c37pjQn+w&#10;RzI7Zmm3adMmUpjbb7/94MGDY634Wu1uXsyFhVuseR6POFLpARIJkZiLH4nqWMg9NA488MCSpKJj&#10;Qn/865NbaSA6fOaZZ2KOezGXl18nchmRho+sc0zHjy/FSJREiueAAw6IqfP5WzzkN1dSzwIV96NI&#10;nXzlzuvEplFBgVg+Jd7QSRZ4ifet4t2xWGCkYKN/nUxy57vvvvuRRx754x//OHbLKNwwkujx+tKp&#10;p54a/2gVrpk7Gzu7xCo36ZqRpI8cfLqkcBxvw8W7Xek68WNKkS8JpltVF8udVyejnAABAgQIECBA&#10;gAABAgQIECBQvgIV9wtrufPy/WJ15QQIECDQGAUq7keROj1Ea7bXiU2jlEC8LRtrqsTbYbGGSbyE&#10;FW8YTZ8+PTkfGeUbbrihVtvS5NpOWPNJ+olXq2J1i9gt45NPPolJ7eldcCJJH7nz2DMjXk+Ll+mS&#10;JtUFMUc8c6r4bTxyDfOT9PPmzcv0WcLD559/PrLpa9NhQ5+2vjb3pi0BAgQIECBAgAABAgQIECBA&#10;gAABAgQIECBAgACBUgjInZdCsYL7iGU9YvvwfIDIRu+9996nnHJKLKsSy8XkVyiyJOasx3YmsbjH&#10;sGHDYmuTpNXs2bNjF43LL7/83XffzRVGSezJcc0118QGG0m1KoNI82fK83PhmQqZw/z6sTBOpk4J&#10;D+PVhPQS7iXsWVcECBAgQIAAAQIECBAgQIAAAQIECBAgQIAAAQIECOQEmoIgUHKBli1bfvnLX46t&#10;Pvr27bs2ifNIzD/11FM33XRTJMXTifO44JiDHpuOz5w5M71Peew1EoWxnXnhO4o91DMVartBSH79&#10;/D4zQzgkQIAAAQIECBAgQIAAAQIECBAgQIAAAQIECBAgQKAhC8idN+SnUwbXFtPB91vziUXFI9W9&#10;4YYbxkUvW7bsj3/8Y8z/3nbbbWMf8fvuu68Od9KnT5/HHnts0KBBBdrGQu533HFH5OmTOrGA/HHH&#10;HTdt2rSkJD9Yvnx5pjA/F56pkDls0aJFpiS/z0wFhwQIECBAgAABAgQIECBAgAABAgQIECBAgAAB&#10;AgQINGQBa7Y35KdTBtd24403pq8ypl//4x//+MMf/nDbbbdFHJnsx9d8DjjggJtvvrlz587pylXG&#10;Xbp0GT9+fJyK3Pmmm25aZZ10YcxHj2t44oknkh3HlyxZct55540dOzZdLR3HOvDpw4hXrlyZKSl8&#10;mF8/v8/CPThLgAABAgQIECBAgAABAgQIECBAoFwF3nxzg/ivxs/SpaurPPFEjRVXV9h669X/+RAg&#10;QIAAAQIE1quA3Pl65W90g8e886FrPhdddNGRRx45ZcqU3C3ef//9Q4YMefDBB3v16lX4pnM9FK6T&#10;ORsp+e9+97sxYlIew02YMGH33XdPStJBLCmfPox4xYoVmZLCh7E4fKZCfp+ZCmtzGJvH9+vXb216&#10;0JYAAQIECBAgQIAAAQIECBAgQIBAyQR+97sNLrmk2N6GDSuq5sUXb/CjHxVVUyUCBAgQIECAwDoT&#10;kDtfZ7SV3XH37t1jLnjsUx4bluckZs2addBBBz399NOx0HrJbU444YSLL744nQK/9dZbq8udb7TR&#10;RpkLWJp7BzZTWv1h/u7mbdq0qb762p6JxPnEiRPXthftCRAgQIAAAQIECBAgQIAAAQIECBAgQIAA&#10;AQIECBCoXiC7eHX1NZ0hUDuBVq1a3XXXXTFnOmk2c+bMs846KzksYdC1a9cdd9wx3eFDDz2UPkzH&#10;+UvBL168OF2hxnjRokWZOvl9Zio4JECAAAECBAgQIECAAAECBAgQIECAAAECBAgQIECgIQuYd96Q&#10;n07ZX1u3bt1OOeWUq666KrmTW2655cILL9x2222TklIFAwcOnDZtWtLbq6+++vbbb8cFJCVJsNlm&#10;myVxLvj4448zJYUP8+t36tSpcBNnCRAgQIAAAQIECBAgQIAAAQIECDQSgRNP3GDEiBLfi83OSwyq&#10;OwIECBAgQKAuAnLndVHTpniBk08+OZ07j2XVf/vb3/7kJz8pvocia/bo0SNTc/bs2VXmzrfZZptM&#10;zblz52ZKCh++//776QpNmzbd2g/3aRExAQIECBAgQIAAAQIECBAgQIBAIxaIX4X5bVgjfr5ujQAB&#10;AgQIVLCANdsr+OHXy6336dMns575uHHj1sXIsPsQOQAAQABJREFU7du3z3T7wQcfZEpyh7169cqU&#10;z5kzJ1NS+PCdd95JV9hqq61atGiRLhETIECAAAECBAgQIECAAAECBAgQIECAAAECBAgQIFBeAnLn&#10;5fW8yu9qmzRp0rdv3/R1P/PMM+nDUsVt2rTJdJW/snquQsw779ChQ7ry66+/nj6sMX7jjTfSdXba&#10;aaf0oZgAAQIECBAgQIAAAQIECBAgQIAAAQIECBAgQIAAgbITkDsvu0dWfhfcsWPH9EUvX768uqx2&#10;ulpt48WLF2eaZBLkydlI58fm6MlhBC+99FL6sHAc1x+bqafrDBo0KH0oJkCAAAECBAgQIECAAAEC&#10;BAgQIECAAAECBAgQIECg7ATkzsvukZXfBefPCP/kk09Kfhv5+fhOnTpVN8rw4cPTp6ZNm5Y+LBy/&#10;+OKLkT5P18n0lj4lJkCAAAECBAgQIECAAAECBAgQIECAAAECBAgQIECgLATkzsviMa3ni7z00ktP&#10;XvOJtHEdLuXDDz/MtKouq/2DH/zgO2s+s2fPzjSp8fCVV17J1OnatWumJDk84IADkjiCuXPnZqaS&#10;p89m4gkTJqRLYlb94MGD0yViAgQIECBAgAABAgQIECBAgAABAgQIECBAgAABAgTKTqB52V2xC65/&#10;gbvvvvu5556LcffYY4/evXvX9gLeeuutdJNNNtmkRYsW6ZIk/vWvf52bPj5ixIgCme+kfjqYMmVK&#10;+rBXr14Fethll1122GGH9FLtDz/88Lbbbpvuobp43Lhx6VNHHXVU8+b+HqVJxAQIECBAgAABAgQI&#10;ECBAgAABAgQIECBAgAABAgTKT8C88/J7Zuvxip9++unajh5TumfMmJFuldlrPH0qiXOp+uSwxiDS&#10;85k58fvss0/hVieddFK6wujRo9OH1cVLlix54IEH0mdPPPHE9KGYAAECBAgQIECAAAECBAgQIECA&#10;AAECBAgQIECAAIFyFJA7L8entt6uORLMK1asqNXwt99++6pVq9JNDjnkkPRhlfGYMWOqLK+u8Pe/&#10;//3KlSvTZ4899tj0YX586qmntm/fPil/6KGH3nzzzeSwuuDPf/7zwoULk7N77rmnBdsTDQEBAgQI&#10;ECBAgAABAgQIECBAgAABAgQIECBAgACB8hWQOy/fZ7cervydd9658cYbix840sw///nP0/XbtGlz&#10;5JFHpkuqjGOC+yOPPFLlqfzCd9999+qrr06Xx3bmsbx8uiQ/jsT5BRdckJRH6v0nP/lJclhl8Nln&#10;n11xxRXJqSZNmvz0pz9NDgUECBAgQIAAAQIECBAgQIAAAQIECBAgQIAAAQIECJSvgNx5+T679XPl&#10;kW+ePn16MWPHdPPjjjtuzpw56coXXXTRFltskS6pLv7Wt7714YcfVnc2KY989sknnzx//vykpFWr&#10;VukMd1KeH3z3u98dMGBAUh6vBUycODE5zA/iPYD0Fukx7u67755fTQkBAgQIECBAgAABAgQIECBA&#10;gAABAgQIECBAgAABAmUnIHdedo9sPV9wZKlHjBgxbty4wtfx8ccfx9rsmaXXhw0b9r3vfa9ww+Ts&#10;zJkz991339deey0pyQ9iXnvMYr/vvvuSUzEX/Oabb05nxJNT+UGLFi1iDfa2bdvmTsXU88MPPzyz&#10;b3rS6s477xw5cmRy2Ldv38xk9+SUgAABAgQIECBAgAABAgQIECBAgAABAgQIECBAgACBshOQOy+7&#10;R7b+LzjWSN9nn30OPfTQSFovWrQoc0GvvPLK5Zdf3qtXr7/+9a/pU0OHDh07dmzLli3ThYXjKVOm&#10;fO5znzvnnHNmzJiR2TR99uzZ11577XbbbXfPPfcknTRv3vyXv/zl0UcfnZTUGPTu3Tt6iKnquZpx&#10;a0OGDLn++us/+eSTpG2sVP+d73znmGOOSfZ632abbR544IGNNtooqSMgQIAAAQIECBAgQIAAAQIE&#10;CBAgUFuB+JVX5rdete1BfQIECBAgQIBAMQJ+6ihGKeo08cNZkVKVXG3UqFFXXnnlhAkT8hGaNm0a&#10;afJNN900Eskx1zxS2pFpzlSLfPl555134YUXbrjhhplTmcNYNT3y1s8991ymPA432WST7t27d+jQ&#10;YfHixe+9997rr7+eqRNn//d//zcy35nyYg6feuqpmHGeXl6+devW/fr1a9euXYwVmfuYkp70M3jw&#10;4NGjR3fp0iUpKXmw2267TZo0Kek2bqrwYvJJzfUW9Oy5euhZs9bbBRiYAAECBAgQIECAAAECBAgQ&#10;INDgBWKdxWRuRnKxO+ywQ/yGLTkUECBAgAABAgTWhUCkutIbE+eGaNas2fbbb78uhivfPuXOy/fZ&#10;1feVT5s27dZbb42540Xudx7XFzn1r371q2eccUat/uJFJvv222+PSe2vvvpqMTcZ/wfjrLPOOuGE&#10;EyLhXUz9Kut89NFHsRf7TTfd9Omnn1ZZIQo7d+58/vnnx1jxraS6OiUplzsvCaNOCBAgQIAAAQIE&#10;CBAgQIAAAQINSiB+2bVs2bLMJfXs2bPGCSeZJg4JECBAgAABArUViPzXrLw5kDH9ddttt61tV427&#10;vtx5436+6+Tu3nzzzccee+z555+PJHr8NYus84IFC5YuXbrxxhvHRO2YGh7J7J133nnQoEHDhw+P&#10;PcXrfBHx/sv48eOnTp0aafsYNDdQrK/ecc0nFmzfY489Yin4GCi2Oa/zKOmG77//fuxr/tBDD8WI&#10;MeM8d1PdunWL2znwwANjmfq1Sc+nByocy50X9nGWAAECBAgQIECAAAECBAgQIFCOArGS4pIlSzJX&#10;HrM1OnXqlCl0SIAAAQIECBAorcAHH3wwd+7cTJ+R9op1nTOFFX4od17hXwBuvyEKyJ03xKfimggQ&#10;IECAAAECBAgQIECAAAECaycQ0zbmzZuX6SMmivTo0SNT6JAAAQIECBAgUFqBmA2bv/RyvMAXr/GV&#10;dqBy781WOuX+BF0/AQIECBAgQIAAAQIECBAgQIAAAQJlIBBLNuZfZSx8uGjRovxyJQQIECBAgACB&#10;UgnEDxv5ifPovG3btqUaotH0I3feaB6lGyFAgAABAgQIECBAgAABAgQIECBAoOEKxL7msato/vW9&#10;/fbb0uf5LEoIECBAgACBkgjEjxnxw0Z+V/FjSfxwkl9e4SXNK/z+3T4BAgQIECBAgAABAgQIECBA&#10;gAABAgTqQaBJkyYxuyt/2fZVq1a99dZb8cvrmJgeFVq0aBE141MPl2QIAgQIECBAoPEJxI8W8Vm+&#10;fPnChQsXLFhQ5YzzuOv4wcPPG/lPX+4830QJAQIECBAgQIAAAQIECBAgQIAAAQIESi8Qv6TOz53n&#10;honfa89d88kd+l126fX1SIAAAQIEKkMgEufF3KgF26tUkjuvkkUhAQIECBAgQIAAAQIECBAgQIAA&#10;AQIESiwQk8s7duw4f/78Gvst8rfeNfajAgECBAgQIEAgXyB+ILFgez5LlNjvvEoWhQQIECBAgAAB&#10;AgQIECBAgAABAgQIECixQMwm33zzzeO31SXuV3cECBAgQIAAgaIF4keR+IHEIjdVgsmdV8mikAAB&#10;AgQIECBAgAABAgQIECBAgAABAqUXkD4vvakeCRAgQIAAgaIFJM4LU8mdF/ZxlgABAgQIECBAgAAB&#10;AgQIECBAgAABAqUUkD4vpaa+CBAgQIAAgaIFJM5rpLLfeY1EKhAgQIAAAQIECBAgQIAAAQIECBAg&#10;QKCUArn0eYcOHRYsWLBw4cJly5aVsnd9ESBAgAABAgRSAi1btmzXrl3btm1jj3NLtadgqgjlzqtA&#10;UUSAAAECBAgQIECAAAECBAgQIECAAIF1KhC/uW615tO5c+dPP/00MuiLFy9eseazcuXKdTq0zgkQ&#10;IECAAIHGLdC0adNmaz5t2rSRMq/Vs5Y7rxWXygQIECBAgAABAgQIECBAgAABAgQIECilQDqJXsp+&#10;9UWAAAECBAgQIFBLAfud1xJMdQIECBAgQIAAAQIECBAgQIAAAQIECBAgQIAAAQIECBBodAJy543u&#10;kbohAgQIECBAgAABAgQIECBAgAABAgQIECBAgAABAgQIEKilgNx5LcFUJ0CAAAECBAgQIECAAAEC&#10;BAgQIECAAAECBAgQIECAAIFGJyB33ugeqRsiQIAAAQIECBAgQIAAAQIECBAgQIAAAQIECBAgQIAA&#10;gVoKyJ3XEkx1AgQIECBAgAABAgQIECBAgAABAgQIECBAgAABAgQIEGh0AnLnje6RuiECBAgQIECA&#10;AAECBAgQIECAAAECBAgQIECAAAECBAgQqKWA3HktwVQnQIAAAQIECBAgQIAAAQIECBAgQIAAAQIE&#10;CBAgQIAAgUYnIHfe6B6pGyJAgAABAgQIECBAgAABAgQIECBAgAABAgQIECBAgACBWgrIndcSTHUC&#10;BAgQIECAAAECBAgQIECAAAECBAgQIECAAAECBAgQaHQCcueN7pG6IQIECBAgQIAAAQIECBAgQIAA&#10;AQIECBAgQIAAAQIECBCopYDceS3BVCdAgAABAgQIECBAgAABAgQIECBAgAABAgQIECBAgACBRicg&#10;d97oHqkbIkCAAAECBAgQIECAAAECBAgQIECAAAECBAgQIECAAIFaCjSvZf31X3358uUvvPDCG2+8&#10;sXDhwpYtW26++eZ9+vTp1KlTSa7sd7/73RNPPJHrqkmTJr/97W9L0q1OCBAgQIAAAQIECBAgQIAA&#10;AQIECBAgQIAAAQIECBAgQKAhC5RT7nzMmDGRzH7kkUeWLl2aMe3du/dRRx11yimndO3aNXOqVofj&#10;x4+/+eabI2u+atUqufNa0alMgAABAgQIECBAgAABAgQIECBAgAABAgQIECBAgACB8hUojzXbp06d&#10;OmjQoCOOOGLs2LFLliyJxHbmEzPRL7vssm233faMM86YP39++T4PV06AAAECBAgQIECAAAECBAgQ&#10;IECAAAECBAgQIECAAAEC9S9QBrnzO++8c8iQIc8880wuXx7TwfM/ARdnly1b9qtf/WqHHXYYNWpU&#10;/VMakQABAgQIECBAgAABAgQIECBAgAABAgQIECBAgAABAgTKVKCh587vvvvur33ta7FIe6TGcynz&#10;KqGTbHpU++CDD44++uiTTjopf2n3KtsqJECAAAECBAgQIECAAAECBAgQIECAAAECBAgQIECAAIEK&#10;F2jQufO33nrrxBNPXLFiRS41Hnnx5GlFnHySwgiSmn/4wx922223OXPmpM+KCRAgQIAAAQIECBAg&#10;QIAAAQIECBAgQIAAAQIECBAgQIBAvkDz/KKGU/KNb3xjwYIFkQ6PS4pMeQTxZ8QdO3bceeedN9ts&#10;s+XLl7/88svTp0/P5deTK8/VfO655/bYY4+HH3449kFPTgkIECBAgAABAgQIECBAgAABAgQIECBA&#10;gAABAgQIECBAgEBGoOHmzh988MFHHnkklziPi86lwwcOHPiTn/zki1/8YtOm/54xP2/evNtvv/3q&#10;q69+7bXXcvVzifZo9cYbbwwbNuyhhx7q27dv5s4dEiBAgAABAgQIECBAgAABAgQIECBAgAABAgQI&#10;ECBAgACBnMC/M9ANTeS6665LLik33fzMM8+cPHnyPvvsk06cR51NN930jDPOePHFF3/6059uuOGG&#10;UZJLtOeCd999d6+99poyZUrSm4AAAQIECBAgQIAAAQIECBAgQIAAAQIECBAgQIAAAQIECKQFGmju&#10;fPbs2ffff396Evkpp5wSM8tzJekbSOIWLVqcd955//znP/v165fMO4+z0eTDDz+MqepPPvlkUllA&#10;gAABAgQIECBAgAABAgQIECBAgAABAgQIECBAgAABAgQSgQaaOx8/fvzKlSuTq+zZs+c111yTHBYI&#10;evfu/dRTT33961/PTVXP1Yz0eeybvv/++48bN65AW6cIECBAgAABAgQIECBAgAABAgQIECBAgAAB&#10;AgQIECBAoDIFGmjufOLEibnnkZtBfu655+YWYy/mIbVq1eqWW26JbdHTlSN9vnjx4i996Utjx45N&#10;l4sJECBAgAABAgQIECBAgAABAgQIECBAgAABAgQIECBAgEADzZ2ntyeP3c2PPvro2j6q888//49/&#10;/GMs5J40jPT50qVLDz/88LvvvjspFBAgQIAAAQIECBAgQIAAAQIECBAgQIAAAQIECBAgQIAAgQaa&#10;O587d26kunOPp2/fvu3bt6/DozrmmGPuueee1q1bJ22jz2XLlkX57bffnhQKCBAgQIAAAQIECBAg&#10;QIAAAQIECBAgQIAAAQIECBAgQKDCBRpo7nz+/PnxYHILtm+11VZ1fkj77bffAw880LZt26SHSJ9/&#10;9tlnxx9//O9///ukUECAAAECBAgQIECAAAECBAgQIECAAAECBAgQIECAAAEClSzQQHPnH3/8cfJU&#10;OnTokMR1CIYOHTpu3LhNNtkkaRvp8xUrVpxyyim//vWvk0IBAQIECBAgQIAAAQIECBAgQIAAAQIE&#10;CBAgQIAAAQIECFSsQAPNnbdq1Sp5JB999FES1y0YOHDgo48+utlmmyXNI32+cuXK//zP/7z66quT&#10;QgEBAgQIECBAgAABAgQIECBAgAABAgQIECBAgAABAgQIVKZAA82d5+aaR4Y7lm1///331/7Z9OvX&#10;77HHHuvSpUvSVa7zs88++4orrkgKBQQIECBAgAABAgQIECBAgAABAgQIECBAgAABAgQIECBQgQIN&#10;NHfeuXPnyJrnnsfs2bNL8mC23377xx9/fOutt056y6XPL7zwwksuuSQpFBAgQIAAAQIECBAgQIAA&#10;AQIECBAgQIAAAQIECBAgQIBApQk00Nx5nz59kifxzjvvvP7668nh2gQ9e/aM9Hn8mesk0vO59Pml&#10;l156wQUXrE3P2hIgQIAAAQIECBAgQIAAAQIECBAgQIAAAQIECBAgQIBA+Qo0b5iX3rdv3/SFRcK7&#10;e/fu6ZI6x1tttVUs3j5ixIgXX3wxlzjP/fmzn/1syZIlde5WQwIECBAgQIAAAQIECBAgQIAAAQIE&#10;CBAgQIAAAQIECBAoX4EGOu98p512Sps+8sgj6cO1jLfccstIn/fv3z+Zd55Ln1977bV33XXXWnau&#10;OQECBAgQIECAAAECBAgQIECAAAECBAgQIECAAAECBAiUnUADzZ3vsccezZo1C81cVvuee+5ZtmxZ&#10;CXFjP/W///3vu+yySyZ9vnjx4hKOoisCBAgQIECAAAECBAgQIECAAAECBAgQIECAAAECBAgQKAuB&#10;Bpo7b9u27aBBgyKxnUNcsGDB3XffXVrQjh07xnT2IUOGpNPnkaov7Sh6I0CAAAECBAgQIECAAAEC&#10;BAgQIECAAAECBAgQIECAAIGGL9BAc+cB98UvfjHN98tf/jJ9WJK4Xbt2Dz300F577ZWkz0vSrU4I&#10;ECBAgAABAgQIECBAgAABAgQIECBAgAABAgQIECBAoLwEGm7u/NBDD81R5pZtnzRp0vjx40uO26ZN&#10;m/vvv3/fffeVPi+5rQ4JECBAgAABAgQIECBAgAABAgQIECBAgAABAgQIECBQLgINN3cea7Zvs802&#10;OcfcUuqXXXbZumBt1arVvffee8ghh+TS55ZtXxfI+iRAgAABAgQIECBAgAABAgQIECBAgAABAgQI&#10;ECBAgEBDFmi4ufNQO/LIIyOfnXzGjRsXS6yvC80WLVqMGjXqK1/5SjLWuhhFnwQIECBAgAABAgQI&#10;ECBAgAABAgQIECBAgAABAgQIECDQMAWaN8zLyl3VhRdeeMwxx6SvsHPnzunDEsbNmjW7/fbbd999&#10;9w8//LCE3eqKAAECBAgQIECAAAECBAgQIECAAAECBAgQIECAAAECBBq+QIPOnXfo0GHgwIH1hhir&#10;tZ9xxhn1NpyBCBAgQIAAAQIECBAgQIAAAQIECBAgQIAAAQIECBAgQKCBCDToNdsbiJHLIECAAAEC&#10;BAgQIECAAAECBAgQIECAAAECBAgQIECAAIHGLSB33rifr7sjQIAAAQIECBAgQIAAAQIECBAgQIAA&#10;AQIECBAgQIAAgZoF5M5rNlKDAAECBAgQIECAAAECBAgQIECAAAECBAgQIECAAAECBBq3gNx5436+&#10;7o4AAQIECBAgQIAAAQIECBAgQIAAAQIECBAgQIAAAQIEahaQO6/ZSA0CBAgQIECAAAECBAgQIECA&#10;AAECBAgQIECAAAECBAgQaNwCcueN+/m6OwIECBAgQIAAAQIECBAgQIAAAQIECBAgQIAAAQIECBCo&#10;WUDuvGajkteYPn16s//7NG/evOT965AAAQIECBAgQIAAAQIECBAgQIAAAQIECBAgQIAAAQIEaiUg&#10;cVsrrpJVXrVqVcn60hEBAgQIECBAgAABAgQIECBAgAABAgQIECBAgAABAgQIrJ2Aeedr57cWrZs0&#10;abIWrTUlQIAAAQIECBAgQIAAAQIECBAgQIAAAQIECBAgQIAAgZIJyJ2XjFJHBAgQIECAAAECBAgQ&#10;IECAAAECBAgQIECAAAECBAgQIFCmAnLnZfrgXDYBAgQIECBAgAABAgQIECBAgAABAgQIECBAgAAB&#10;AgQIlExA7rxklDoiQIAAAQIECBAgQIAAAQIECBAgQIAAAQIECBAgQIAAgTIVkDsv0wfnsgkQIECA&#10;AAECBAgQIECAAAECBAgQIECAAAECBAgQIECgZALNS9ZTI+poxowZkyZNmjp16ssvv/z222/PnTt3&#10;4cKFy5Yt++yzzxrRXboVAgQIECBAgAABAgQIECBAgAABAgQIECBAgAABAgQIEPiXgNz5v78UXnjh&#10;hRtuuGHUqFGzZ89OSletWpXEAgIECBAgQIAAAQIECBAgQIAAAQIECBAgQIAAAQIECBBolAJy56sf&#10;62uvvXbuuefefffdEecny5s0aVLyZ58/SsmH0CEBAgQIECBAgAABAgQIECBAgAABAgQIECBAgAAB&#10;AgQIFCkgd77Bbbfddvrppy9evDiXzy6QKZfwLvKrSjUCBAgQIECAAAECBAgQIECAAAECBAgQIECA&#10;AAECBAiUl0DT8rrckl/tlVdeefzxxy9atCjy4pE1zyXOI67yU/LRdUiAAAECBAgQIECAAAECBAgQ&#10;IECAAAECBAgQIECAAAECDUGgouedjxkz5pxzzok0eZIyr/KR5M5WearOhTFondtqSIAAAQIECBAg&#10;QIAAAQIECBAgQIAAAQIECBAgQIAAAQKlFajc3Pn8+fNPO+20KhPnVSbLZbtL+5WnNwIECBAgQIAA&#10;AQIECBAgQIAAAQIECBAgQIAAAQIECDQcgcrNncdq7XPnzo00eSYpnj8HfdNNN+3UqVO7du1atmzZ&#10;vHkJxGJv9aeffrrhfBG4EgIECBAgQIAAAQIECBAgQIAAAQIECBAgQIAAAQIECFS4QAkyweUouGLF&#10;ihtvvDEzvzzJmrdo0WLfffc94IADhgwZ0qdPn9atW5f2HqdPn96/f//S9qk3AgQIECBAgAABAgQI&#10;ECBAgAABAgQIECBAgAABAgQIEKizQIXmzp944on3338/Pek8iU899dSLL764S5cudTbVkAABAgQI&#10;ECBAgAABAgQIECBAgAABAgQIECBAgAABAgTKS6Byc+fJc0qmm8d67L/61a9OPvnk5JSAAAECBAgQ&#10;IECAAAECBAgQIECAAAECBAgQIECAAAECBCpBoGkl3GT+Pb7wwgvpwtjyPDLo3//+9yXO0yxiAgQI&#10;ECBAgAABAgQIECBAgAABAgQIECBAgAABAgQIVIhAhebO33777dwDzk06j7hz584jR46skKfuNgkQ&#10;IECAAAECBAgQIECAAAECBAgQIECAAAECBAgQIEAgLVChufNFixYlCrlJ5wcffHCrVq2SwnoIYtx6&#10;GMUQBAgQIECAAAECBAgQIECAAAECBAgQIECAAAECBAgQIFCjQIXud55MN0+A9t577yRe10HHjh2P&#10;P/74dT2K/gkQIECAAAECBAgQIECAAAECBAgQIECAAAECBAgQIECgSIEKzZ1vsskmGaAuXbpkStbd&#10;4ZZbbvn73/9+3fWvZwIECBAgQIAAAQIECBAgQIAAAQIECBAgQIAAAQIECBColUCFrtnetWvXDFPM&#10;Bc+UOCRAgAABAgQIECBAgAABAgQIECBAgAABAgQIECBAgACBChGo0Nz55z//+cwDnjdvXqbEIQEC&#10;BAgQIECAAAECBAgQIECAAAECBAgQIECAAAECBAhUiECF5s6/8IUvZB7w7NmzMyUOCRAgQIAAAQIE&#10;CBAgQIAAAQIECBAgQIAAAQIECBAgQKBCBCo0d967d+/BgwevWrUqecwTJ05MYgEBAgQIECBAgAAB&#10;AgQIECBAgAABAgQIECBAgAABAgQIVJRA84q62/TNnnnmmccee2yUNGnSJJLod91113XXXdesWbN0&#10;nXUUz50799e//nXS+ciRI5NYQIAAAQIECBAgQIAAAQIECBAgQIAAAQIECBAgQIAAAQL1L7A6bVz/&#10;ozaQEYcNG/bkk0/mcufx5/XXX//Nb36zHq5t+vTp/fv3jxFzY61YsaIeBjVEGQnstttukyZNSi54&#10;yJAhDX1dhJ49V1/trFnJNQsIECBAgAABAgQIECBAgAABAgQIECBAgAABAgQIlJdAha7ZnntIN954&#10;Y/v27SPOpc/POeec1157rT6fXyW/uFCfzsYiQIAAAQIECBAgQIAAAQIECBAgQIAAAQIECBAgQIBA&#10;YYGKzp3Hrud/+tOfmjZdjRDp88WLF++3336vvPJKYTJnCRAgQIAAAQIECBAgQIAAAQIECBAgQIAA&#10;AQIECBAgQKCRCVR07jyeZSTLR48e3bp164gjfR6J81gu+5577mlkj9ntECBAgAABAgQIECBAgAAB&#10;AgQIECBAgAABAgQIECBAgEABgUrPnQfNwQcf/Oijj/bo0SNWUI/0+bx58w4//PChQ4c+/PDDK1eu&#10;LGDnFAECBAgQIECAAAECBAgQIECAAAECBAgQIECAAAECBAg0DgG589XPcdddd506derpp5+eW789&#10;kugTJ06MKembb775iSeeeOutt06ZMuWTTz5pHI/cXRAgQIAAAQIECBAgQIAAAQIECBAgQIAAAQIE&#10;CBAgQIBARqBJ5IkzRZV8+OKLL44cOXLUqFGBkJOJmeg5kAg6d+7ctm3bjdd8mjdvXmeo2Fj9H//4&#10;R3SYm+m+YsWKOnelYaMUiI0DJk2alNzakCFD4mWO5LAhBj17rr6qWbMa4rW5JgIECBAgQIAAAQIE&#10;CBAgQIAAAQIECBAgQIAAAQJFCNQ9AVxE52VW5Z133hkzZkxseZ5Laeey5sm7BRG8t+YTd5Uk1Mvs&#10;Dl0uAQIECBAgQIAAAQIECBAgQIAAAQIECBAgQIAAAQIECFQlIHe+WmXhwoWXXXbZ9ddfv3Tp0pxS&#10;LmUeOfL8NHmcyp2tylMZAQIECBAgQIAAAQIECBAgQIAAAQIECBAgQIAAAQIECJSfgNz5BtOnTz/s&#10;sMNeffXVJCMe+fJcnJTEg02S6EmwNk873fPa9KMtAQIECBAgQIAAAQIECBAgQIAAAQIECBAgQIAA&#10;AQIECKy9QKXnzv/5z38OHz580aJFkcxOkuJVJrarLFz7B6AHAgQIECBAgAABAgQIECBAgAABAgQI&#10;ECBAgAABAgQIEFjvAk3X+xWsxwt46623DjrooFiwPa4hlziPBLkc+Xp8IoYmQIAAAQIECBAgQIAA&#10;AQIECBAgQIAAAQIECBAgQIDAehGo6Hnnp59++nvvvZdkzdMPIJmDni4sYSxDX0JMXREgQIAAAQIE&#10;CBAgQIAAAQIECBAgQIAAAQIECBAgQGAtBSo3dz527Nj77rsvP3GeZM2lt9fya0tzAhu8+ebq/0r7&#10;2XrrDeI/HwIECBAgQIAAAQIECBAgQIAAAQIECBAgQIAAAQIlFajc3Pm1116bk0znyJNUeocOHfbd&#10;d98hQ4b0WvOJwzZrPk2blmCV++eff37AgAElfY46I9AgBX73uw0uuaTEV3bxxRv86Ecl7lN3BAgQ&#10;IECAAAECBAgQIECAAAECBAgQIECAAAECFS9Qobnz2bNnP/zww8kU8/gySLLmffr0+fGPf3zIIYc0&#10;a9ZsHX15pMddR0PolgABAgQIECBAgAABAgQIECBAgAABAgQIECBAgAABAgSKF6jQ3Pnjjz++cuXK&#10;yGHnJp3ngvjzxBNPvOGGG0oyubz4Z6AmAQIECBAgQIAAAQIECBAgQIAAAQIECBAgQIAAAQIECKxf&#10;gQrNnU+ePDlxTxLnhx122E033ZSUCwgQWFuBE0/cYMSImjs5+ujVde64o+aaUcNm50UxqUSAAAEC&#10;BAgQIECAAAECBAgQIECAAAECBAgQIFA7gQrNnc+aNSvnFInzXNC6detrrrmmdnhqEyBQWCDy3MWk&#10;ulu1Wt3N0KGFO3OWAAECBAgQIECAAAECBAgQIECAAAECBAgQIECAwLoTaLruum7IPc+fPz+5vFi2&#10;PTLo++yzT9euXZNCAQECBAgQIECAAAECBAgQIECAAAECBAgQIECAAAECBAhUjkCFzjtftGhR5hnv&#10;v//+mZJ1d9iyZcutt946mfK+7gbSMwECBAgQIECAAAECBAgQIECAAAECBAgQIECAAAECBAgUI1Ch&#10;ufP27dtndLp3754pWXeH22233euvv77u+tczAQIECBAgQIAAAQIECBAgQIAAAQIECBAgQIAAAQIE&#10;CNRKoELXbN98880zTJ07d86UOCRAgAABAgQIECBAgAABAgQIECBAgAABAgQIECBAgACBChGo0Nz5&#10;rrvumnnAn3zySabEIQECBAgQIECAAAECBAgQIECAAAECBAgQIECAAAECBAhUiECF5s6HDx+eecBz&#10;5szJlDgkQIAAAQIECBAgQIAAAQIECBAgQIAAAQIECBAgQIAAgQoRqNDc+S677LLzzjunn/GLL76Y&#10;PhQTIECAAAECBAgQIECAAAECBAgQIECAAAECBAgQIECAQOUIVGjuPB7w2WefvWrVqtyTjuDOO++s&#10;t6ce68M/nvrU27gGIkCAAAECBAgQIECAAAECBAgQIECAAAECBAgQIECAAIEqBZpXWVoJhV/72tdu&#10;vPHGxx57rEmTJpE7nzFjxlNPPTV48OB6uPfXXnvtC1/4QowbY8Wfn332WT0MaggCBAgQIECAAAEC&#10;BAgQIECAAAECBAgQIECAAAECBAgQqE6gcuedh8gf/vCHzTbbLIJc+vyUU05Zvnx5dVLrojxy9vFZ&#10;Fz3rkwABAgQIECBAgAABAgQIECBAgAABAgQIECBAgAABAgSKF6jo3Pk222wzZsyYjTbaKOc1ffr0&#10;0047beXKlcXzqUmAAAECBAgQIECAAAECBAgQIECAAAECBAgQIECAAAECjUCgonPn8fyGDBnyyCOP&#10;dO7cOfcsb7755i9/+cuLFy9uBI/WLRAgQIAAAQIECBAgQIAAAQIECBAgQIAAAQIECBAgQIBAkQKV&#10;njsPpl133TV2Oh82bFhu+fSxY8dut912v/nNb1asWFEkomoECBAgQIAAAQIECBAgQIAAAQIECBAg&#10;QIAAAQIECBAgUNYCcuerH18s3v73v//9qquu6tixY2TQ33333W9/+9vdu3c/88wzo1wSvay/xF08&#10;AQIECBAgQIAAAQIECBAgQIAAAQIECBAgQIAAAQIEahRoXmONRlzhlltuSd9dJM5Hjhx5zTXXvPba&#10;a5FBnz179vVrPi1atOjVq9eOO+7Ys2fPdu3abbzm07x53emi5/S4YgIECBAgQIAAAQIECBAgQIAA&#10;AQIECBAgQIAAAQIECBBYvwJ1TwCv3+suyegnnHBCkyZN8rtKCnOruC9btmzGjBkvvPBCfk0lBAgQ&#10;IECAAAECBAgQIECAAAECBAgQIECAAAECBAgQINAIBCo6d557frkEef6zjAx6OoleXbX8hkoIECBA&#10;gAABAgQIECBAgAABAgQIECBAgAABAgQIECBAoLwE5M43SBLkyZPLpcmTZPmaHHoV09OT+nUIks7r&#10;0FYTAgQIECBAgAABAgQIECBAgAABAgQIECBAgAABAgQIECitgNz5BjWmsWusUNpHojcCBAgQIECA&#10;AAECBAgQIECAAAECBAgQIECAAAECBAgQqGeBpvU8nuEIECBAgAABAgQIECBAgAABAgQIECBAgAAB&#10;AgQIECBAgEBDEzDv/F9PJH/l9nX6qMxlX6e8OidAgAABAgQIECBAgAABAgQIECBAgAABAgQIECBA&#10;gECtBOTO/8UlmV2rrxuVCRAgQIAAAQIECBAgQIAAAQIECBAgQIAAAQIECBAg0JgE5M5XP82YdH7Z&#10;ZZd17dq1fh7t7NmzL7roovoZyygECBAgQIAAAQIECBAgQIAAAQIECBAgQIAAAQIECBAgUKOA3Pm/&#10;iA499NAdd9yxRq+SVJg+fbrceUkkdUKAAAECBAgQIECAAAECBAgQIECAAAECBAgQIECAAIGSCDQt&#10;SS86IUCAAAECBAgQIECAAAECBAgQIECAAAECBAgQIECAAAEC5Ssgd16+z86VEyBAgAABAgQIECBA&#10;gAABAgQIECBAgAABAgQIECBAgEBpBOTOS+OoFwIECBAgQIAAAQIECBAgQIAAAQIECBAgQIAAAQIE&#10;CBAoXwG58/J9dq6cAAECBAgQIECAAAECBAgQIECAAAECBAgQIECAAAECBEojIHdeGsc69LJq1ao6&#10;tNKEAAECBAgQIECAAAECBAgQIECAAAECBAgQIECAAAECBEou0LzkPZZRhwMGDGjSpEnuglu3bl1v&#10;V96tW7ff//739TacgQgQIECAAAECBAgQIECAAAECBAgQIECAAAECBAgQIECgsEBF586fffbZwjrr&#10;6Gz79u2PP/74ddS5bgkQIECAAAECBAgQIECAAAECBAgQIECAAAECBAgQIECgtgLWbK+tmPoECBAg&#10;QIAAAQIECBAgQIAAAQIECBAgQIAAAQIECBAg0NgE5M4b2xN1PwQIECBAgAABAgQIECBAgAABAgQI&#10;ECBAgAABAgQIECBQWwG589qKqU+AAAECBAgQIECAAAECBAgQIECAAAECBAgQIECAAAECjU1A7ryx&#10;PVH3Q4AAAQIECBAgQIAAAQIECBAgQIAAAQIECBAgQIAAAQK1FWhe2wbqr73A448/nnSy6667tm7d&#10;OjkUECBAgAABAgQIECBAgAABAgQIECBAgAABAgQIECBAgED9C8id17/5Bl/4wheaNGmSG3jatGk7&#10;7rjjeriIUgy5cOHCGTNmvPrqqx999NHHH3/crFmzDms+ffv27d27dxyWYpB/9RFjPf300zNnzpw/&#10;f34UdezYcfvttx84cGC7du1KOEp0tWrVqqlTpz7//PPvvvvukiVL2rZtu9VWW+288849evQo7UB6&#10;I0CAAAECBAgQIECAAAECBAgQIECAAAECBAgQIECg4QjIna+3ZxE52iSDvt4uovYDz549e9yaT8ye&#10;f/3116vroE2bNvGKwIknnvilL32pRYsW1VUrpvzhhx+++uqrH3rooWXLlmXqt2zZ8otf/OJ3vvOd&#10;fffdN3OqDodvv/32VVdd9cc//vG9997Lbx5vA5xyyimnnnrqxhtvnH9WCQECBAgQIECAAAECBAgQ&#10;IECAAAECBAgQIECAAAECZS3QJDK4ZX0D5XjxTZs2jax5LndeLvPOI5185513/ulPf5owYUKtvmZ6&#10;9er1P//zP3vvvXcdnlTM/I5c9b333ltj2wMPPPDGG2/ccssta6xZZYW4oyuvvPKHP/xhTDSvskJS&#10;2LVr17idgw46KClZF8Fuu+02adKkpOchQ4ZMnDgxOWyIQc+eq69q1qw6XttaNq/jqJoRIECAAAEC&#10;BAgQIECAAAECBAgQIECAAAECBAgQ+LeAeef/thAVEDj77LNjQnamQiycfsQRR0SiN5LWMRs7Vm6f&#10;NWvWo48++te//vWzzz7LVX7llVdiaviPfvSjiy++ONO88GGsmn7AAQfEXPCk2vDhw48++uhYqj1K&#10;YvH2O+64I8bKnR07dmzsHB9/fu5zn0vqFxnEdPavf/3r8WZAUr9bt27f+MY3Bg8eHAvCR/4+ptnf&#10;dtttixcvjgox7T5m0l9xxRXnnntuUl9AgAABAgQIECBAgAABAgQIECBAgAABAgQIECBAgEC5C8id&#10;l/sTXD/XH3uZX3DBBeeff/5GG22UuYIzzzwz1nI/6aSTHnnkkeRU5M5j5fZokpQUDmIP9REjRiRr&#10;p8em47fccsuhhx6atIqJ7N/85jdHjx593HHHLVq0KMrnzJmzzz77PPnkk9ttt11SrcYgZpxnEucx&#10;0z2WiG/dunXS9qijjrrwwgsjbZ+bCx5NzjvvvFguPtaKT+oICBAgQIAAAQIECBAgQIAAAQIECBAg&#10;QIAAAQIECBAoawG587J+fOvn4mPB+VtvvfWrX/1qdcN37979b3/7W6S6YwJ6UifmnR988MEDBgxI&#10;SqoLli5dGtPZk8R5JN1j2fa99torv/5hhx32l7/8JTY7z01znzt37uGHHz558uR05ju/VbokZpCn&#10;Z5zHjuaxJHu6Qi7eaqutYsP1oUOHPvfcc7mS73//+zvvvHOVV5XfvOxLPv54g2nTCt3F0qWrzz7x&#10;RKE6ca5//w3at6+hjtMECBAgQIAAAQIECBAgQIAAAQIECBAgQIAAAQIE1oeA3Pn6UC/zMWNmdoHE&#10;ee7mYmJ6zBTv0aPHx5F2XfOJ9PYPfvCD++67r8a7v+SSS5IUdVSO2e0FUtSxkPs555zz05/+NNdt&#10;rPQeSfqf//znNY4SFaZPnz5y5MikZkxYv/baa5PDTBCL0seq9ZEvX758eZxasWLF8ccf/8ILLxSf&#10;p890WE6HkTgfNqzmC66xzvjxGwwdWnM/ahAgQIAAAQIECBAgQIAAAQIECBAgQIAAAQIECBCod4GK&#10;zp2//PLL++23X72bl/eATZs2TeebC9xM7IYe07j/67/+K6kTU7djT/QOHTokJflB7Jh+5ZVXJuWd&#10;OnWKBdKTwyqDSMnHZPEPP/wwdzZWXI/sfq9evaqsnC4866yzkn3Zo/zHP/5xq1at0hUycd++fSNf&#10;ftNNN+XK33jjjV/84hdFamS6ckiAAAECBAgQIECAAAECBAgQIECAAAECBAgQIECAQIMSqOjc+bJl&#10;y2Jn7liBPHawblBPpSFfzJ577rnlllsWeYXxakI6dx4ztsePH/+lL32pQPOf/exn8VySCrFveps2&#10;bZLDKoPYDf2EE05IMu4xSsw7v+GGG6qsnBROnDhx3LhxyWHXrl1jofjksLog0u1J7jzqRJ7+e9/7&#10;XkxJr66+cgIECBAgQIAAAQIECBAgQIAAAQIECBAgQIAAAQIEykKgonPnyROK9HkS10NQ1qn6z3/+&#10;88UT9evXL1N5zpw5mZL0YcxKj5Xe0yVf+9rX0ofVxccee2ySO4860UmkzwtPcM8sz3700UfHOvPV&#10;9Z+Uxx31799/2v9t/j1//vzY+v1b3/pWUqHxB9dfv0H+pvVHH736xu+4o4rbnzp1g29/u4pyRQQI&#10;ECBAgAABAgQIECBAgAABAgQIECBAgAABAgQakoDceUN6Gg34Wk4//fT9998/LrBWufNNNtkkc0/z&#10;5s3LlKQP77zzzqVLlyYl3bp1G5Cfpk1Op4JddtmlS5cu77zzTq7s008/veOOO2Ll9lSV/y9csGDB&#10;Pffcky466KCD0ocF4oMPPjjJnUe1isudxxPJ37M8t9Z9fnkBR6cIECBAgAABAgQIECBAgAABAgQI&#10;ECBAgAABAgQINCSBpg3pYtbbtcRE8Pr8rLf7XIuBd99996+v+Wy//fbFd5NOhOdaFZ4LPnr06HTn&#10;w4YNSx8Wjof+/4nbMWPGFKj/wAMPLFmyJKnQvHnzIUOGJIeFg8xAkyZNeu+99wo3cZYAAQIECBAg&#10;QIAAAQIECBAgQIAAAQIECBAgQIAAgQYuIHf+7wcUK7ev5efffeVFmZ7zzjfOgrlz52ZurHv37pmS&#10;5DC2OX/ssceSwwgGDhyYPiwcDxo0KF0huorZ5+mSdPy3v/0tfdi7d+8ad1VP6mcGircuMr0lNQUE&#10;CBAgQIAAAQIECBAgQIAAAQIECBAgQIAAAQIECJSLgNx5KZ9UJkEeh0nvuXntyWGFBE899VT6TmN6&#10;d4Gp5M8+++wnn3ySrt+3b9/0YeE4s7d6dPXcc89V12TChAnpU7UaaLPNNuvcuXO6+cSJE9OHYgIE&#10;CBAgQIAAAQIECBAgQIAAAQIECBAgQIAAAQIEyk7Afuf/emSR5956663r/PxicfKFCxdmUr+5VHqu&#10;z4022qhTp075/bds2TK/sNGUZBZOP+qoo9q2bVvd3U2ZMiVzqmfPnpmSAof5lf/5z39WuTv74sWL&#10;X3rppXRX+W3TZ/PjqJ+eUh8D5ddRQoAAAQIECBAgQIAAAQIECBAgQIAAAQIECBAgQIBAGQnInf/7&#10;Yb322mv/PqhTtHLlynnz5j3//PPTpk37xz/+ce+99y5YsCB6iiR6rB8+YsSIH/3oR127dq1T3+XX&#10;KKZ9jxo1KrnuVq1a/fCHP0wO84MXXnghU1irtxnyK+d3mOs/EufxpNJj5bdNn82Po356Sn11A+U3&#10;VEKAAAECBAgQIECAAAECBAgQIECAAAECBAgQIECAQMMUsGZ7KZ9L06ZNYzXv4cOHn3nmmbfeeuv7&#10;778fyeMhQ4bEgu0rVqz43e9+t8MOO/zyl78s5ZANta/33nvviCOOSKeo48b79OlT4HpnzZqVPhsz&#10;1CPdni4pHMfM/sye5ZkOk+b55bEMe3K2mCBTP96QiHcmimmoDgECBAgQIECAAAECBAgQIECAAAEC&#10;BAgQIECAAAECDVPAvPN1+FxiPfbD1nwij3722Wd/8MEHsaj7d77znXvuuefOO+/s2LHjOhx7vXY9&#10;duzY00477e23385dRbxScN1115188smFL2rOnDnpCptuumn6sJg4VsWP9diTmpkOC5TXdqz85fdj&#10;rNp2klxPjUGsZLDbbrvVWK1ABTuyF8BxigABAgQIECBAgAABAgQIECBAgAABAgQIECBAgEAIyJ3X&#10;x5fBf/zHf8TG27Fme2RYYw76o48+GqnQBx98cJtttqmP4dfxGHFHixYt+uijj2Lp8smTJ//pT3+a&#10;Pn16Mmb//v1vuOGGmHyflFQXxLsF6VMbb7xx+rCYODPvvLq54JmBoufajpUZKHqobqxiLrvGOsE7&#10;adKkGqupQIAAAQIECBAgQIAAAQIECBAgQIAAAQIECBAgQIBAnQXkzutMV7uGsVr7448/vtNOO0Ue&#10;NJLNM2fO3GeffSZMmJA/g7l2/a7v2r17947tw/OvIrLRe++99ymnnHLQQQfFdu/5FfJLIvueLszP&#10;T6fPVhlnmsyfP7/KapmBok6mYZWt0oX59asbK91KTIAAAQIECBAgQIAAAQIECBAgQIAAAQIECBAg&#10;QIBAgxWw33n9PZoePXpcfvnlkTjP5ZJfeeWVI488sv6Gr8eRYrH6L3/5y/vvv3/fvn2LTJzH1X36&#10;6afpa2zevNYvdmSaZDpMOs8vzzRMalYX5NfP77O6tsoJECBAgAABAgQIECBAgAABAgQIECBAgAAB&#10;AgQIEGiAArVOTzbAe6jzJbVr1y5SvHVuXoeG3/72t6+88so33ngjMsqRRB8/fvz1118fhXXoqoE0&#10;GTZsWPfu3eNiFixYEHOvX3vttcgiL1u27I9rPnGbUeHcc8+N2ec1XvDy5cvTdfLz0+mzVcYtWrRI&#10;l2c6TE7ll9d2rMxA0XN+n8lwAgIECBAgQIAAAQIECBAgQIAAAQIECBAgQIAAAQIEGr5ARefOt9pq&#10;q9GjR9fnQ4pc8hFHHPHf//3fEcQn0ueXXXZZLGweE7Xr8zJKONaNN96Y7i0S5//4xz/+8Ic/3Hbb&#10;bRHHDcZK9fE54IADbr755s6dO6crZ+KmTZuuWLEiKVy5cmUSFxlkmkSHVTbML880rLJVujC/fn6f&#10;6fprGccC+P369VvLTjQnQIAAAQIECBAgQIAAAQIECBAgQIAAAQIECBAgQKCAQEXnzgu4rLtTBx54&#10;YOTOk/7nzp17xx13fP3rX09KyjrYcMMNh675XHTRRbEi/ZQpU3K3c//99w8ZMuTBBx/s1atXdTcY&#10;LxAsWbIkOZvOoyeFhYPPPvssXaG6NxLyy2s7VmagGDS/z/SVrGUcifOJEyeuZSeaEyBAgAABAgQI&#10;ECBAgAABAgQIECBAgAABAgQIECBQQKDqibkFGji1lgJbb711pocHHnggU9IIDmMh9yeeeGLw4MHJ&#10;vcyaNStWbl+4cGFSkgk22mijdMnSpUvTh8XEmU3H27RpU2WrzEBRp7ZjZQaKHqobq8oLUEiAAAEC&#10;BAgQIECAAAECBAgQIECAAAECBAgQIECAQEMTMO+8vp/IFltskQyZW7Z98uTJSUljClq1anXXXXf1&#10;6dNn0aJFufuaOXPmWWed9bvf/a7K29x0003nzZuXnFq8eHESFxkkA+XqR4dVNswvr+1YmYFilPw+&#10;qxy6MRROnVrFXeRedHjiiSpOVVm/inqKCBAgQIAAAQIECBAgQIAAAQIECBAgQIAAAQIECKxPAbnz&#10;+tZv1qxZZsj33nsvU9JoDrt16xa7uV911VXJHd1yyy0XXnjhtttum5QkwWabbRbJ9eTw448/TuIi&#10;g0yTTp06VdkwBsqUZxpmzuYf5tevbqz8tmVf8u1vV3sLw4ZVe8oJAgQIECBAgAABAgQIECBAgAAB&#10;AgQIECBAgAABAg1bwJrt9f18Pvjgg8yQ+ZtnZyrkDmNP7jdTnyrrNMDCk08+OX1VcRe//e1v0yVJ&#10;vM022yRxBAG1atWqdEnheOXKlelp61E51o2vsklmoKgTu85XWbO6wvfffz99qmnTpvlL8acriAkQ&#10;IECAAAECBAgQIECAAAECBAgQIECAAAECBAgQaOAC5p3X9wN6++23M0NuvvnmmZIqD1988cUBAwbk&#10;TsVi70Vm3Kvsqj4LY832zGLs48aNq/ICevXqlS6PG4yUdv4c8XSddBz57EjMp0uqnN0eFTIDRcmc&#10;OXPSDWuM33nnnXSdrbbaqkWLFukSMQECBAgQIECAAAECBAgQIECAAAECBAgQIECAAAEC5SUgd17f&#10;zyudOY551ZEF79GjR5EXUat52EX2ua6rxQ327dv38ccfTwZ65plnkjgdfO5zn0sfRvz6668Xnzt/&#10;4403Ms132mmnTEnuMOadd+jQ4aOPPkrOxkBJXEyQGau6gYrpqjzq9O+/wfjxhS716KNXn73jjkJ1&#10;4lz040OAAAECBAgQIECAAAECBAgQIECAAAECBAgQIECgQQrIndf3Yxk1alRmyAMPPDBTUuAwUtFl&#10;l0Hv2LFj+o6WL18e+4W3b98+XRjxrrvumil56aWXPv/5z2cKqzuMefmZUwMHDsyU5A7DME6lX2KI&#10;gaqsWWVhXP+rr76aPjVo0KD0YSOM42ENHVrovlq1Wn22cJ1C7Z0jQIAAAQIECBAgQIAAAQIECBAg&#10;QIAAAQIECBAgsJ4F7Hderw/gtttue/bZZyN3m4zarFmzI488MjlslEGbNm0y9/XJJ59kSuKwW7du&#10;mdXUp02bll+tupKpU6emT0VXsZR6uiQdDx8+PH1Yq4EiSR/p83TzTG/pU2ICBAgQIECAAAECBAgQ&#10;IECAAAECBAgQIECAAAECBMpCQO68/h7TxIkTzzjjjCRxnluw/dRTT40lxOvvIuo00qWXXnrymk/+&#10;3O5i+vvwww8z1Tp16pQpyR0ecMAB6fIQSx8WjidMmJCukOkqfSrizNnYWD0zlTxTP32YGShm1Q8e&#10;PDhdQUyAAAECBAgQIECAAAECBAgQIECAAAECBAgQIECAQNkJyJ3XxyNbsmTJlVdeue+++8Za5enx&#10;unbtetlll6VLGmZ89913/3bNp1bJ7ORe3nrrrSSOYJNNNmnRokW6JIm/+tWvJnEEkydPXrhwYbqk&#10;ujhgp0yZkj6b6Sp9KuJddtllhx12SBc+/PDD6cMCcXqx96h21FFHNW9u74MCYE4RIECAAAECBAgQ&#10;IECAAAECBN/hAC0AAEAASURBVAgQIECAAAECBAgQKAMBufN19ZAWL178zDPPRMb561//+pZbbnnO&#10;OedESXrSeYcOHcaOHZvZC3xdXU2J+n366adr21NM6Z4xY0a6VXXbkEed3Xbbbccdd0wqL1u27L77&#10;7ksOCwT33ntveh31Pn36RFcF6sepk046KV1h9OjR6cPq4ngN4oEHHkifPfHEE9OHYgIECBAgQIAA&#10;AQIECBAgQIAAAQIECBAgQIAAAQIEylGgoufLvv766yVMfMYa7J999tnSpUsXLFjw/vvvx5/JF0Sc&#10;ijidOI944403PvPMM5M6NQaReq+xzrquEAnma6+9NvZoL36g22+/PXf7SZNDDjkkifODc88994QT&#10;TkjKb7rppmOOOSY5rC6IaulT8aZC+rDKOFbLv/zyy5OVAB566KE333xz6623rrJyUvjnP/85PRV+&#10;zz33tGB7giMgQIAAAQIECBAgQIAAAQIECBAgQIAAAQIECBAgUL4CTTJ5zfK9kzpc+fTp0/v375+k&#10;tOvQQ36TKj2TIdJnk8L8TqoriebRKvfnihUrqqtW8vKddtrpueeey3X761//+pvf/GaRQ0SauXfv&#10;3nPmzEnqt2nT5pVXXtliiy2SkkwQ97XzzjtPmzYtKY+F4ocMGZIc5gdPPPHEsGHDkvK+ffs+++yz&#10;xayj/vOf//y8885LGp522mm/+c1vksP8IN6N6Nev30svvZQ7Fc8iht59993za65lSUyanzRpUtJJ&#10;3H7dVstPeljnQc+eq4eYNauOA61l8zqOqhkBAgQIECBAgAABAgQIECBAgAABAgQIECBAgACBfwtY&#10;s321RWSjS/WJ3iKlmvkkQ6we7P8+dRjx/5quz/+94IIL4p2DYq4gbvC4445LJ86j1UUXXVQgcR4V&#10;YlJ7JLDTU9sjVf/pp59WN2JM9D/99NOTs02bNo3sfjGJ82jy3e9+d8CAAUnbG2+8sXCKOnLtSeI8&#10;Wp188snrInGeXI+AAAECBAgQIECAAAECBAgQIECAAAECBAgQIECAAIF6E5A7X02dSXWv5WHu4WVS&#10;4/lPtA6j5HdS/yXz588fMWLEuHHjCg8da6HH2uxjxoxJV4vZ4d/73vfSJVXGkZC+5JJLklMx5T1y&#10;8OntzJNTsSF6bCefnqR+8cUXp+egJzWrDFq0aBFrsLdt2zZ3duXKlYcffviLL75YZeU777xz5MiR&#10;yamY3X711VcnhwICBAgQIECAAAECBAgQIECAAAECBAgQIECAAAECBMpaQO589ePL5LlLcljjl0Ud&#10;Rqmxz/qp8O677+6zzz6HHnrofffdt2jRosygsSR77CPeq1evv/71r+lTQ4cOHTt2bMuWLdOF1cUX&#10;XnhhemX4O+64I5rHAunp+uPHj4/CUaNGJYUnnXRSOr2dlBcIYkn5e+65p1WrVrk6cWuxQPr111//&#10;ySefJK3eeeed73znO7HterJO/jbbbPPAAw9stNFGSR0BAQIECBAgQIAAAQIECBAgQIAAAQIECBAg&#10;QIAAAQJlLWC/89X7nUcau1yeYu5q488kj1sPVx756SuvvHLChAn5Y8Ua6ZEm33TTTSORHHPNZ8+e&#10;HZnmTLXIl8e24pEO33DDDTOnCh9eeumlMQE9poMn1bp06bL99tvHYaydHnnupDwuI/qPyiGTFBYf&#10;PPXUUzHjPL28fOvWrWNr83bt2r333nszZsxIX8PgwYNHjx4dV1J8/7Wtab/z2oqpT4AAAQIECBAg&#10;QIAAAQIECBAgQIAAAQIECBAgQGAtBcopbbyWt5rfPPbt7t//37nzuqVd87tddyWR44+LzP1Zn7nz&#10;3B3F0ui33nprzB0vcr/zaBU59a9+9atnnHFGLuFdB5nIascy71Wm7ZPeYqZ4pPYj35yU1CH46KOP&#10;Yi/2m266qcDe6p07dz7//PPPOuus9HbsdRirxiZy5zUSqUCAAAECBAgQIECAAAECBAgQIECAAAEC&#10;BAgQIECgtAJy5//OnZdWdh31th5z58kdvfnmm4899tjzzz8fSfRZs2ZF1nnBggVLly7deOONY6J2&#10;hw4ddthhh5133nnQoEHDhw+PPcWThnUOJk+efPfddz/55JMzZ86M4aKfGCXy8bEzeswXj4ngde45&#10;0/D999+Pfc0feuiheFEgZpznbqpbt25xOwceeGAsUx/z0TNN1sWh3Pm6UNUnAQIECBAgQIAAAQIE&#10;CBAgQIAAAQIECBAgQIAAgQICcuf/yp1HTrr+Z3IXeDD5pyJXPWDAgIaQO8+/NiWlFZA7L62n3ggQ&#10;IECAAAECBAgQIECAAAECBAgQIECAAAECBAjUKNC0xhoqNBCByJo3kCtxGQQIECBAgAABAgQIECBA&#10;gAABAgQIECBAgAABAgQIEGhkAnLnjeyBuh0CBAgQIECAAAECBAgQIECAAAECBAgQIPD/2LvvOCuq&#10;u3/glKULCAiCqCiIldiNBaxRSUTEqLEbS2J7YiyJ7TFEjfpgC0aN0SQmYolGjQawYMUSFYiKBQVj&#10;BxQJRQQU6fD7wuQ3Tu4uy13YXfbe+56Xr5szZ86cM/M+5K/PnjMECBAgQIAAgSoLyM6rTOYGAgQI&#10;ECBAgAABAgQIECBAgAABAgQIECBAgAABAgQIECgyAdl5kU2o1yFAgAABAgQIECBAgAABAgQIECBA&#10;gAABAgQIECBAgACBKgvIzqtM5gYCBAgQIECAAAECBAgQIECAAAECBAgQIECAAAECBAgQKDIB2Xm9&#10;pUuXFtCkFtbTFhCsRyVAgAABAgQIECBAgAABAgQIECBAgAABAgQIECBAoJQFykr55bfaaqu5c+cW&#10;ikCHDh0uueSSQnlaz0mAAAECBAgQIECAAAECBAgQIECAAAECBAgQIECAAIECEijp7DzmqUmTJoUy&#10;W+3bt5edF8pkeU4CBAgQIECAAAECBAgQIECAAAECBAgQIECAAAECBApLwJ7thTVfnpYAAQIECBAg&#10;QIAAAQIECBAgQIAAAQIECBAgQIAAAQIEql9Adl79pnokQIAAAQIECBAgQIAAAQIECBAgQIAAAQIE&#10;CBAgQIAAgcISkJ0X1nx5WgIECBAgQIAAAQIECBAgQIAAAQIECBAgQIAAAQIECBCofgHZefWb6pEA&#10;AQIECBAgQIAAAQIECBAgQIAAAQIECBAgQIAAAQIECktAdl5Y8+VpCRAgQIAAAQIECBAgQIAAAQIE&#10;CBAgQIAAAQIECBAgQKD6BWTn1W+qRwIECBAgQIAAAQIECBAgQIAAAQIECBAgQIAAAQIECBAoLAHZ&#10;eWHNl6clQIAAAQIECBAgQIAAAQIECBAgQIAAAQIECBAgQIAAgeoXkJ1Xv6keCRAgQIAAAQIECBAg&#10;QIAAAQIECBAgQIAAAQIECBAgQKCwBGTnhTVfnpYAAQIECBAgQIAAAQIECBAgQIAAAQIECBAgQIAA&#10;AQIEql9Adl79pnokQIAAAQIECBAgQIAAAQIECBAgQIAAAQIECBAgQIAAgcISkJ0X1nx5WgIECBAg&#10;QIAAAQIECBAgQIAAAQIECBAgQIAAAQIECBCofgHZefWb6pEAAQIECBAgQIAAAQIECBAgQIAAAQIE&#10;CBAgQIAAAQIECktAdl5Y8+VpCRAgQIAAAQIECBAgQIAAAQIECBAgQIAAAQIECBAgQKD6BWTn1W+q&#10;RwIECBAgQIAAAQIECBAgQIAAAQIECBAgQIAAAQIECBAoLAHZeWHNl6clQIAAAQIECBAgQIAAAQIE&#10;CBAgQIAAAQIECBAgQIAAgeoXkJ1Xv6keCRAgQIAAAQIECBAgQIAAAQIECBAgQIAAAQIECBAgQKCw&#10;BGTnhTVfnpYAAQIECBAgQIAAAQIECBAgQIAAAQIECBAgQIAAAQIEql9Adl79pnokQIAAAQIECBAg&#10;QIAAAQIECBAgQIAAAQIECBAgQIAAgcISkJ0X1nx5WgIECBAgQIAAAQIECBAgQIAAAQIECBAgQIAA&#10;AQIECBCofgHZefWb6pEAAQIECBAgQIAAAQIECBAgQIAAAQIECBAgQIAAAQIECktAdl5Y8+VpCRAg&#10;QIAAAQIECBAgQIAAAQIECBAgQIAAAQIECBAgQKD6BWTn1W+qRwIECBAgQIAAAQIECBAgQIAAAQIE&#10;CBAgQIAAAQIECBAoLAHZeWHNl6clQIAAAQIECBAgQIAAAQIECBAgQIAAAQIECBAgQIAAgeoXkJ1X&#10;v6keCRAgQIAAAQIECBAgQIAAAQIECBAgQIAAAQIECBAgQKCwBGTnhTVfnpYAAQIECBAgQIAAAQIE&#10;CBAgQIAAAQIECBAgQIAAAQIEql9Adl79pnokQIAAAQIECBAgQIAAAQIECBAgQIAAAQIECBAgQIAA&#10;gcISkJ0X1nx5WgIECBAgQIAAAQIECBAgQIAAAQIECBAgQIAAAQIECBCofgHZefWb6pEAAQIECBAg&#10;QIAAAQIECBAgQIAAAQIECBAgQIAAAQIECkugSLLzqVOnFpa7pyVAgAABAgQIECBAgAABAgQIECBA&#10;gAABAgQIECBAgACBuiNQJNn5euutt8cee1x33XUfffRR3cH1JAQIECBAgAABAgQIECBAgAABAgQI&#10;ECBAgAABAgQIECBQEAJFkp0vWbLkpZdeOu+887p3777tttv+6le/GjNmTEFMgIckQIAAAQIECBAg&#10;QIAAAQIECBAgQIAAAQIECBAgQIAAgTUuUCTZeeK4dPkRqflll1223XbbdevW7dxzz41MfY0rewAC&#10;BAgQIECAAAECBAgQIECAAAECBAgQIECAAAECBAgQqMsCRZWd119+BHcSon/88ce/+c1vYi/3jh07&#10;nnrqqY8//vjChQvr8mR4NgIECBAgQIAAAQIECBAgQIAAAQIECBAgQIAAAQIECBBYIwJFlZ0nkXmS&#10;oCe/Sc3UqVP/9Kc/9enTp3379kcfffTf/va3OXPmrBFugxIgQIAAAQIECBAgQIAAAQIECBAgQIAA&#10;AQIECBAgQIBAHRQoquw8Z915cKc5ehKiz549+7777jvyyCPXWWedvn373nbbbdOnT6+Ds+KRCBAg&#10;QIAAAQIECBAgQIAAAQIECBAgQIAAAQIECBAgQKA2BYokO48gvGnTpklAHnwrDdHnz58/bNiwk08+&#10;uVOnTnvttdcNN9wwYcKE2nQ3FgECBAgQIECAAAECBAgQIECAAAECBAgQIECAAAECBAjUHYEiyc6H&#10;Dh06bdq0Bx544JhjjmndunX+IfrixYtfeOGFn/3sZ127dt1hhx2uuOKKsWPH1p3p8SQECBAgQIAA&#10;AQIECBAgQIAAAQIECBAgQIAAAQIECBAgUAsC9SNmroVhanOIRYsWPfvss4MHD45AffLkyTF0LENP&#10;HyB53/I1SYOkvlu3bt9ffuyyyy7pjQoEak1g1113HTVqVDpc/DscOXJkeloXC127Lnuqjz5axWdb&#10;zdtXcVS3ESBAgAABAgQIECBAgAABAgQIECBAgAABAgQIEPhGoAiz829erl69CCAjRB8yZMj777+f&#10;1Oek5jmn6b1JfceOHfv16xcx+t57711WVpZeVSBQowKy8xrl1TkBAgQIECBAgAABAgQIECBAgAAB&#10;AgQIECBAgACB8gJFnp2nLxw7sUeIHsfrr7+eVJZPzcvXRMukMvaB79OnT4To3/3ud5s3b552q0Cg&#10;JgRk5zWhqk8CBAgQIECAAAECBAgQIECAAAECBAgQIECAAAEClQiUSnaeEkycODEJ0V966aX42HnU&#10;l4/My9ekzZo2bbrffvtFiN63b9+2bdum3SoQqEYB2Xk1YuqKAAECBAgQIECAAAECBAgQIECAAAEC&#10;BAgQIECAQD4CJZedpyjTp09/6KGHIkd/+umn58+fH/XlI/PyNWmzhg0b7r777hGiH3zwweuvv37a&#10;rQKB1ReQna++oR4IECBAgAABAgQIECBAgAABAgQIECBAgAABAgQIVEmgdLPzlGnOnDnDhg2LED1+&#10;Z8+eHfXlI/PyNdlmO+ywQ4TocWy++eZptwoEVllAdr7KdG4kQIAAAQIECBAgQIAAAQIECBAgQIAA&#10;AQIECBAgsGoCsvNv3BYuXDh8+PAI0WM9+pQpU+JC+ci8fE1yf1K/6aabJiH6Tjvt9E2/SgSqKCA7&#10;ryKY5gQIECBAgAABAgQIECBAgAABAgQIECBAgAABAgRWV0B2XoHg0qVLR4wYESH6kCFDPvroo6RF&#10;Tmqec5r2ktSvt956sZd75Oh77bVXgwYN0qsKBPIRkJ3no6QNAQIECBAgQIAAAQIECBAgQIAAAQIE&#10;CBAgQIAAgWoUkJ2vBHPMmDERoscRhaRp+dS8fE20TCrbtGlz4IEHRojeu3fvpk2brmQwlwksF5Cd&#10;+4dAgAABAgQIECBAgAABAgQIECBAgAABAgQIECBAoJYFZOf5gn/88cdJiD5y5MglS5bEbeUj8/I1&#10;abNmzZpFfB4hekTpa6+9dr6jaleSArLzkpx2L02AAAECBAgQIECAAAECBAgQIECAAAECBAgQILAm&#10;BWTnVdafOnXq0KFDI0d/5plnFixYEPeXj8zL16TNysrK9txzzwjRY1P3Tp06VXl4N5SAgOy8BCbZ&#10;KxIgQIAAAQIECBAgQIAAAQIECBAgQIAAAQIECNQtAdn5qs/Hl19++eijj0aI/thjj3311VfRUfnI&#10;vHxN2iwu7bTTThGix9G9e/dVfw53Fp2A7LzoptQLESBAgAABAgQIECBAgAABAgQIECBAgAABAgQI&#10;1HUB2Xk1zFCsPn/qqaciRH/ooYemT58ePZaPzMvXZJttscUWSYi+/fbbV8MD6aLABWTnBT6BHp8A&#10;AQIECBAgQIAAAQIECBAgQIAAAQIECBAgQKDwBGTn1Tln8R30F198MUL0IUOGTJgwIbrORuZxunTp&#10;0mxNnKbDJ/UbbLBB7OUeOfoee+yRbZk2UygFAdl5KcyydyRAgAABAgQIECBAgAABAgQIECBAgAAB&#10;AgQIEKhTArLzmpqO119/PUL0OMaOHZuMkc3CVxqir7POOlOmTKmph9Nv3RaQndft+fF0BAgQIECA&#10;AAECBAgQIECAAAECBAgQIECAAAECRSjQoAjfqW680nbbbXfZZZe99dZb77333tVXX73LLrvEc0Vk&#10;HkcU0hw9qYnT9Ehqkr3f68areAoCBAgQIECAAAECBAgQIECAAAECBAgQIECAAAECBAgUuYDsvMYn&#10;eJNNNjnvvPNGjBgxadKkm2++eb/99isrK0sC8hg7icyjkK2p8WcyAAECBAgQIECAAAECBAgQIECA&#10;AAECBAgQIECAAAECBAhkBGTnGYwaLnbs2PG000574oknpk6detdddx1yyCHNmjXLRuaRo9fwI+ie&#10;AAECBAgQIECAAAECBAgQIECAAAECBAgQIECAAAECBCoQkJ1XgFLTVa1btz7mmGMeeOCB2Jh9yJAh&#10;xx9/fJs2bdIQvaZH1z8BAgQIECBAgAABAgQIECBAgAABAgQIECBAgAABAgQI5AjIznNAavW0adOm&#10;Bx100KBBg6ZMmTJ8+PAzzjijc+fOEaLX6kMYjAABAgQIECBAgAABAgQIECBAgAABAgQIECBAgAAB&#10;AiUvIDuvE/8EGjZsuPfee994440TJ058+eWXL7zwws0226xOPJmHIECAAAECBAgQIECAAAECBAgQ&#10;IECAAAECBAgQIECAQAkIyM7r3CTvuOOOAwYMGDduXJ17Mg9EgAABAgQIECBAgAABAgQIECBAgAAB&#10;AgQIECBAgACBIhWQnRfpxHotAgQIECBAgAABAgQIECBAgAABAgQIECBAgAABAgQIEMhbQHaeN5WG&#10;BAgQIECAAAECBAgQIECAAAECBAgQIECAAAECBAgQIFCkArLzIp1Yr0WAAAECBAgQIECAAAECBAgQ&#10;IECAAAECBAgQIECAAAECeQvIzvOm0pAAAQIECBAgQIAAAQIECBAgQIAAAQIECBAgQIAAAQIEilRA&#10;dl6kE+u1CBAgQIAAAQIECBAgQIAAAQIECBAgQIAAAQIECBAgQCBvAdl53lQaEiBAgAABAgQIECBA&#10;gAABAgQIECBAgAABAgQIECBAgECRCsjOi3RivRYBAgQIECBAgAABAgQIECBAgAABAgQIECBAgAAB&#10;AgQI5C0gO8+bSkMCBAgQIECAAAECBAgQIECAAAECBAgQIECAAAECBAgQKFIB2XmRTqzXIkCAAAEC&#10;BAgQIECAAAECBAgQIECAAAECBAgQIECAAIG8BWTneVNpSIAAAQIECBAgQIAAAQIECBAgQIAAAQIE&#10;CBAgQIAAAQJFKiA7L9KJ9VoECBAgQIAAAQIECBAgQIAAAQIECBAgQIAAAQIECBAgkLeA7DxvKg0J&#10;ECBAgAABAgQIECBAgAABAgQIECBAgAABAgQIECBAoEgFZOdFOrFeiwABAgQIECBAgAABAgQIECBA&#10;gAABAgQIECBAgAABAgTyFpCd502lIQECBAgQIECAAAECBAgQIECAAAECBAgQIECAAAECBAgUqYDs&#10;vEgn1msRIECAAAECBAgQIECAAAECBAgQIECAAAECBAgQIECAQN4CsvO8qTQkQIAAAQIECBAgQIAA&#10;AQIECBAgQIAAAQIECBAgQIAAgSIVkJ0X6cR6LQIECBAgQIAAAQIECBAgQIAAAQIECBAgQIAAAQIE&#10;CBDIW0B2njeVhgQIECBAgAABAgQIECBAgAABAgQIECBAgAABAgQIECBQpAKy8yKdWK9FgAABAgQI&#10;ECBAgAABAgQIECBAgAABAgQIECBAgAABAnkLyM7zptKQAAECBAgQIECAAAECBAgQIECAAAECBAgQ&#10;IECAAAECBIpUQHZepBPrtQgQIECAAAECBAgQIECAAAECBAgQIECAAAECBAgQIEAgbwHZed5UGhIg&#10;QIAAAQIECBAgQIAAAQIECBAgQIAAAQIECBAgQIBAkQrIzot0Yr0WAQIECBAgQIAAAQIECBAgQIAA&#10;AQIECBAgQIAAAQIECOQtIDvPm0pDAgQIECBAgAABAgQIECBAgAABAgQIECBAgAABAgQIEChSAdl5&#10;kU6s1yJAgAABAgQIECBAgAABAgQIECBAgAABAgQIECBAgACBvAVk53lTaUiAAAECBAgQIECAAAEC&#10;BAgQIECAAAECBAgQIECAAAECRSogOy/SifVaBAgQIECAAAECBAgQIECAAAECBAgQIECAAAECBAgQ&#10;IJC3gOw8byoNCRAgQIAAAQIECBAgQIAAAQIECBAgQIAAAQIECBAgQKBIBcqK9L3q+mvNnj07fcRW&#10;rVqlZQUCBAgQIECAAAECBAgQIECAAAECBAgQIECAAAECBAgQqH0B2Xntm9cbO3bs1ltvnQxcv379&#10;RYsWrYGHMCQBAgQIECBAgAABAgQIECBAgAABAgQIECBAgAABAgQI/H8B2fn/l6jd/126dGntDmg0&#10;AgQIECBAgAABAgQIECBAgAABAgQIECBAgAABAgQIEFihgO+dr5Cmpi/EivOaHkL/BAgQIECAAAEC&#10;BAgQIECAAAECBAgQIECAAAECBAgQIJCPgOw8HyVtCBAgQIAAAQIECBAgQIAAAQIECBAgQIAAAQIE&#10;CBAgQKCYBWTnxTy73o0AAQIECBAgQIAAAQIECBAgQIAAAQIECBAgQIAAAQIE8hGQneejpA0BAgQI&#10;ECBAgAABAgQIECBAgAABAgQIECBAgAABAgQIFLOA7LyYZ9e7ESBAgAABAgQIECBAgAABAgQIECBA&#10;gAABAgQIECBAgEA+AmX5NKqzbU466aQ6+2yVPNjMmTMrueoSAQIECBAgQIAAAQIECBAgQIAAAQIE&#10;CBAgQIAAAQIECNSyQGFn57fffnv9+vVrmcxwBAgQIECAAAECBAgQIECAAAECBAgQIECAAAECBAgQ&#10;IFBkAoWdnSeTsXTp0iKbFa9DgAABAgQIECBAgAABAgQIECBAgAABAgQIECBAgAABArUpUAzZeSEu&#10;PZf31+a/cmMRIECAAAECBAgQIECAAAECBAgQIECAAAECBAgQIECgcoFiyM7l0JXPsasECBAgQIAA&#10;AQIECBAgQIAAAQIECBAgQIAAAQIECBAgULlAg8ovu0qAAAECBAgQIECAAAECBAgQIECAAAECBAgQ&#10;IECAAAECBIpeoBjWnSeTVI07t+csZF/lnnP6iedc5a6K/h+iFyRAgAABAgQIECBAgAABAgQIECBA&#10;gAABAgQIECBAgMAaFCie7Lx8UL2arNmcexU6j9vTHtLb08JqPpvbCRAgQIAAAQIECBAgQIAAAQIE&#10;CBAgQIAAAQIECBAgQKAaBYokO4+U+oknnujevftq0tx///2XXXbZ119/nfSTRN0bbrjhNttss/XW&#10;W/fo0aNt27atWrVq2bJlixYtsmPNmTNn9uzZX3755YwZM95+++233nrrzTffnDBhQrRZnqHXj66i&#10;sOWWW/7ud7/r0qVL9l5lAgQIECBAgAABAgQIECBAgAABAgQIECBAgAABAgQIEFizAkWSnQfieuut&#10;tzqZ9BdffHHcccc99thjyXxE1N25c+ejjz76qKOO2nbbbas0SUcccUTSfsyYMXffffe99977ySef&#10;JGvQx40b17dv3z//+c+HHXZYlfrUmAABAgQIECBAgAABAgQIECBAgAABAgQIECBAgAABAgRqTqBB&#10;zXVdQD2PHTt2xx13jOA8IvM4mjdvfsUVV3z44YdXX311VYPz7FvHUvXo4YMPPhgwYECsU4+e42qs&#10;TT/yyCOvu+66bEtlAgQIECBAgAABAgQIECBAgAABAgQIECBAgAABAgQIEFiDArLzeu+9994+++zz&#10;8ccfJ9l2hOjvvPPORRdd1Lhx42qZmEaNGl144YXR57e//e0YIhagL1my5Lzzzhs0aFC19K8TAgQI&#10;ECBAgAABAgQIECBAgAABAgQIECBAgAABAgQIEFhNgVLPzuMj5b179542bVryVfKePXs+//zz66+/&#10;/mqylr89doB/7rnnevXqlcTn8XvaaaeNHj26fEs1BAgQIECAAAECBAgQIECAAAECBAgQIECAAAEC&#10;BAgQIFDLAqWenZ955pkTJkyI4DzC7I4dOw4ZMqRZs2Y1NAdNmzYdPHhwp06dov8YceHChaecckqs&#10;Qa+h4XRLgAABAgQIECBAgAABAgQIECBAgAABAgQIECBAgAABAnkKFHx2Hpl3nq9avlks+77zzjuT&#10;4Dx+r7322nbt2pVvVo010X+Mkj7zG2+8cd9991Vj/7oiQIAAAQIECBAgQIAAAQIECBAgQIAAAQIE&#10;CBAgQIAAgVUQKFuFe+rOLb/4xS/Sh+nQoUNazrMwYMCAtGWXLl2OPvro9LTmCjFK//7908Xu119/&#10;/VFHHVVzw+mZAAECBAgQIECAAAECBAgQIECAAAECBAgQIECAAAECBFYqUNjZ+eWXX77SN1xRg5kz&#10;Zz788MPpovMjjzxyRS2rvT7C8iuvvDKGjp5fffXVyNEjua/2UXRIgAABAgQIECBAgAABAgQIECBA&#10;gAABAgQIECBAgAABAnkKFPye7Xm+Z/lmw4YNW7RoUVq/1157peWaLuSM9fjjj9f0iPonQIAAAQIE&#10;CBAgQIAAAQIECBAgQIAAAQIECBAgQIAAgUoESjc7HzFiRNZliy22yJ7WaDlnrJdffrlGh9M5AQIE&#10;CBAgQIAAAQIECBAgQIAAAQIECBAgQIAAAQIECFQuULrZ+bhx47I07du3z57WaDlnrHfffbdGh9M5&#10;AQIECBAgQIAAAQIECBAgQIAAAQIECBAgQIAAAQIECFQuULrZ+UcffZR8cTwBatKkSeVS1Xi1UaNG&#10;SW/J19YnTpxYjZ3rigABAgQIECBAgAABAgQIECBAgAABAgQIECBAgAABAgSqKlC62fns2bOzWF9+&#10;+WX2tEbLX331Vbb/nCfJXlImQIAAAQIECBAgQIAAAQIECBAgQIAAAQIECBAgQIAAgVoQKN3sPCfA&#10;/vjjj2uBOxli/Pjx2bG+/vrr7KkyAQIECBAgQIAAAQIECBAgQIAAAQIECBAgQIAAAQIECNSyQOlm&#10;540bN85av/rqq9nTGi2//PLL2f5zniR7SZkAAQIECBAgQIAAAQIECBAgQIAAAQIECBAgQIAAAQIE&#10;akGgdLPzli1bZn0feuih7GmNlnPGatWqVY0Op3MCBAgQIECAAAECBAgQIECAAAECBAgQIECAAAEC&#10;BAgQqFygdLPzjTbaaOnSpaFTv379KAwbNqx2tm3/4IMPYqwYNIaOcaPQpUuXyifJVQIECBAgQIAA&#10;AQIECBAgQIAAAQIECBAgQIAAAQIECBCoUYHSzc632GKLrOySJUvOPvvsbE0NlWOUGCvb+ZZbbpk9&#10;VSZAgAABAgQIECBAgAABAgQIECBAgAABAgQIECBAgACBWhYo3ex8jz32SKyTxd/x+8gjj/z617+u&#10;0Qm48sork0XnMVw60J577pmWFQgQIECAAAECBAgQIECAAAECBAgQIECAAAECBAgQIECg9gVKNzvv&#10;3bt3gwbLXj/Zsz35veCCCwYOHFhD0xDB+S9+8Ytkt/bkNwZq2LBhPEkNjahbAgQIECBAgAABAgQI&#10;ECBAgAABAgQIECBAgAABAgQIEMhHoHSz806dOkVona7/Tlefn3/++Ycddthnn32WD1+ebT755JOD&#10;Djqof//+Sftk0GTEAw44YN11182zH80IECBAgAABAgQIECBAgAABAgQIECBAgAABAgQIECBAoCYE&#10;Sjc7D81zzjkna5rG54MHD95ss83OPffcjz/+ONtgFcrvv//+mWeeGd9Wf/TRR9P+s/387Gc/y54q&#10;EyBAgAABAgQIECBAgAABAgQIECBAgAABAgQIECBAgEDtC5TV/pB1Z8R99913//33f/LJJ5MN2+PB&#10;0nh7zpw5v1l+7LzzzrE0PD5Jvt1226211lr5PPzs2bNfe+215557Lj5tPnr06KTb+E1HSQrx26dP&#10;n/Sz6/n0rA0BAgQIECBAgAABAgQIECBAgAABAgQIECBAgAABAgQI1IRASWfnAfq73/1u++23/+qr&#10;r9JgO4nP41IU4vefy48oRIMNNthgo402Wm+99dq2bduqVavGjRuXlZUtWrRowYIFs2bNmjFjxqRJ&#10;k8aPH//pp59G+ziSHqIQ96anSTlOW7duHaNHwUGAAAECBAgQIECAAAECBAgQIECAAAECBAgQIECA&#10;AAECa1ag1LPzbt263XLLLccee2xE2nEkaXcSn8dpzE2af0dhwoQJEydOrHzC0vZJs6STtJ+0zwYN&#10;Gvz5z3+OML7y3lwlQIAAAQIECBAgQIAAAQIECBAgQIAAAQIECBAgQIAAgVoQKOnvnSe+Rx999IAB&#10;A5LMOxt1R00cUZM9kspKfrONo5y2TOcyaqI8cODA73//+2mlAgECBAgQIECAAAECBAgQIECAAAEC&#10;BAgQIECAAAECBAisQYFSX3ee0F944YWRc1900UVxmgTe6ZQkUXdSn/6mVysspLdkr0a3cRqXohAf&#10;Uj/zzDOzV5UJECBAgAABAgQIECBAgAABAgQIECBAgAABAgQIECBAYA0KWHf+H/wLLrjgnnvuWWut&#10;teI84u04cmYlYu88j5wbkw7jN26Pb5w/+OCDgvPyRGoIECBAgAABAgQIECBAgAABAgQIECBAgAAB&#10;AgQIECCwBgVk59/gH3HEEaNHj95ll10i5I7aChP0b1rnUUp6SGL46HPPPfd84403Dj744Dxu1YQA&#10;AQIECBAgQIAAAQIECBAgQIAAAQIECBAgQIAAAQIEak/Anu3/Zb3JJpu89NJLd9xxxyWXXDJx4sS4&#10;ll2AnmTq/3VDRSflb+natevll19+1FFHVdS8gOsWLFgQfw0wfvz4zz///IsvvmjatGmbNm3atWu3&#10;9dZbb7TRRoX7YjHRY8aMefvtt//973/PnTu3ZcuWG2ywwXbbbbfxxhsX7kt5cgIECBAgQIAAAQIE&#10;CBAgQIAAAQIECBAgQIAAAQIEKhGQnVeAc/zxxx977LF3333373//+1GjRiUtkkXkFbSuqCpdub77&#10;7ruffvrphx9+eIMGxbPEf+zYsffee++TTz4ZwXnE5xUB1Ft33XW/853vnHbaaSFQYYNKKiOMX82U&#10;+oUXXujVq1clQ6zo0qeffhpfo4+pnzJlSvk2m2+++cknn3zKKacke/uXb6CGAAECBAgQIECAAAEC&#10;BAgQIECAAAECBAgQIECAAIECFaif51rqAn291X/sjz/+eMiQIU8//fSIESNmzZqVT4ex9jqC2333&#10;3bdfv34bbrhhPrcURJt58+YNGjTolltueeutt/J/4Fiufeutt+6www7537JGsvP4P8J11133y1/+&#10;MhaaV/6onTt3/sMf/tCnT5/Km63O1V133TX9o43oJ74jMHLkyNXpsMbv7dp12RAffbSKA63m7as4&#10;qtsIECBAgAABAgQIECBAgAABAgQIECBAgAABAgQIfCNg3fk3FhWWYgH0OcuPuBq7uMeS608++WTy&#10;5MkzZ86MLDlWXTdu3DjZq7xTp06xs/dWW20VvxV2VdCVN9xww1VXXRV7mGffokWLFvH3AT179ow/&#10;EWjduvXs2bODKP7O4NFHH50/f37S8vXXX4/o99JLL/3FL36RvbdOlWMeY6eBv/3tb+lTrb/++iee&#10;eOLOO+/cqlWreOvhw4f/5S9/mTNnTjSYNGlS3759Q+P8889P2ysQIECAAAECBAgQIECAAAECBAgQ&#10;IECAAAECBAgQIFDQArLzKkxfJMRxVOGGImp67bXXZoPz2MH+rLPOiq/Cr7322jlvGXvUT5gw4Ywz&#10;znjkkUeSS4sWLerfv3/8qUF89D2ncV04jRXnOcF57Mp+/fXXN2vWLH28H/zgB5H9x977yXLwuOWC&#10;Cy6IP5s4++yz0zYKBAgQIECAAAECBAgQIECAAAECBAgQIECAAAECBAgUrkDxfIS7cOegEJ/8T3/6&#10;U3wXvHxwnrxLly5dhg4detJJJ2Vf7Yorrrj99tuzNXWkHCvIsyvO44vmsSV7NjhPnjO2E3jqqae2&#10;2Wab9LHPPffc559/Pj1VIECAAAECBAgQIECAAAECBAgQIECAAAECBAgQIECgcAVk54U7d2vsyU89&#10;9dScXLz8ozRo0ODmm2/OJs3RJjY5z/Ob8UmHe+65Z6zwXoUjvjdf/pEqrIlN+C+++OL0Uvfu3W+8&#10;8cb0NKew1lpr3X333Y0aNUrqFy9efPzxx6/0++g5nTglQIAAAQIECBAgQIAAAQIECBAgQIAAAQIE&#10;CBAgQKAOCsjO6+Ck1OlHigXZl112WT6P2KRJk5xN2qdNmxbfTc/n3lprEzvPx5by6XCxOD6+Xp+e&#10;li/E9+wjL0/rY3f62M0+PVUgQIAAAQIECBAgQIAAAQIECBAgQIAAAQIECBAgQKBABWTnBTpxa+yx&#10;v/vd73bo0CHP4Q888MDOnTtnG//973/Pnq7Z8siRI4cPH54+QzzqoYcemp6uqBBxe/ZSfBn9q6++&#10;ytYoEyBAgAABAgQIECBAgAABAgQIECBAgAABAgQIECBQcAKy84KbsjX8wL17987/CerXr9+zZ89s&#10;+zfffHPy5MnZmjVYztme/fDDD2/YsOFKn6dHjx7f+ta30mZffPHFXXfdlZ4qECBAgAABAgQIECBA&#10;gAABAgQIECBAgAABAgQIECBQiAKy80KctTX5zLFpeZWGz8bMyY3jx4+vUg811Hj27NlDhw7Ndt6n&#10;T5/saSXlWE+fvSo7z2ooEyBAgAABAgQIECBAgAABAgQIECBAgAABAgQIEChEgbJCfGjPXPsCb731&#10;1uLFi2Pctm3bVmn0Nm3a5LT/97//nVOzRk4ff/zxuXPnpkOXlZXtsssu6WnlhV69emUbjBo1asqU&#10;Keuuu262UpkAAQIECBAgQIAAAQIECBAgQIAAAQIECBAgQIAAgQISsO581ScrsuRZs2at+v0FdWdE&#10;4OssPxo0qNq/mcaNG+e86IIFC3Jq1sjpk08+mR138803b9GiRbamkvKOO+6Yvbp06dKc3rJXlQkQ&#10;IECAAAECBAgQIECAAAECBAgQIECAAAECBAgQqPsC1p3nNUeff/75P//5z/hWdyy/njhx4qeffhrr&#10;jCMDju95L1q0qMIuxo0bt+WWW1Z4qaQqy/95QceOHeuCwIgRI7KPUaW96Dt06NC+fftp06alPYwc&#10;OfK4445LTxUIECBAgAABAgQIECBAgAABAgQIECBAgAABAgQIECgsAdl5ZfP1zjvv/OUvf3nsscfG&#10;jBkTa4vTptlyWplT6N27d8OGDQ877LDDDz/829/+ds7V0jmNvzPIvmwsW99uu+2yNWukPGfOnHff&#10;fTc7dNeuXbOnKy1H+2x2/tprr630Fg0IECBAgAABAgQIECBAgAABAgQIECBAgAABAgQIEKizAlXb&#10;f7vOvka1P9jgwYPj69c9evS46qqr3njjjSVLlkRenh6x3DyOlQ4aK9R/85vf7Lrrrvvtt1/OKueV&#10;3ls0DWKlfvZdQrVVq1bZmjVSjuA85jQ79IYbbpg9XWk5p338mcVKb9GAAAECBAgQIECAAAECBAgQ&#10;IECAAAECBAgQIECAAIE6K2Ddee7UxObb//M//xMLzeNChOXJ5XyS8tyO6tWLu5Ienll+HHDAAX/6&#10;05/WXXfd8i2LtWbevHmjRo3Kvt2JJ56YPc2nPH/+/Fj6Hx8Ujz9iGD9+/OzZsxcuXBjfX2/Xrt36&#10;66/fq1evPffcM/5AoVGjRvn0lrT56KOPchrHNuw5NZWf5rSPp4qN/eORKr/LVQIECBAgQIAAAQIE&#10;CBAgQIAAAQIECBAgQIAAAQIE6qaA7PybeVm8ePHPf/7zm266KVlfHheykXmaoyc3ZC9900W5UtIs&#10;uXfYsGHbbrvtPffcs/fee5drWJwVw4cP//rrr9N3iy+dH3300enpSguRkcfC/SuuuGLGjBk5jeN7&#10;83HER+UjU49LEaL/7Gc/O+WUU1q0aJHTssLTzz77LKe+qrH3Ouusk9ND9FnVTnJ6WNHp22+/HX8c&#10;sKKr+dTHX4Tk00wbAgQIECBAgAABAgQIECBAgAABAgQIECBAgAABAiUrIDv/z9THouF+/fpFxJjk&#10;3NnMe/X/caS9Rdy7//77/+EPfzjppJNWv9u630O8afYhL7rooubNm2drKi/HRvfZve5btmzZuXPn&#10;COAjjw/JCRMmpLfHV9UjOx84cOB9993Xs2fPtH5FhenTp+dcWmuttXJqKj8tH9LHP6HKb1nlq199&#10;9VXO8v1V7sqNBAgQIECAAAECBAgQIECAAAECBAgQIECAAAECBAhUKOB758tYIkndZ599kuA8cu44&#10;0qXnFarlU1m+k+Ud14/V7aeddtrDDz+cTycF3Sa+Kf7oo4+mr7DNNtucfvrp6Wn+hQYNGvzoRz96&#10;9tlnv/jii/iseBT++c9/xubtkZf/9re/jSg97WrSpEl77bXXzTffnNasqDBz5sycS+Wz8JwGOafl&#10;28fj5bRxSoAAAQIECBAgQIAAAQIECBAgQIAAAQIECBAgQIBAoQjIzuvFxuAHHnjgW2+9FXMW8Xb8&#10;ZrdnTwLvnN98Zjc+zj1o0KC+ffvGvTkdLlq06Mgjjxw9enQ+/RRum3PPPXfJkiXJ85eVlcW33uO3&#10;qq+z+eabR1Ie90Yo3rBhw+ztsQb9jDPOeO+99w455JC0Pmyj8oEHHkhrKizEN9Rz6qv6bOXbl+8z&#10;ZwinBAgQIECAAAECBAgQIECAAAECBAgQIECAAAECBAjUWQHZeb2zzjrr5ZdfTlPzdM/2JC+PmUvW&#10;oGd/85nOtm3bHn/88UOHDo2l0ieccEL2luh57ty5J598cjZTzzYogvIjy4/0ReKb5TvuuGN6mmdh&#10;iy22eP755yu/MTZyv//++2O//bTPUP3hD3+Y/DFEWplTiD+YyKkpn4XnNMg5bdSoUU5N+T5zGjgl&#10;QIAAAQIECBAgQIAAAQIECBAgQIAAAQIECBAgQKDOClR5HXCdfZNVe7CXXnopvsmdBufRSVKOQhJs&#10;r7322jvssEPEt1tuuWX75Uds8P69730v/+G6d+9+2223HXfccSeeeOLEiRPT/t98882bbrrppz/9&#10;af5dFUrLadOm/fjHP06ftk+fPueff356utJCp06dXnjhhWgW2Xm7du1W2j7Wo996660vvvhi+sXx&#10;+NOECy64YNiwYSu6N/aBz7mULpHPqV/Rafn25ftc0b1VrY9vsffo0aOqd2lPgAABAgQIECBAgAAB&#10;AgQIECBAgAABAgQIECBAgED+AqWenUd0HRl55NlJUp6G6G3atDniiCNi4fjOO++cozl27NicmnxO&#10;995771dffTW+qv7222/HKHHEiJdcckmsPm/atGk+PRRKm/ige/yhwJQpU5IHjtD3r3/9a7xv/s/f&#10;pEmTXr165d8+WsZfNZxzzjn9+/dP73rsscdGjBix2267pTXZQuPGjbOnUY7Hzqmp/DQ2h89pUL7P&#10;nAarfBqGI0eOXOXb3UiAAAECBAgQIECAAAECBAgQIECAAAECBAgQIECAwEoFclffrvSGYmrw+OOP&#10;x1fJkxh7WZq9PM+OBDQi2EmTJt18883lg/PVef111lnnmWee6datW9rJrFmzHnzwwfS0OAqx4PuJ&#10;J55I3iVWkMfe7bGtei28WmyMn/NB9LvuumtF4zZv3jzn0rx583JqKj8t/3XzFi1aVH6LqwQIECBA&#10;gAABAgQIECBAgAABAgQIECBAgAABAgQI1FmBks7OY8v0ZGIiNY9CLATfaqut4jvZl112WQ2tBY/4&#10;/Pbbb0+GS4YeNGhQnf3HsQoPdssttwwcODC5MbZbf+qpp7p06bIK/azCLZ07d4599bM3xujZ02y5&#10;/Fbwc+bMyTZYafmrr77KaVO+z5wGTgkQIECAAAECBAgQIECAAAECBAgQIECAAAECBAgQqLMCpZud&#10;z5w5M7LVNDWPGdp2222fe+65TTbZpEZnq2fPnrFCOt0oPkaMD6jX6Ii11vn9999/xhlnJMO1atUq&#10;lvXH3yLU2ugxUHyZPjvchx9++Omnn2Zr0nKHDh3SclKIPQByaio/Ld8+/jCi8ltcJUCAAAECBAgQ&#10;IECAAAECBAgQIECAAAECBAgQIECgzgqUbnYe+4ovXLgwnZi11147ampn6fDZZ5+djhsh+ssvv5ye&#10;Fm4h9mY/9thjlyxZEq8Qm7RHcL7jjjvW8utsvPHGOSPG3vs5Nclp+dXw06ZNq7DliiqnTp2avdSg&#10;QYMNN9wwW6NMgAABAgQIECBAgAABAgQIECBAgAABAgQIECBAgEABCZRudj5ixIhknpIl4AMGDGjf&#10;vn3tzFyPHj223377GDcZbvTo0bUzbs2NEn92cNhhhyV/ixCf/R42bNiuu+5ac8OtqOfWrVvnXFrR&#10;mv7yuwt89tlnOfdWfjp58uRsgw022KBRo0bZGmUCBAgQIECAAAECBAgQIECAAAECBAgQIECAAAEC&#10;BApIoHSz81deeSWdp/hU9qmnnpqe1kKhV69eMUqyY3yhZ+fDhw8/+OCD58+fH2/UvHnzRx99NHm7&#10;WmDMGSJi+5ya8jurJw1i3XnsNJBtPH78+OzpSssTJkzItokN/7OnygQIECBAgAABAgQIECBAgAAB&#10;AgQIECBAgAABAgQIFJZA6Wbn8THsiK6TRef9+vWr5WnbaaedkhHjAT755JNaHr0ah3v++ecPOuig&#10;efPmRZ/NmjV7+OGH99xzz2rsv0pdzZkzJ6d9TkCeXo2pz/k4+rvvvpteXWkhVtjHv59ss9rfoD47&#10;ujIBAgQIECBAgAABAgQIECBAgAABAgQIECBAgAABAqspUKLZeWS92e9b9+nTZzUdq3r7uuuum96y&#10;orXRaYM6W3jxxReD7uuvv44nbNKkyZAhQ/bZZ581+LTlJddZZ50VPc/ee++dvfTWW29lTysv/+tf&#10;/0o2qE+b5fSW1isQIECAAAECBAgQIECAAAECBAgQIECAAAECBAgQIFAQAiWanX/xxRfZ6dloo42y&#10;p7VQbtu2bTpK+cQ3vVSXC6NGjTrggAOSpd4RnA8ePHj//fev5IEXLFjw7+VH9q8Wyrf/3//937OX&#10;H5MmTSp/tfKaDz74IKdB7MafU5Oefu9730vLUYinyllKnr2aUx4xYkS2pk2bNjvvvHO2RpkAAQIE&#10;CBAgQIAAAQIECBAgQIAAAQIECBAgQIAAgcISKCusx62up02WSqe9dezYMS3XTqFBg2/+amH27Nm1&#10;M2g1jvLqq69+97vf/fLLL6PPRo0aPfDAAzlRdPmxIm9OFmfHt8Yr+bj4Lbfckvwxwb777ltJ8l2+&#10;/6jJ+XL8JptsUkkP22+//WabbZbdqv3pp5/u1q1bhT3nVMYn3rM1P/jBD8rKSvT/SlkHZQIECBAg&#10;QIAAAQIECBAgQIAAAQIECBAgQIAAAQKFK/BNglu477AKT75o0aLsXS1atMie1kI5m5dnc/RaGHr1&#10;h3j99ddjiXmScEdmfP/99x944IGr321OD2+++WZOTeWn8dn42Eo922a//fbLnpYv/+hHP8pWxtL5&#10;7OmKynPnzn388cezV0866aTsqTIBAgQIECBAgAABAgQIECBAgAABAgQIECBAgAABAgUnUKLZeU5Y&#10;Pnny5FqeuezC65yHqeUnqepwY8aMiUw62fQ+gvO//vWvBx98cFU7yad9fD09n2Zpm0GDBi1ZsiQ9&#10;jcIxxxyTPS1fPuWUU1q3bp3WP/XUUxMnTkxPV1S47777kgX3SYM99tjDhu0rslJPgAABAgQIECBA&#10;gAABAgQIECBAgAABAgQIECBAoFAESjQ7X2uttbIz9Nlnn2VPa6EcS7fTUdq1a5eW63hh3LhxsZX6&#10;559/Hs/ZsGHDu+6667DDDquhZ45t4Z955pk8O48PqV9//fXZxrGHfM+ePbM15csRnF900UVpfUTv&#10;AwYMSE8rLMSOBVdddVV6qX79+ldeeWV6qkCAAAECBAgQIECAAAECBAgQIECAAAECBAgQIECAQIEK&#10;lGh2vvbaa7dq1Sqds2effTYt107hySefjNh16dKl8bvxxhvXzqCrOUp8GnyfffaZNm1a9BP7zN9+&#10;++1HHnnkavZZ+e2nn376jBkzKm8TVyPP/vGPf5wshU8aN23aNJtwV9LDOeecs/XWW6cNbr311pEj&#10;R6an5QvXXHNN9hPpMe5uu+1WvpkaAgQIECBAgAABAgQIECBAgAABAgQIECBAgAABAgQKS6BEs/OY&#10;pG7duiXRdfzGF7trc9piRfU777yTjrjZZpul5Tpb+OCDDyI4nzJlSvKEsUT7uOOOi+A//2Pvvfeu&#10;6tu999578WH1jz/+uJIbY/v0WPv+6KOPpm3ike64445sIp5eKl9o1KhR7MHesmXL5FK81yGHHJLz&#10;3fT0rr/97W8XX3xxerrVVlvlLHZPLykQIECAAAECBAgQIECAAAECBAgQIECAAAECBAgQIFBYAqWb&#10;ne+4447pVMU3vJ9++un0tKYLl19+eXaIXXfdNXtaB8vTp0+P5Lv2d7YPitGjR2+zzTbnnXdebBcf&#10;f+WQxZk0adKNN97YvXv3oUOHpvXxCfbf/va3hx9+eFqz0sLmm28ePcRS9aRlbP++yy67/O53v/v6&#10;66/TeydPnnz22WfHOvvFixcnlV26dHn88cebN2+etlEgQIAAAQIECBAgQIAAAQIECBAgQIAAAQIE&#10;CBAgQKBwBZZtG164T786T3733XcnK6ejk0Do2rXr22+/nQaolfQ8duzYb33rW7G4Oe6K3zRMreSW&#10;7KUhQ4bEyua4MRk3ChMnTuzcuXO2TV0rv/HGG9ttt111PVWkzuPHj19Rb7FreuTWb775ZvkGbdu2&#10;3WijjWK//Tlz5sQK+PKdxNW//vWvkXyXv3elNf/85z9jXrJ/H9CsWbMePXrE3v4xViT3sSQ97WTn&#10;nXcePHhwp06d0prqLcSfU4waNSrtM96o8p3k05ZrrNC167KhP/poFR9gNW9fxVHdRoAAAQIECBAg&#10;QIAAAQIECBAgQIAAAQIECBAgQOAbgdJdd/69730v9utOJWJj8FhVvHDhwrQyAcXwAABAAElEQVSm&#10;JgoRz5900knZ4HynnXaq48F5TThU0ufJJ58cUX0kx2eeeWbsq59tGd8+f+2115555pnIuXOC89j3&#10;/uabb46Ee9WC8xgl4vD4q4if/OQnTZo0SQadO3fuK6+8Mnz48Ji1NDhv3779wIEDX3rppZoLzrOv&#10;rEyAAAECBAgQIECAAAECBAgQIECAAAECBAgQIECAQO0IlNXOMHVwlFjE3Lt370ceeSSS7DhiEfnD&#10;Dz980EEHxbfP069fV+9jv/zyy/369Zs5c2YMl/Z8zDHHpGWFVCCS7DhuuOGGd99994UXXohN9d96&#10;661YoB96s2fPju0B2iw/YsP2nj179urVK3bgz6qm/VSpECvab7rppviieXzX/KmnnooRY8X5vHnz&#10;1lprrfXXXz9W3h9wwAEHH3xwrEevUrcaEyBAgAABAgQIECBAgAABAgQIECBAgAABAgQIECBQ9wVK&#10;d8/2mJv4xvn++++fBOfpb8eOHSOyPeyww1Y0eauwZ3vs637NNddcdtll8+fPTyPeSOsj/408uEWL&#10;FisaS31pCtizvTTn3VsTIECAAAECBAgQIECAAAECBAgQIECAAAECBAisQYHS3bM90Pfdd99Y3ByF&#10;NDiPPHvy5MlHHHFELGW+5557FixYsJpz8/XXX8cHvGNH8f79++cE5zHoT3/6U8H5agq7nQABAgQI&#10;ECBAgAABAgQIECBAgAABAgQIECBAgAABAqsvULp7tid2v/3tb2ONb3zNOo3Poz4S9JHLj/jkdmzT&#10;vdfyo2vXrvlzv/fee9HBY8uPr776KjqMe9MV50k/Xbp0ufDCC/PvU0sCBAgQIECAAAECBAgQIECA&#10;AAECBAgQIECAAAECBAgQqCGBUs/O4zvZZ5999sCBA5NgO0LuKMSRpN0zZsy4e/kR+rG/erdu3SJB&#10;z1kpPmDAgFieHmvKo/G0adPGjx//4YcfRl6eTFiFqXlUNmjQ4I9//GN8t7uG5lW3BAgQIECAAAEC&#10;BAgQIECAAAECBAgQIECAAAECBAgQIJC/QKln5yF11VVXvfLKK//4xz+SyDwn7U5Oo1lE43G8+uqr&#10;CW5SH7+//OUvs9xp+6Qy+sy2T4aI37grdozP3qhMgAABAgQIECBAgAABAgQIECBAgAABAgQIECBA&#10;gAABAmtKoKS/d56gN2zY8MEHH9xyyy0j9s5G3UkKHjXpEe2jMqlPJyypSX+jPm0fhewtyWnUHHfc&#10;cZdccknagwIBAgQIECBAgAABAgQIECBAgAABAgQIECBAgAABAgQIrFkB2fky/3bt2j377LNbbbVV&#10;ROBJ8p3MSpqIRyFq0lA8uZr8ppVpIepzbkzuTeqPPfbYQYMGJff6JUCAAAECBAgQIECAAAECBAgQ&#10;IECAAAECBAgQIECAAIG6ICA7/88stG/ffuTIkX369MnG5NkZKh+HJ1ez9Wk5e2OSqSeXLr744jvv&#10;vDNqsg2UCRAgQIAAAQIECBAgQIAAAQIECBAgQIAAAQIECBAgQGDNCsjOv/Ffa621HnrooWuvvbZp&#10;06YRdceFJPb+pkUVS+nt0dv666//+OOPX3rppVXsQ3MCBAgQIECAAAECBAgQIECAAAECBAgQIECA&#10;AAECBAgQqHEB2fl/EUfa/fOf/3zMmDGHHHJIXMgm6HkuFk/y8mxq3qRJk3PPPfftt9/ef//9/2sw&#10;JwQIECBAgAABAgQIECBAgAABAgQIECBAgAABAgQIECBQNwRk5xXMQ7du3R544IHRo0f/8Ic/TNag&#10;54To2YA8p5x0F+3j6NChw4UXXvjBBx9cc801rVq1qmAkVQQIECBAgAABAgQIECBAgAABAgQIECBA&#10;gAABAgQIECBQBwTK6sAz1NFH2HbbbW+//fYbb7zx0eXH888/P2nSpJU+a0Tpm2222Xe+850DDzww&#10;fsvKCK/UTAMCBAgQIECAAAECBAgQIECAAAECBAgQIECAAAECBAisYQHJ7komINaLH7X8iHZTp06N&#10;7dwnTpz46aefzpw5c+7cuQsXLowt2Zs1a9auXbsNN9xwo4022mabbeK76Svp1GUCBAgQIECAAAEC&#10;BAgQIECAAAECBAgQIECAAAECBAgQqEsCsvMqzEbswb7vvvtW4QZNCRAgQIAAAQIECBAgQIAAAQIE&#10;CBAgQIAAAQIECBAgQKAQBHzvvBBmyTMSIECAAAECBAgQIECAAAECBAgQIECAAAECBAgQIECAQE0K&#10;yM5rUlffBAgQIECAAAECBAgQIECAAAECBAgQIECAAAECBAgQIFAIAqW7Z/snn3zym9/8ppI5ig+Z&#10;X3nllZU0cIkAAQIECBAgQIAAAQIECBAgQIAAAQIECBAgQIAAAQIEikOgdLPze++99/rrr69fv/6K&#10;JrJFixay8xXhqCdAgAABAgQIECBAgAABAgQIECBAgAABAgQIECBAgEAxCZRudj548OCYyKVLlxbT&#10;dHoXAgQIECBAgAABAgQIECBAgAABAgQIECBAgAABAgQIEFgFgRLNzr/88stXXnmlkkXnMvVV+Mfk&#10;FgIECBAgQIAAAQIECBAgQIAAAQIECBAgQIAAAQIECBSoQIlm5y+++OLixYsjO89m5EmUntbE984L&#10;dFI9NgECBAgQIECAAAECBAgQIECAAAECBAgQIECAAAECBAhUSaBBlVoXTePXXnst513S4Pw73/nO&#10;nXfeOWHChKlTp+a0cUqAAAECBAgQIECAAAECBAgQIECAAAECBAgQIECAAAECRSlQouvO33nnnXQ6&#10;09S8ZcuWd9xxx8EHH5xeUiBAgAABAgQIECBAgAABAgQIECBAgAABAgQIECBAgACBUhAo0XXnn332&#10;WXZ2Y5/2SNAF51kTZQIECBAgQIAAAQIECBAgQIAAAQIECBAgQIAAAQIECJSOQIlm57NmzUrmOCLz&#10;JDjv1auXFeel8+/emxIgQIAAAQIECBAgQIAAAQIECBAgQIAAAQIECBAgQCArUKLZeVlZ7mb1hx56&#10;aNZFmQABAgQIECBAgAABAgQIECBAgAABAgQIECBAgAABAgRKR6BEs/PWrVvnzPE222yTU+OUAAEC&#10;BAgQIECAAAECBAgQIECAAAECBAgQIECAAAECBEpEoESz8/bt2+dMcJs2bXJqnBIgQIAAAQIECBAg&#10;QIAAAQIECBAgQIAAAQIECBAgQIBAiQiUaHa+9dZb50zw/Pnzc2qcEiBAgAABAgQIECBAgAABAgQI&#10;ECBAgAABAgQIECBAgECJCJRodr7DDjvkTPC0adNyapwSIECAAAECBAgQIECAAAECBAgQIECAAAEC&#10;BAgQIECAQIkIlJXIe+a85p577rn22mvPmjUrrR83btwBBxyQntZoIXL6W265JR3i4osvTssKBAgQ&#10;IECAAAECBAgQIECAAAECBAgQIECAAAECBAgQIFD7AiWanTdq1OiQQw657bbb6tevn6APHz783HPP&#10;rZ0JmDp16qWXXpoOLTuvHXajECBAgAABAgQIECBAgAABAgQIECBAgAABAgQIECBAYEUCJbpne3Cc&#10;f/75ZWXL/nQgMuylS5c+88wzU6ZMWRFTDdXHuDXUs24JECBAgAABAgQIECBAgAABAgQIECBAgAAB&#10;AgQIECBAIH+B0s3ON9100x/96Edper1o0aIrr7wyfzgtCRAgQIAAAQIECBAgQIAAAQIECBAgQIAA&#10;AQIECBAgQKBoBEo3O48pHDhw4BZbbBGFZOn5zTffPHLkyKKZWi9CgAABAgQIECBAgAABAgQIECBA&#10;gAABAgQIECBAgAABAnkKlHR23rx587///e/t27cPrIjPY+n597///ffeey9PO80IECBAgAABAgQI&#10;ECBAgAABAgQIECBAgAABAgQIECBAoDgESjo7jyncbLPN/vGPf6y33nqxeXvE51OnTt1tt92GDRtW&#10;HLPrLQgQIECAAAECBAgQIECAAAECBAgQIECAAAECBAgQIEAgH4FSz87DKD58/uqrr/bu3TuJz2fM&#10;mNG3b99DDjlk/Pjx+QhqQ4AAAQIECBAgQIAAAQIECBAgQIAAAQIECBAgQIAAAQKFLiA7XzaD6667&#10;7mOPPRbfO0/2b48QfejQod27d99vv/3uuOOO6dOnF/o0e34CBAgQIECAAAECBAgQIECAAAECBAgQ&#10;IECAAAECBAgQqESgrJJrRX/pzjvvzL5jfP68f//+N9xww4cffhjx+eLFi59ZfkSb2NR9m222iQ3e&#10;W7du3Wr5UVa26nSTJk3KjqtMgAABAgQIECBAgAABAgQIECBAgAABAgQIECBAgAABAmtWYNUD4DX7&#10;3NUy+gknnBDfOK+wq6Q+EvTkaqTdn332WaxNr7CxSgIECBAgQIAAAQIECBAgQIAAAQIECBAgQIAA&#10;AQIECBAoaIGSzs6TmUsD8uxERmXE50mCXkmz7C3KBAgQIECAAAECBAgQIECAAAECBAgQIECAAAEC&#10;BAgQIFCgArLzetmAPJnFJE3PZurLY/SKV6iv2sRnO1+1HtxFgAABAgQIECBAgAABAgQIECBAgAAB&#10;AgQIECBAgAABAtUlIDuvl0+MnU+b6poS/RAoNoFZs+q99VZlLzVv3rKrL75YWZu49q1v1WvdeiVt&#10;XCZAgAABAgQIECBAgAABAgQIECBAgAABAgQIECCwSgKy81VicxMBAvkLRHC+++4rb77SNi+8UK9X&#10;r5X3owUBAgQIECBAgAABAgQIECBAgAABAgQIECBAgACBqgvIzv9jVn7n9qpjVuEOC9mrgKUpAQIE&#10;CBAgQIAAAQIECBAgQIAAAQIECBAgQIAAAQIEalhAdv4fYGF2Df9L0z0BAgQIECBAgAABAgQIECBA&#10;gAABAgQIECBAgAABAgTqroDsfNncxKLzyy+/vHPnzrUzUZMmTerfv3/tjGUUAnVL4He/q7f11rmP&#10;dPjhy2ruvz+3Ps7HjKn3k59UUK+KAAECBAgQIECAAAECBAgQIECAAAECBAgQIECAQLUKyM7/w3nw&#10;wQdvueWW1Wq7ws7Gjh0rO1+hjgvFLRDBeflvljdtuuyly9cXN4W3I0CAAAECBAgQIECAAAECBAgQ&#10;IECAAAECBAgQqEsCDerSw3gWAgQIECBAgAABAgQIECBAgAABAgQIECBAgAABAgQIECCwBgRk52sA&#10;3ZAECBAgQIAAAQIECBAgQIAAAQIECBAgQIAAAQIECBAgUKcEZOd1ajo8DAECBAgQIECAAAECBAgQ&#10;IECAAAECBAgQIECAAAECBAisAQHZ+RpANyQBAgQIECBAgAABAgQIECBAgAABAgQIECBAgAABAgQI&#10;1CkB2fkam46lS5eusbENTIAAAQIECBAgQIAAAQIECBAgQIAAAQIECBAgQIAAAQIZgbJMueSKW2+9&#10;df369ZPXbtasWa29//rrrz9o0KBaG85ABAgQIECAAAECBAgQIECAAAECBAgQIECAAAECBAgQIFC5&#10;QEln52+88UblOjV0tXXr1scff3wNda5bAgQIECBAgAABAgQIECBAgAABAgQIECBAgAABAgQIEKiq&#10;gD3bqyqmPQECBAgQIECAAAECBAgQIECAAAECBAgQIECAAAECBAgUm4DsvNhm1PsQIECAAAECBAgQ&#10;IECAAAECBAgQIECAAAECBAgQIECAQFUFZOdVFdOeAAECBAgQIECAAAECBAgQIECAAAECBAgQIECA&#10;AAECBIpNQHZebDPqfQgQIECAAAECBAgQIECAAAECBAgQIECAAAECBAgQIECgqgJlVb1B+9UXmDVr&#10;1tChQ9N+fvjDH6ZlBQIECBAgQIAAAQIECBAgQIAAAQIECBAgQIAAAQIECBCofQHZee2b1/v0009P&#10;OOGE+vXrJ2PLztfAHBiSAAECBAgQIECAAAECBAgQIECAAAECBAgQIECAAAECGQF7tmcwar24dOnS&#10;Wh/TgAQIECBAgAABAgQIECBAgAABAgQIECBAgAABAgQIECCQK2Ddea6IcwIEalBgzJgKOp83b1nl&#10;iy9WcKnC9hW0U0WAAAECBAgQIECAAAECBAgQIECAAAECBAgQIEBgtQRk56vF52YCBKom8JOfrLD9&#10;7ruv8JILBAgQIECAAAECBAgQIECAAAECBAgQIECAAAECBGpYwJ7tNQysewIECBAgQIAAAQIECBAg&#10;QIAAAQIECBAgQIAAAQIECBCo8wKy8zo/RR6QAAECBAgQIECAAAECBAgQIECAAAECBAgQIECAAAEC&#10;BGpYwJ7tKwFevHjxJ8uPGTNmzJ07d+HChUuXLl3JPSu7PGnSpJU1cZ1AEQl861v1Xnihsvc5/PBl&#10;V++/v7I2cS36cRAgQIAAAQIECBAgQIAAAQIECBAgQIAAAQIECBCoGQHZecWuI0eOfOihh5577rk3&#10;33xz/vz5FTdSS4BAPgKtW9fr1auyhk2bLrtaeZvK7neNAAECBAgQIECAAAECBAgQIECAAAECBAgQ&#10;IECAwOoKyM7/SzDWlN92223XXXfdv/71r+TC6q8y/68BnBAgQIAAAQIECBAgQIAAAQIECBAgQIAA&#10;AQIECBAgQIBA3ROQnX8zJ6NHjz7hhBPGjRuXzcvr16//TYvqK2WHqL5e9USAAAECBAgQIECAAAEC&#10;BAgQIECAAAECBAgQIECAAAECqyIgO/+P2h//+Mczzzwz/Zx5NjKXc6/Kvyz3ECBAgAABAgQIECBA&#10;gAABAgQIECBAgAABAgQIECBAoHAEGhTOo9bgkw4cOPD0009fsGBBxOSRmscRhfSowYF1TYAAAQIE&#10;CBAgQIAAAQIECBAgQIAAAQIECBAgQIAAAQJ1QMC683oPPPDA+eefH0l5ROYxI1GI36RcfoKSq0n9&#10;itpUflclnZe/UQ0BAgQIECBAgAABAgQIECBAgAABAgQIECBAgAABAgQI1IJAqWfnn3322cknn5wN&#10;ztNEPBuTVzgTK22Q3BUdJn2m7dNChd2qJECAAAECBAgQIECAAAECBAgQIECAAAECBAgQIECAAIFa&#10;Fij17Pzss8+eNWtWZNtJnp2G3A0aNNh+++179erVoUOH9u3bN2rUKCZm0qRJ/fv3TxrH72233VbJ&#10;bM2cOXP69On/+te/nn322RkzZkTL9MbNN988VrpXcq9LBAgQIECAAAECBAgQIECAAAECBAgQIECA&#10;AAECBAgQIFCbAiWdnY8ZM+bBBx9M8vLkNxL05s2bn3XWWeecc84666yTMxNjx46N7DytPP7449Ny&#10;JYXo8+mnn7788stffPHFJD6PQH3cuHFXX311JXe5RIAAAQIECBAgQIAAAQIECBAgQIAAAQIECBAg&#10;QIAAAQK1JtCg1kaqgwPddNNN6fbpUYijR48e77zzzv/93/+VD85X+fkjL99vv/3+8Y9/DBo0qEmT&#10;Jkl8/utf/7ryZeurPJwbCRAgQIAAAQIECBAgQIAAAQIECBAgQIAAAQIECBAgQKCqAqWbnc+fP/++&#10;++5Ll5tHYaeddoql4RtssEFVEfNsH+vUn3/++RYtWiTx+RlnnPH+++/nea9mBAgQIECAAAECBAgQ&#10;IECAAAECBAgQIECAAAECBAgQIFBzAqWbnb/wwgtffvllKtuyZct77723VatWaU1NFCKev/vuuyM7&#10;j2PevHmnn356TYyiTwIECBAgQIAAAQIECBAgQIAAAQIECBAgQIAAAQIECBCokkDpZufPPPNMIhVb&#10;tUeS/ctf/nLjjTeukt2qNe7bt+9xxx0Xg8btzz77bOzlvmr9uIsAAQIECBAgQIAAAQIECBAgQIAA&#10;AQIECBAgQIAAAQIEqkugdLPz119/PUWMfdRPPvnk9LSmC5deemlZWVkE9jHQ9ddfX9PD6Z8AAQIE&#10;CBAgQIAAAQIECBAgQIAAAQIECBAgQIAAAQIEKhco3ex87NixkV4ni8779etX07u1Z6ehS5cuvXr1&#10;iqHjeOyxx2bPnp29qkyAAAECBAgQIECAAAECBAgQIECAAAECBAgQIECAAAECtSxQotl5hNb//ve/&#10;U+vddtstLddOoXfv3slACxYsGD58eO0MahQCBAgQIECAAAECBAgQIECAAAECBAgQIECAAAECBAgQ&#10;qFCgRLPz6dOnL1q0KBX59re/nZZrp7DFFlvEQMm27SNHjqydQY1CgAABAgQIECBAgAABAgQIECBA&#10;gAABAgQIECBAgAABAhUKlFVYW/SVc+bMyb5jx44ds6e1UG7fvn06yttvv52WFQjULYGJE+vFfys9&#10;5s1b1uTFF1facFmDDTdc9p+DAAECBAgQIECAAAECBAgQIECAAAECBAgQIECAQF0SKNHsfP78+dlZ&#10;aNOmTfZ0ReUGDf5rmf6sWbNat269osaV1zdt2jRpELvHjx8/vvLGrhJYYwK33VbvV7/Kd/Tdd8+r&#10;5SWX1Lv00rxaakSAAAECBAgQIECAAAECBAgQIECAAAECBAgQIECgtgT+KwyurUHX/DhpdJ08SpMm&#10;TfJ5ppxmkZ3nc1eFbWbMmJHWT506NS0rECBAgAABAgQIECBAgAABAgQIECBAgAABAgQIECBAgEDt&#10;C5Rodp6zXjzPFLxZs2bZGfrkk0+yp1UqT548OW2fs4F8Wq9AgAABAgQIECBAgAABAgQIECBAgAAB&#10;AgQIECBAgAABArUjUKJ7trdq1SrrO3369LZt22ZrKiy3a9cuW//KK6/07NkzW5N/ecSIEWnjJUuW&#10;pGUFAnVL4KST6u27bzU/ko+dVzOo7ggQIECAAAECBAgQIECAAAECBAgQIECAAAECBKpBoESz8/hy&#10;+dprr50uN3/99dc33XTTlXI2btw4FqzPnj07afnSSy+dffbZK72rwgZPPfVU/fr1k0vxJBW2UUlg&#10;zQtEzi3qXvPT4AkIECBAgAABAgQIECBAgAABAgQIECBAgAABAgRqXKBE92wP1y222GLp0qUJcKTg&#10;eUp369Yt7orYO34feeSRzz//PM8bs80efvjhDz/8MK3JZ8l72liBAAECBAgQIECAAAECBAgQIECA&#10;AAECBAgQIECAAAECBKpdoETXnYfjVlttNXLkyCQFv/fee6+77rqyspVrbL755q+99loyDQsWLLjp&#10;ppsuueSSKs3KwoUL01uSGF52XiVAjYtcYOLEevFf9R5Wz1evp94IECBAgAABAgQIECBAgAABAgQI&#10;ECBAgAABAsUosPK0uBjfetk79ejRI321WD7+5z//+dRTT01rVlTYaaed7rnnnriahO5XXnllv379&#10;tt122xW1L19/1llnvfHGG+mG7dEg+yTl26shUFoCt91W71e/quZXjj9wufTSau5TdwQIECBAgAAB&#10;AgQIECBAgAABAgQIECBAgAABAsUlULp7tu+www7JVCYp+P/+7/9OmjRppZO7++67p23ixlh63rdv&#10;3zfffDOtrKSwZMmSCM5///vfJyOmLXv16pWWFQgQIECAAAECBAgQIECAAAECBAgQIECAAAECBAgQ&#10;IECg9gVKNzvfZZddWrVqlYhHmD1z5sz99ttv2rRplc/B9ttv37lz57RN3BiJewTq11577Zw5c9L6&#10;8oUXXnhhjz32iD3ey1/q2bNn+Uo1BAgQIECAAAECBAgQIECAAAECBAgQIECAAAECBAgQIFBrAvXj&#10;k9u1NlhdG+jQQw8dPHhw5N/JgwVFp06dbr311gMOOKCSRz333HPj4+jJ2vHk3uSz5W3atOndu/de&#10;e+3VvXv3+IR5ixYtvvjii6lTp44YMeKJJ55IvpKetEx/Y5QI41999dVKhnOpBAV23XXXUaNGpS8e&#10;f+cxcuTI9LQIC127Lnupjz5a9pvn984PP3xZ4/vvX/a70sP3zldKpAEBAgQIECBAgAABAgQIECBA&#10;gAABAgQIECBAoOQFSjo7/+Mf/3jaaaeVT8Ejzz7llFP22Wefbt26lf8X8uGHH2622WaRf8elJAVP&#10;CvGbxvA5dyWNkwZJOR30jjvuOPbYY3PaOy1xgZLOzvOc+2zcnuctmhEgQIAAAQIECBAgQIAAAQIE&#10;CBAgQIAAAQIECBBYsUDp7tkeJvGp8oYNG0YhSbLTQqwRj0x90003vfvuu8vTRaB+1FFHpXF4moUn&#10;ncRp+SPpOTtK0u1666135JFHlh9CDQECBAgQIECAAAECBAgQIECAAAECBAgQIECAAAECBAjUpkBJ&#10;Z+exQ3vssh5RdyKeFCLhjtOkvHjx4gonY8CAAS1btoxLaeP03qip8IgGSZt0rGj2hz/8oaysrMIh&#10;VBIgQIAAAQIECBAgQIAAAQIECBAgQIAAAQIECBAgQIBArQmUdHYeyscff3xinQTeqXucpuXyhQ02&#10;2OD666/PZuHRZnk4vsKftJPoORrF709+8pPKP6ye3qJAgAABAgQIECBAgAABAgQIECBAgAABAgQI&#10;ECBAgAABAjUqUOrZeb9+/dq0abOixLsS+hNPPPGcc85JUvDKg/ZsJ2nLvffe+9e//nX2kjIBAgQI&#10;ECBAgAABAgQIECBAgAABAgQIECBAgAABAgQIrCmBUt8wvHHjxu+8887cuXMrnIB11lmnwvqkcuDA&#10;gfG59IjAIxFPQvGI0lfUPmkQV6PNIYccctddd8XQK2qsngABAgQIECBAgAABAgQIECBAgAABAgQI&#10;ECBAgAABAgRqU6DUs/Ow7tChwyqLX3PNNTvvvPMZZ5wxZcqU5QF6ZTu9R2reunXrq6666tRTT13l&#10;Ed1IgAABAgQIECBAgAABAgQIECBAgAABAgQIECBAgAABAtUuUOp7tq8+6KGHHvrBBx9cffXVm2yy&#10;SaTjKzq6d+8+YMCA8ePHC85X31wPBAgQIECAAAECBAgQIECAAAECBAgQIECAAAECBAgQqF4B686r&#10;wbNFixbnLT8iRB81atT7778/ffr0+fPnN23aNBa1R6a+yy67dO3atRpG0gUBAgQIECBAgAABAgQI&#10;ECBAgAABAgQIECBAgAABAgQI1ICA7Lw6USMmj6M6e9QXAQIECBAgQIAAAQIECBAgQIAAAQIECBAg&#10;QIAAAQIECNS8gD3ba97YCAQIECBAgAABAgQIECBAgAABAgQIECBAgAABAgQIECBQtwVk53V7fjwd&#10;AQIECBAgQIAAAQIECBAgQIAAAQIECBAgQIAAAQIECNS8gOy85o2NQIAAAQIECBAgQIAAAQIECBAg&#10;QIAAAQIECBAgQIAAAQJ1W0B2Xrfnx9MRIECAAAECBAgQIECAAAECBAgQIECAAAECBAgQIECAQM0L&#10;yM5r3tgIBAgQIECAAIH/x96dx0dRpA0cLwKBcCWAcik3KAgCcqjcXhFEFEFcVETkWF1X1gVRwTuw&#10;oqIC6q68KAqorCJBF5BDbkGOoIIih3Ij901IOMIR4H2ajpVOz2SmJzOTzGR+/cknVFXX1d+Ou388&#10;XVUIIIAAAggggAACCCCAAAIIIIAAAggggAACCIS2ALHz0H4/zA4BBBBAAAEEEEAAAQQQQAABBBBA&#10;AAEEEEAAAQQQQAABBBBAIPgChYI/BCPYBXbt2tWvXz+ztECBAl9//bW9BnkEEEAAAQQQQAABBBBA&#10;AAEEEEAAAQQQQAABBBBAAAEEEEAAgVwUIHaei9h/DpWamjp16lSJml+8eFF+/1nMvwgggAACCCCA&#10;AAIIIIAAAggggAACCCCAAAIIIIAAAggggAACeSPAnu15486oCCCAAAIIIIAAAggggAACCCCAAAII&#10;IIAAAggggAACCCCAAAKhI0DsPHTeBTNBAAEEEEAAAQQQQAABBBBAAAEEEEAAAQQQQAABBBBAAAEE&#10;EMgbAWLneePOqAgggAACCCCAAAIIIIAAAggggAACCCCAAAIIIIAAAggggAACoSNA7Dx03gUzQQAB&#10;BBBAAAEEEEAAAQQQQAABBBBAAAEEEEAAAQQQQAABBBDIGwFi53njzqgIIIAAAggggAACCCCAAAII&#10;IIAAAggggAACCCCAAAIIIIAAAqEjUCh0ppL7M/n+++9zf1AZcfv27XkyLoMigAACCCCAAAIIIIAA&#10;AggggAACCCCAAAIIIIAAAggggAACCLgViOjY+c0331ygQAG3LhQigAACCCCAAAIIIIAAAggggAAC&#10;CCCAAAIIIIAAAggggAACCESOQETHzs3XfPHixch53zwpAggggAACCCCAAAIIIIAAAggggAACCCCA&#10;AAIIIIAAAggggICrALFzlSdLzwnYu/4tUoIAAggggAACCCCAAAIIIIAAAggggAACCCCAAAIIIIAA&#10;AgjklQCxc0UYO6/++BgXAQQQQAABBBBAAAEEEEAAAQQQQAABBBBAAAEEEEAAAQQQCBGBqBCZB9NA&#10;AAEEEEAAAQQQQAABBBBAAAEEEEAAAQQQQAABBBBAAAEEEEAgrwRYd54hH/Cd212Xswd8iLz6o2Fc&#10;BBBAAAEEEEAAAQQQQAABBBBAAAEEEEAAAQQQQAABBBBAIJ8JEDvPeKGuoW5/3rSEya2RcrPzwA7h&#10;z/RoiwACCCCAAAIIIIAAAggggAACCCCAAAIIIIAAAggggAACCCBgFSB2bmhInPvxxx8vV66clcan&#10;9NmzZ49fulJTUzdv3rxp0yYpMXu4FEYvIOlatWp169bNp26pjAACCCCAAAIIIIAAAggggAACCCCA&#10;AAIIIIAAAggggAACCCCQCwLEzjOQ+/btW7du3UCJnz9/fsuWLXPmzPnqq6+WL19+4cIFiaBLyaxZ&#10;s0aPHt24ceNADUQ/CCCAAAIIIIAAAggggAACCCCAAAIIIIAAAggggAACCCCAAAL+C0T53wU9uAoU&#10;LFiwdu3a//znP7///vvt27c//PDD5hbuK1eubNmy5ahRo1ybUIIAAggggAACCCCAAAIIIIAAAggg&#10;gAACCCCAAAIIIIAAAgggkFcCxM6DLl+5cuVPP/1UouZVqlSRI8/PnDkjMfUBAwYEfWAGQAABBBBA&#10;AAEEEEAAAQQQQAABBBBAAAEEEEAAAQQQQAABBBBwJkDs3JmT37Wuu+66pKQk+S0L0CWC/t577z33&#10;3HN+90oHCCCAAAIIIIAAAggggAACCCCAAAIIIIAAAggggAACCCCAAAIBECB2HgBEh11UqFDhm2++&#10;iY2NNcPnb7/99pQpUxy2pRoCCCCAAAIIIIAAAggggAACCCCAAAIIIIAAAggggAACCCCAQPAEIj12&#10;LkvAg4fr2nOlSpWGDx8ug5rh80cffTQlJcW1GiUIIIAAAggggAACCCCAAAIIIIAAAggggAACCCCA&#10;AAIIIIAAArkpENGx83l/XnPnzq1evXruuPfs2fOyyy4zx0pOTn799ddzZ1xGQQABBBBAAAEEEEAA&#10;AQQQQAABBBBAAAEEEEAAAQQQQAABBBDITiCiY+e3Wa6iRYtmZxTY8oIFC95777166fmYMWPOnDkT&#10;2CHoDQEEEEAAAQQQQAABBBBAAAEEEEAAAQQQQAABBBBAAAEEEEDAJ4GIjp37JBXAyi1bttS9paam&#10;Tp8+XWdJIIAAAggggAACCCCAAAIIIIAAAggggAACCCCAAAIIIIAAAgjkvgCx89w3VxUrVrSO+t13&#10;31mzpBFAAAEEEEAAAQQQQAABBBBAAAEEEEAAAQQQQAABBBBAAAEEclmA2HkugxvDlS1bVo8qm7ev&#10;WrVKZ0kggAACCCCAAAIIIIAAAggggAACCCCAAAIIIIAAAggggAACCOS+ALHz3DdXx48fN0ctUKCA&#10;JHbu3JkHk2BIBBBAAAEEEEAAAQQQQAABBBBAAAEEEEAAAQQQQAABBBBAAIE/BYid/ymRi/8eOnTI&#10;OtqxY8esWdIIIIAAAggggAACCCCAAAIIIIAAAggggAACCCCAAAIIIIAAArksUCiXx2M4Efjll1+s&#10;Dunp6dZsGKXPnj27evXqP/7448iRI8nJyTExMaVLl77ssssaNGhQrVq1gD+IrNdfuXLlpk2bZCzp&#10;XMa6+uqrmzRpEhsbG9ixZCP9NWvWrFu3bv/+/WlpaSVLlqxcuXKjRo2qV68e2IHoDQEEEEAAAQQQ&#10;QAABBBBAAAEEEEAAAQQQQAABBBBAAAEEQkSA2HkevIhZs2ZZRy1WrJg1G/rp9evXf/nll3PnzpXA&#10;uYTP3U64fPnyt9122+OPP966dWu3FXwqnD9//rvvvjtv3jzX4QoXLiwD9e/fv23btj716bby7t27&#10;33nnnc8///zAgQOuFerUqfPoo48+9thjJUqUcL1LCQIIIIAAAggggAACCCCAAAIIIIAAAggggAAC&#10;CCCAAAIIhK9AAVliG76zD8eZL1iw4PbbbzdPOpf5i3+tWrVkLXXoP8vp06fHjx8/evTotWvXOp+t&#10;LNf+6KOPZHW48ybWmrLyW2LV06dPtxa6Td95550y0BVXXOH2rtdCeREjR458+eWXZaG558pXXnnl&#10;hx9+2KFDB8/V/LnbvHnzFStW6B6aNWuWlJSks/kwUaOG8VDbtvnwaDlo4kPvVEUAAQQQQAABBBBA&#10;AAEEEEAAAQQQQAABBBBAAAEEEIg4Adad5+orl83G//GPf+ghJV4rQfSw2An8vffeGzZsmESy9eQl&#10;Ubx48Xvuuadly5ZVqlSJi4tLTU3duXOnrBGfOXPmmTNnzJqyQb2EfgcPHvziiy9a2zpJy67p7du3&#10;l7XguvItt9zStWtX2apdSuSDg8TExO+++868K6v5r7/+evndsGFDXd9hQpazd+/effLkybp+pUqV&#10;evXqdeONN8qG8PLU8sXDf//735MnT0qFPXv23H333aIxcOBAXZ8EAggggAACCCCAAAIIIIAAAggg&#10;gAACCCCAAAIIIIAAAgiEtQDrznPv9W3fvl1irr/99pvEy82ouflbQrBvvPFG7s0jRyNJLFlixrqp&#10;PEK/fv0SEhJKlSqlC3Vix44d8onAjBkzdIkkXnrppVdffdVa4jm9detWicrrvdPl0PHPPvusU6dO&#10;tlZTpkzp0aPHiRMnzPKyZcsuW7bsqquuslXzkJW3cP/991sD57LSXbaIL1q0qLXVrl27JGxvXQ4u&#10;u7vLXvHWOoFKs+7cuyTrzr0bUQMBBBBAAAEEEEAAAQQQQAABBBBAAAEEEEAAAQQQQMAHgSgf6lI1&#10;RwLnz59fvHixhGPr1av3+++/Sx8SrLX2dOutt1qzYZH++OOPJXLsNnAu869ateq0adN69+5tfZah&#10;Q4d+8skn1hIPadkfvkuXLjpwHh0dLdu2uwbOpYfOnTt/8803hQpl7KBw6NChe++91+u+69ahZQW5&#10;NXAuJ5rLluy2wLnUr1y5shy4bl3U/swzz8ibtXZFGgEEEEAAAQQQQAABBBBAAAEEEEAAAQQQQAAB&#10;BBBAAAEEwlQgotedf//994F9benp6efOnTt+/PixY8dko+8//vhjw4YNq1evNkO5ZshcLzqXoaVE&#10;1knv3bu3YMGCgZ1JwHuzrjv/29/+9sEHH3gdQrZtlz3Pf/31V11THnbz5s2yu7suyS7x/PPPS0hb&#10;35VjyP/1r3/prGvihRdesK7df/bZZ9966y3Xaq4l69evv+666+TFmbdkwfqaNWtiYmJca5olUl9O&#10;cJe3bGblKwH5HsI10J5dc4flrDv3DsW6c+9G1EAAAQQQQAABBBBAAAEEEEAAAQQQQAABBBBAAAEE&#10;EPBBIKJj51FRURLJ9kErR1X1KnNzLFsE/ZVXXpGdz3PUca420rFziRPLNwHlypVzMrwsFu/YsaO1&#10;5pAhQ+SRrSWu6W3btl1zzTVyBrl56/LLL5cR5Wx115q6RL5XqFat2tGjR80SWacue+PXqlVLV8gu&#10;ER8fL2eZ67uTJk2Sjdl11m1CFqbLsnt9y8kT6coOE8TOvUMRO/duRA0EEEAAAQQQQAABBBBAAAEE&#10;EEAAAQQQQAABBBBAAAEfBKJ8qJtPq0owO6iXhMzNS/xkIPktWdOyYsWKTz/9dHi53nHHHQ4D5/Jc&#10;d91115VXXml9wP/973/WrNv0m2++qQPnUqFPnz6eA+dSR05D79mzp+5N1oU7WXeelJRkDZzLVGWj&#10;eN1Jdgk56N16S05G16etW8tJI4AAAggggAACCCCAAAIIIIAAAggggAACCCCAAAIIIIBAGAkQOzci&#10;2UG95K9Bx+YlLWOZJXJE96efflqiRIkw+nORqbZr1875hOVhW7Zsaa0vW7jv27fPWmJLy3b3n332&#10;mbWwW7du1mx26Yceesh6SzqRrqwlrul///vf1kJZce5k8/xrr722fv36umFycvKECRN0lgQCCCCA&#10;AAIIIIAAAggggAACCCCAAAIIIIAAAggggAACCISjALHzzMC2jnAHPKH/MnTgXGK0su/3bbfdpm+F&#10;S6JevXo+TdUaZjYbygbsHnqYPHny6dOndQXZK75BgwY66yHRuHFjWcevK8hp64mJiTrrmkhNTZ02&#10;bZq1vEOHDtash7Ssp7feJXZu1SCNAAIIIIAAAggggAACCCCAAAIIIIAAAggggAACCCCAQDgKEDvP&#10;jbem17XLYBKYr1ChwrffftujR4/cGDtAY6xdu/bQpatFixY+dVm6dGlb/f3799tKrNkpU6ZYs61b&#10;t7ZmPadbtWplrTB16lRr1paePXt2WlqaLpRtAJo1a6aznhO2gVasWHHgwAHPTbiLAAIIIIAAAggg&#10;gAACCCCAAAIIIIAAAggggAACCCCAAAKhLEDsPOPt6PB2MBIyhrmWPS4u7oUXXti4cWN8fHwo/1m4&#10;zk1C4JdfuqKifPubKVy4sK0361nmrrcWL15sLWzSpIk16zndtGlTawXpSlafW0us6blz51qzderU&#10;8Xqquq5vG0herq03XZMEAggggAACCCCAAAIIIIAAAggggAACCCCAAAIIIIAAAgiEhYBvcdCweKSc&#10;TTLg+7RbOyxXrpycpf3555/v2bNn6NChJUuWzNkkw7FVSkqKbdqy7N5WorOrV68+deqUzkrCpy3i&#10;5SRya1vpSo5Xt5ZY08uXL7dmfRpIXmjZsmWtzZOSkqxZ0ggggAACCCCAAAIIIIAAAggggAACCCCA&#10;AAIIIIAAAgggEF4ChcJrukGaraw179ixY6lSpfzvX5ZlR0dHx8TElClTpnz58jVq1JAFzZUrV/a/&#10;5zDtYffu3daZi0+jRo2sJdb0qlWrrFlJC6CtxEPWtfLPP/98ww03uDY5efKkrP63lru2td51TUt9&#10;2cNel8tAOk0CAQQQQAABBBBAAAEEEEAAAQQQQAABBBBAAAEEEEAAAQTCToDYecYre+211+rWrRt2&#10;7y/0JywHpVsnKWeKx8bGWkus6d9//92alXSVKlVsJR6yrpVdOzSbS+D8woUL1q5c21rvuqal/g8/&#10;/KDLsxtIVyCBAAIIIIAAAggggAACCCCAAAIIIIAAAggggAACCCCAAAKhLMCe7aH8dsJ+bqdPn16x&#10;YoX1MXr16mXN2tLbtm2zlsjm9rKC31riOV2sWDHbmeW2DnVz13LZhl3fdZKw1U9NTT1y5IiThtRB&#10;AAEEEEAAAQQQQAABBBBAAAEEEEAAAQQQQAABBBBAAIEQFGDdeQi+lPwzpQULFljPL5eTzrt16+bh&#10;8fbu3Wu9e9lll1mzTtKXX3657Meua9o69FDu61gykO7NTMhYvnZi6yG77Lp165o3b57dXSflHMfu&#10;RIk6CCCAAAIIIIAAAggggAACCCCAAAIIIIAAAggggAACkSxA7DyS337Qn/3DDz+0jvHCCy/I0nBr&#10;iS19+PBha0mJEiWsWSdp27rz7NaC2waSnn0dyzaQ9JDdWE6m7bnOiRMnbMv3PdfnLgIIIIAAAggg&#10;gAACCCCAAAIIIIAAAggggAACCCCAAAII+CrAnu2+ilHfqYCcKT5z5kxdu2HDhn//+9911m3i2LFj&#10;1nLX+LT1rtu0rUlycrLbaraBpI6todtW1kLX+tmNZW1FGgEEEEAAAQQQQAABBBBAAAEEEEAAAQQQ&#10;QAABBBBAAAEEQlOA2Hlovpf8MKtnnnnmwoUL5pMUKlTo448/lt+eH+zMmTPWCl7rWyvrgayFtg71&#10;LddyX8dyre/apx6OBAIIIIAAAggggAACCCCAAAIIIIAAAggggAACCCCAAAIIhLiAl1hmiM/ez+l1&#10;7NixQIECZiexsbF+9kZzq8CMS5cuGTp0aNOmTXU2u8S5c+est1zj09a7btPR0dHWcluH+pZrua9j&#10;2QaSnl371MORQAABBBBAAAEEEEAAAQQQQAABBBBAAAEEEEAAAQQQQACBEBeI6Nj51KlTQ/z1hOn0&#10;Dh069Ne//lVPvkOHDgMHDtRZD4moqKjz58/rCnrZui7xmrA1kQ7dNnEttzV028pa6FrftU9rfX/S&#10;chb7tdde608PtEUAAQQQQAABBBBAAAEEEEAAAQQQQAABBBBAAAEEEEAAAc8CER0790zD3ZwJSPD7&#10;4YcfPnDggNlcgr4TJ07U6/s991m4cOG0tDRdxxpH14WeE+np6dYK0qE1q9Ou5b6OZRtIenbtUw/n&#10;Z0IMk5KS/OyE5ggggAACCCCAAAIIIIAAAggggAACCCCAAAIIIIAAAggg4EHA/apcDw24hYBngUGD&#10;Bs2ZM8esU7FiRdm7vWTJkp6b6LvFihXTaUmcPn3amnWSth06Xrx4cbetbAPlYCzbQNJDdmO5nQCF&#10;CCCAAAIIIIAAAggggAACCCCAAAIIIIAAAggggAACCCAQUgLEzkPqdYT9ZEaPHj1ixAjzMS677LJ5&#10;8+ZVrVrV+VNJE2vlkydPWrNO0idOnLBWs3Wob7mW+zqWbSDp2bVPPRwJBBBAAAEEEEAAAQQQQAAB&#10;BBBAAAEEEEAAAQQQQAABBBAIcYGI3rNdtunes2ePfkNVqlTR6RBMhP5sExMT//GPf5h0sbGxs2fP&#10;rlevnk+S5cqV27Rpk26SkpKi0w4TtiaXX36524YykK3c1tB21zXrWj+7sVzbUoIAAggggAACCCCA&#10;AAIIIIAAAggggAACCCCAAAIIIIAAAqEmENGx8w0bNjRo0MB8JXIgt+sJ1iH1tkJ8trI3e/fu3S9c&#10;uCBoskm7BM6bNm3qK6AsUl+6dKludfjw4YsXLzo8K11ayehHjhzRzSVRrVo1a1anXVfDHzp0SN91&#10;kjh48KC1WlRUVIh/e2GdbX5L79yp5Cewl3xJE9of0wT2cekNAQQQQAABBBBAAAEEEEAAAQQQQAAB&#10;BBBAAAEEEEAgomPn8volNBtGfwQhO1s54Py+++47d+6cYMqx37NmzWrevHkOYGvVqmVtJV8zSEjb&#10;dY24tY41LfFsWZ1vLalZs6Y1q9O2gaR87969+q6TxL59+6zVKleuHB0dbS0hnXsC48apIUMCPFxC&#10;gho8OMB90h0CCCCAAAIIIIAAAggggAACCCCAAAIIIIAAAggggEAIC3DeuXK+rDkU3mMIznbBggWd&#10;OnU6c+aM+BQrVmzmzJmtWrXKmVXDhg1tDf/44w9biYfsjh07bHevu+46W4mZlXXnpUqVst7yaSBp&#10;aBsru4GsQ5BGAAEEEEAAAQQQQAABBBBAAAEEEEAAAQQQQAABBBBAAIGQFSB2HrKvJjwmtnjx4o4d&#10;O54+fVqmW7Ro0enTp9900005nvr1119va7tx40ZbiYesbGtvu9ukSRNbiZmVTxBst3waSFbYb926&#10;1dpzDjaotzYnjQACCCCAAAIIIIAAAggggAACCCCAAAIIIIAAAggggAACeSsQ6Xu2561+uI8uZ5N3&#10;6NDh1KlT8iBFihSZOnXqrbfe6s9DVapUSXZT37Jli+5k7dq1Ou01sWbNGmsd6Uq2UreWWNO33HKL&#10;rJjXJT4NJEF6c4N63Vx602kSuS3Qu7eKj/c+aNeuRp3ERO81pQaHnTtiohICCCCAAAIIIIAAAggg&#10;gAACCCCAAAIIIIAAAgggkH8EiJ3nn3eZy0+yYsWKO++88+TJkzKuBM6nTJnStm1bD3M4e/bs0aNH&#10;pULBggXLli2bXc327dv/5z//0XeTkpJ02mti+fLl1jrSlTVrS8vdl156SRfKweqylDy789F1NTNh&#10;G6h06dI33nijrQ7Z3BOQOLeTUHdMjDGlnB4okHuPw0gIIIAAAggggAACCCCAAAIIIIAAAggggAAC&#10;CCCAAAJ5IcCe7XmhHv5jrly58o477jh+/Lg8SnR09FdffeU5UC3VJN5c8dLlujG71ePBBx+0Zn/8&#10;8UdzFGuh23RKSsqqVaust2xdWW9JunHjxrVr17YWzp8/35r1kLYuWJdqf/nLXwoV4jMUD2DcQgAB&#10;BBBAAAEEEEAAAQQQQAABBBBAAAEEEEAAAQQQQCDUBQj4Zb6h3rLzcwhfx44dC5HZ/fLLL7LEXGLV&#10;Mh+JGScmJt51112Bmlvz5s3r1q3722+/mR3KavWZM2c+8MADXvuXo9at+6hfc8010pXnVn369Bk4&#10;cKCuI0vn//a3v+lsdom0tLTZs2db74b4X451qqQRQAABBBBAAAEEEEAAAQQQQAABBBBAAAEEEEAA&#10;AQQQQMCtALHzDJaLFy9++umnbo0otArImeK33357cnKyFErgfOLEiZ06dbJW8D8t8eyePXvqfj7+&#10;+GMnsXOppptI4tlnn7Vm3aYfe+yx1157zfwIQCrMmzdv586dVbzt/j1p0iTrUvg2bdqwYbtbXr8K&#10;5csMz0fdnz5t9L90qZdR6tdXcXFe6nAbAQQQQAABBBBAAAEEEEAAAQQQQAABBBBAAAEEEEAAAYl+&#10;gqAFJHyu0yTcCshy8Pj4+CNHjshdObZ8woQJ9913n9ua/hR27959xIgRa/8MncoG6XK2erNmzTz0&#10;uXTp0sWLF+sK9erVe/jhh3U2u0RcXNwLL7wwaNAgs8KFCxdef/31Dz74ILv6Up6enj5s2DBdoUCB&#10;Am+88YbOkgiYgLz91q299+a1zpIlHHDunZEaCCCAAAIIIIAAAggggAACCCCAAAIIIIAAAggggAAC&#10;SnHeeeZfgcRBQ/zKnGtepDZu3HjrrbceOnRIBo+Kivrkk0+cLAfPwUwlKi8BbPmt2z7++ONnzpzR&#10;WVvi9OnTTzzxhC6UuY0ePdrhAeRPPfVUgwYNdNuPPvooKSlJZ10Tb731ljjo8r/+9a8tWrTQWRII&#10;IIAAAggggAACCCCAAAIIIIAAAggggAACCCCAAAIIIBCmAsTOM1+crDsP8Stzrrme2rJliwTODxw4&#10;YI4sS7RlYbdPnxrccsstzmctAekhQ4bo+r/++muPHj2sx5nrW3IguqxT14vUpTwhIaG11+XIf7aP&#10;jo6WPdhLlixpFshz3XvvvRs2bPjzfpZ/J0+e/Morr+giWd3+7rvv6iwJBBBAAAEEEEAAAQQQQAAB&#10;BBBAAAEEEEAAAQQQQAABBBAIXwH2bA/fd5d7Mz98+LBEvvfu3Zt7Qyr14osv7t69W++gnpiY+Mcf&#10;f8he7q1atdLTWLJkydNPP/3TTz/pkj59+ljD27rcQ6JOnTrTpk278847Zf26VNu/f7/sDy/noPfq&#10;1atYsWJmw3379r355pv/+c9/JLhullStWnX27Nm6gof+ueWvwKhRyrI3QEZvXbsaicREN52vWaP6&#10;9nVTThECCCCAAAIIIIAAAggggAACCCCAAAIIIIAAAggggAAC2QsQOzdsZP20lUhWn1uztrvWW57T&#10;gepHj2LrUJcHOyExbLmCPYpr/7L1esWKFWUBuhmx/vHHH2VBuZRcffXVUln2Tpc4t24lW7VLuN26&#10;Wl3f8pqQLwMWLVokK87N7wNSUlL+8Y9/PPvss9dee21sbKystpeD3nXUXHq78cYbp0yZIjPx2jMV&#10;AiAggXPLBxMZHcbEGAnX8gCMRxcIIIAAAggggAACCCCAAAIIIIAAAggggAACCCCAAAKRKEDsXGUX&#10;kLaGzLOr4+FPxtzP3KxgNs9BJx76j5Bbsoi8Xbt2AwYMWL58ufnIsgRcLtvjy0rxkSNHNm/e3Fbu&#10;PCvh8PXr17/00ksff/yxebZ6WlqadUW72VXZsmWfe+65fv36WY9jdz4KNRFAAAEEEEAAAQQQQAAB&#10;BBBAAAEEEEAAAQQQQAABBBBAIDQFIjp2Xrt27e3bt1tfzPTp019++eXU1FSz0Ix2V6lSpWHDhg0a&#10;NJBVyGXKlJGFyHI8dvHixa0NT548Ka2OzsODIwAAQABJREFUHz9+9OjRdevWyfHbckT3jh07pI4Z&#10;RJeuYmJinn/+eTm329rQeVqWWd9xxx3O6+ebmhLVXrZsmSw6/9///ieJTZs2HTt2TJ6uVKlSsgBd&#10;TkaX9eJSx//nlQ7ff/99idbLuebz5s2TlygrzmUj9xIlSlSqVKlRo0ayr3unTp2KFi3q/1j0gAAC&#10;CCCAAAIIIIAAAggggAACCCCAAAIIIIAAAggggAACISUQ0bHzQoUKyanV5vuQsLecby0bcZtZCXVf&#10;eeWV3bp1e/DBB6+77jqf3tn9999v1l+zZs3nn3/+5Zdf7tq1SyLospp58ODBixcvnjhxoixf9qlP&#10;qXzixAlfmwSqvgjk+aL5Gy5dgXoiD/2UK1eu76XLQx1uIYAAAggggAACCCCAAAIIIIAAAggggAAC&#10;CCCAAAIIIIBAPhOIymfPk7PHkaXM119/vQTOJUIsV7FixYYOHbp169Y333zT18C5dQKyVF162LJl&#10;y+uvvy7r1M3OFy5c2LRp09WrV1trkkYAAQQQQAABBBBAAAEEEEAAAQQQQAABBBBAAAEEEEAAAQQQ&#10;yEMBYudq27Ztt9xyi4TPJbYtb0IC27///vsLL7xQuHDhgLyY6OhoOSFb+pSF09KhLECXZejx8fG/&#10;/fZbQPqnEwQQQAABBBBAAAEEEEAAAQQQQAABBBBAAAEEEEAAAQQQQAABPwUiPXYuG6G3a9du3759&#10;5qnkLVu2lD3V5XBrP1ldm8sO8IsWLWrVqpVE6GUsORZdDi+X3641KUEAAQQQQAABBBBAAAEEEEAA&#10;AQQQQAABBBBAAAEEEEAAAQQQyGWBSI+d9+/fX/Zml2C2hLQrVKgwderUokWLBukdxMTEyLbwFStW&#10;NPvfs2ePHKsdpLHoFgEEEEAAAQQQQAABBBBAAAEEEEAAAQQQQAABBBBAAAEEEEDAuUBEx87l0PFx&#10;48aZgXP5/fbbb1922WXO7XJQU/qXUcyl5/I7MTExKSnJp36klU/1qYwAAggggAACCCCAAAIIIIAA&#10;AggggAACCCCAAAIIIIAAAggg4FWgkNca+bjCa6+9pp+uatWq3bp109ngJWSUl156aceOHeYQw4YN&#10;mzZtmpPhypUrl5CQ4KQmdRBAAAEEEEAAAQQQQAABBBBAAAEEEEAAAQQQQAABBBBAAAEEfBKI3Nh5&#10;amrqN998oxedP/DAAz7B+VP5wQcffOONN8yhZ82aJaeelylTxmuHZcuWJXbuVYkKCCCAAAIIIIAA&#10;AggggAACCCCAAAIIIIAAAggggAACCCCAQA4EInfPdglanzt3TpPdfPPNOh3shHWsCxcuyEyCPSL9&#10;I4AAAggggAACCCCAAAIIIIAAAggggAACCCCAAAIIIIAAAgh4EIjc2PmyZcusLtdcc401G9S0bazl&#10;y5cHdTg6RwABBBBAAAEEEEAAAQQQQAABBBBAAAEEEEAAAQQQQAABBBDwLBC5e7avX7/eSiM7oluz&#10;QU3bxvrtt9+COhydI4BAOAns3KnkJ7BXlSpKfrgQQAABBBBAAAEEEEAAAQQQQAABBBBAAAEEEEAA&#10;AQSyF4jc2Pm2bdvkxHEtU6RIEZ0OdiI6Otocwjzy/I8//gj2iPSPAAJhIzBunBoyJMCzTUhQgwcH&#10;uE+6QwABBBBAAAEEEEAAAQQQQAABBBBAAAEEEEAAAQTyl0Dkxs5TU1Otr/L48eOxsbHWkuClT5w4&#10;Ye3cNhPrLdIIIKDWrHGDcPq0Ubh0qZtbbuu7qUcRAggggAACCCCAAAIIIIAAAggggAACCCCAAAII&#10;IIAAApkCkRs7twWwt2/f3rBhw0yYYKZsC81tMwnmyPSNQBgK9O2b7aRbt872FjcQQAABBBBAAAEE&#10;EEAAAQQQQAABBBBAAAEEEEAAAQQQ8EUgcmPnhQsXTktL01YrV67Mtdj5jz/+qMeVhMzEmiWNAAIR&#10;LdC7t4qP9y7QtatRJzHRe02pwWHnjpiohAACCCCAAAIIIIAAAggggAACCCCAAAIIIIAAAhEtELmx&#10;85IlS1pj5998802fPn1y529BxrIOlGt7xVsHJY0AAiEqIHFuJ6HumBhj/q1ahehTMC0EEEAAAQQQ&#10;QAABBBBAAAEEEEAAAQQQQAABBBBAINwEIjd2Xq1atQMHDhS4dF28eHHWrFmybXv16tWD/Qa3bNki&#10;Y8mwMpCMK4mqVasGe1D6RyDMBOrXV0uWeJqzw1XX0o+Ha+dOJT+BvRxGvgM7KL0hgAACCCCAAAII&#10;IIAAAggggAACCCCAAAIIIIAAAgj4LRC5sfNrrrnmhx9+0IAXLlzo37//tGnTdEmQEjKKjGXGzs0h&#10;6tatG6Sx6BaBcBWIi/Oyojogq67HjVNDhgSYKCFBDR4c4D7pDgEEEEAAAQQQQAABBBBAAAEEEEAA&#10;AQQQQAABBBBAIPgCUcEfIkRHaNOmjTkzc/G3/J4xY8bw4cODOt033njDXHQuw+mBbrrpJp0mgQAC&#10;CCCAAAIIIIAAAggggAACCCCAAAIIIIAAAggggAACCCCQ+wKRGztv165dVJTx+LIEXIfPBw0aNGLE&#10;iCC9Bgmcv/jii+aKc73uvGDBgjKTII1ItwgggAACCCCAAAIIIIAAAggggAACCCCAAAIIIIAAAggg&#10;gAACTgQid8/2ihUrStD622+/NcPYOnw+cODApKSkf//731dccYUTQSd1du3a1bdv35kzZ5qV9Vgy&#10;9J133lm+fHknnVAHAQQCLNC7t4qP996nw7PVzY7kvHMuBBBAAAEEEEAAAQQQQAABBBBAAAEEEEAA&#10;AQQQQACBMBSI3Ni5vKynnnpKYuf6remQ9pQpU+bMmfO3v/1NAt7Vq1fXFXKQ2Lx583/+859x48al&#10;paXp/q39DBgwwJoljQACuScgcW4noe6AnK2ee0/FSAgggAACCCCAAAIIIIAAAggggAACCCCAAAII&#10;IIAAAjkRiOjYeXx8fNu2befOnSvrvyWwLX46vH3y5Ml3Ll033nijLA2XI8kbNWpUokQJJ8apqak/&#10;//zzokWL5GjzVatWmd3Kbz2KmZDfHTp00MeuO+mZOggggAACCCCAAAIIIIAAAggggAACCCCAAAII&#10;IIAAAggggAACwRCI6Ni5gI4aNapx48YnTpzQgW0zfC63zGj6D5cuyUqFypUrV6tWTfZyL1OmTGxs&#10;bOHChQsVKpSenn727NmUlJSjR4/u2bPnjz/+2L17t/mqzB7MtrpD6ce8GxcXJ6ObaX4jgAACCCCA&#10;AAIIIIAAAggggAACCCCAAAIIIIAAAggggAACCOShQKTHzmvWrDl69Oju3btLSFsuM9pths8lKy9G&#10;x78lsWPHjp07d3p+W7q+Wc3sRPej+4yKiho7dqwE4z33xl0EEEAAAQQQQAABBBBAAAEEEEAAAQQQ&#10;QAABBBBAAAEEEEAAgVwQiMqFMUJ8iG7dur3++utmzNsa6pYSuaTEepmFHn5bK0ta19QIUiLpESNG&#10;dO7cWReSQAABBBBAAAEEEEAAAQQQQAABBBBAAAEEEEAAAQQQQAABBBDIQ4FIX3du0j/33HMS537h&#10;hRckawa89SsxQ91muf6t77pN6CbWu9KtZOWWJOQg9X/+85/Wu6QRQAABBBBAAAEEEEAAAQQQQAAB&#10;BBBAAAEEEEAAAQQQQAABBPJQgHXnGfiDBg364osvSpQoIXkJb8tleysS9nZ42RqaHcpvaS5nnH/9&#10;9dcEzl2JKEEAAQQQQAABBBBAAAEEEEAAAQQQQAABBBBAAAEEEEAAAQTyUIB155n4999/f5MmTR55&#10;5JGkpCQdPpeAd2YNH1PWALz0c9NNN33yySdVq1b1sRuqI4BAOAvs3KnkJ7BXlSqB7Y/eEEAAAQQQ&#10;QAABBBBAAAEEEEAAAQQQQAABBBBAAAEEiJ1n+RuoVavWsmXLPv3004SEhJ2Xwl22+HeW2tlkXJvU&#10;qFHj1VdfffDBB7NpQTECCORfgXHj1JAhAX68hIQAd0h3CCCAAAIIIIAAAggggAACCCCAAAIIIIAA&#10;AggggEDEC7Bnu5s/AVl6vnXrVlkj3qxZM71Pu9QzF6N7/S01zVaSaN26tWwFv2nTJgLnbqApQgAB&#10;BBBAAAEEEEAAAQQQQAABBBBAAAEEEEAAAQQQQAABBEJDgHXn7t9DwYIFe1y6tm/fPnXq1Pnz5y9f&#10;vjwlJcV97aylpUuXbtWqVXx8/D333FOFrZWz4pBDAAEEEEAAAQQQQAABBBBAAAEEEEAAAQQQQAAB&#10;BBBAAAEEQlCA2LmXl1K9evWnLl1ST3ZxX79+/a5du/bt23fs2LHTp0+fPXu2cOHCMTExEi+vWLFi&#10;5cqV69WrJ7+9dMptBCJWwO3h36dPGx5Ll/qgYm0iX6jIj3zasnatpx6sTTzUq19fxcV5uO/zrd69&#10;VXy891Zduxp1EhO915Qa8ryffeaoJpUQQAABBBBAAAEEEEAAAQQQQAABBBBAAAEEEEAAAQScCRA7&#10;d+Z0qZYsImcduQ9eVEXAVcDD4d+tW7tW91JiNpHDvwcPNgLnTnrwWmfJEtWqlZdxfbpthva9NomJ&#10;MaoEdmivg1IBAQQQQAABBBBAAAEEEEAAAQQQQAABBBBAAAEEEEDgTwHOO/9Tgn8RQAABBBBAAAEE&#10;EEAAAQQQQAABBBBAAAEEEEAAAQQQQAABBCJVgNh5pL55nhsBBBBAAAEEEEAAAQQQQAABBBBAAAEE&#10;EEAAAQQQQAABBBBA4E8B9mz/U4J/EUAgFwTcHv7tetS3a4ltbtYKsim67Ro1SjVoYCtT1ia2e2vW&#10;qL59bWVkEUAAAQQQQAABBBBAAAEEEEAAAQQQQAABBBBAAAEEIkqA2HlEvW4eFoG8FnB7+LfrUd+u&#10;JbaJe64ggXPXg8M9N7H1TxYBBBBAAAEEEEAAAQQQQAABBBBAAAEEEEAAAQQQQCDCBNizPcJeOI+L&#10;AAIIIIAAAggggAACCCCAAAIIIIAAAggggAACCCCAAAIIIOAiQOzchYQCBBBAAAEEEEAAAQQQQAAB&#10;BBBAAAEEEEAAAQQQQAABBBBAAIEIEyB2HmEvnMdFAAEEEEAAAQQQQAABBBBAAAEEEEAAAQQQQAAB&#10;BBBAAAEEEHARIHbuQkIBAggggAACCCCAAAIIIIAAAggggAACCCCAAAIIIIAAAggggECECRSKsOcN&#10;1uOeOnUqJSWlcOHCxYsXj4mJCdYw9IsAAggggAACCCCAAAIIIIAAAggggAACCCCAAAIIIIAAAggg&#10;EAQBYuc5RN2wYcPcuXO///77n3766eDBg2fPntUdlSpVqmbNmk2aNGndunWHDh3i4uL0LRIIIIAA&#10;AggggAACCCCAAAIIIIAAAggggAACCCCAAAIIIIAAAiEoQOzc55eyYMGCt99+e968eWbLixcv2rpI&#10;Tk5euXLlqlWrxowZIyvR77nnnueff75hw4a2amQRcCqwcaMaMUL9858qOtppE+ohgAACCCCAAAII&#10;IIAAAggggAACCCCAAAIIIIAAAggggIAvApx37oPWiRMnunXr1rZtWwmcS8jcvAq4u6RT8+6ZM2cm&#10;T57cuHHjnj17Hjt2zIfBqIqAFkhOViNHqkJ86aJFSCCAAAIIIIAAAggggAACCCCAAAIIIIAAAggg&#10;gAACCCAQYIH8E43r0aPHjBkzvPLIbuqyy7rXaq4VNm7cePfdd2/dulWC4nJXIubWOmahWWIG0/Vd&#10;89aECRMWLlw4ffp0FqBrGRI+CLRuLX9zWeq/8476739Vq1ZKbnXpYr+bpSoZBBBAAAEEEEAAAQQQ&#10;QAABBBBAAAEEEEAAAQQQQAABBBDwIpB/Yufffvutk4XdKSkpXkjc3d6+ffstt9yyf/9+uWlGza3B&#10;clsL6y0dR5fC3bt3ywnos2bNaiXxTi4EnAsULmzEyG3XokXq55+Nn2nT1H332W6SRQABBBBAAAEE&#10;EEAAAQQQQAABBBBAAAEEEEAAAQQQQAABnwTySex87dq1R44csa0Fd4WwRrVd72ZXkpaW1qlTJwmc&#10;e42au/agRzTbyq7vcvz58uXLa9eu7VqZEgTcCzRurP7+9yy3LlxQy5ZllLiG1UeNUgsWGOF2+bnh&#10;hiwNybgKyPc0a9ZkFlvTZunp08a/S5dm1nGbql9fxcW5vUMhAggggAACCCCAAAIIIIAAAggggAAC&#10;CCCAAAIIIIBA6Avkk9i5bIfuxNprcN1tJ4MGDZLYvOfAeXY969i5JKSOXMnJyV27dpV94wvLYmIu&#10;BBwKFCyYpaJEc/v0MaK5cgCBa+x85kz17bdqyhRVs6basiVLQzKuAmvXqr59M4ut6cxSZeyN7/la&#10;ssTNu/DchLsIIIAAAggggAACCCCAAAIIIIAAAggggAACCCCAAAIhI5BPYuffffedSapj1WZWYtW2&#10;8jgfF4auXLly1KhRZj+2zrMbwiyX30ao3DIBM3wu5evWrXv10qVrkkDAN4FixdSbbxpN0tKUrEG3&#10;XufPq+XLMwpcw+rjxhlrrCUM3LKlqlDB2o40AggggAACCCCAAAIIIIAAAggggAACCCCAAAIIIIAA&#10;ApEskB9i5xKTXrx4sY5Sm6/TzJrR7quuuuqBBx5o3rx5gwYNrrjiCp/e91NPPWXGvM2ubG1lFLNc&#10;upWzzOvWrVu6dOno6GjZ4F2upUuXrl+/XppINV3TTLzzzjtPPPFExYoVbR2SRcA3gaJF7fVTU1X7&#10;9krWQO/Z42ap9Jdfqnnz1HvvKTk1YMMGe1vy/gi4bvbupLcqVZT8cCGAAAIIIIAAAggggAACCCCA&#10;AAIIIIAAAggggAACCOS1QH6InW/YsCElJUUHp4VU0vJbotp33XVXQkJCkyZNcuY8f/78ZcuWWXvW&#10;/eghmjVrJkO0a9dO37ImtmzZ8v7778vK9QsXLpj9mA3lDPURI0YMHz7cWpk0AgEQKF1aTZwof/1q&#10;504VG5ulw/R0lZSUUeK6A7mE1fftM3Ydb9RIFQrz/2VwG8bO7thyW2U5Lb5BgyxuXbsa2cREJav2&#10;x4/PcsuayW6zd2sd13RCgho82LWYEgQQQAABBBBAAAEEEEAAAQQQQAABBBBAAAEEEEAAgVwWCPMI&#10;2SWtVatWaTUd0q5QocKYMWMkdq5v5SDx1ltvuW2lo+DPPPPMsGHDoqKi3FaTwlq1ar377rs9e/bs&#10;1q2bxPjN6ZnNx48fP3To0JiYmOzaUo5AzgXk85GqVe3NDx1S9eurlSvVuXNuTub+8EO1aJHR5IYb&#10;1A8/2NuGV95DGNv1owHbo0ng3LbXvfkfqRTOn2+rSxYBBBBAAAEEEEAAAQQQQAABBBBAAAEEEEAA&#10;AQQQQCDfCGQb9A2jJ/z555/N2erAeaVKlWQXdz8D5xLqlnXnZpzbqmGWyO8nn3xSguseAue61XXX&#10;Xbdw4UKJo+sSSRw7dmzGjBnWEtIIBFdAzgiQo9BTUtTixerOO7OMdfasWrEio8R1n4aZM9X//qcO&#10;HMjShAwCCCCAAAIIIIAAAggggAACCCCAAAIIIIAAAggggAAC+Uggv607l33aS5QosWjRoho1avj5&#10;msaOHevagw6lX3PNNT7tuC7r4OfNmycHrp84cUJ3O3Xq1Pvuu09nSSCQGwJyRHqbNvaBZIP3MmXU&#10;3r1GuW3VtZS88YZatsy41amTmjLFSETm1bu3io/P8uiy37te4643e9d7vGepmk3G/8PO5d3JT2Av&#10;TmEPrCe9IYAAAggggAACCCCAAAIIIIAAAggggAACCCCAQDgI5IfY+erVqyWkLdoSOJeEnD7uf+Bc&#10;jif//PPPzW5d36OUjxw5spCPZ0JXrVr1pZdeGjRokDSXS2Yr0XTXzilBIA8EZFOE3bvVjh1q6VJ1&#10;221ZJiDHhP/0U0ZJ5cpZbklmyRIlwfjrrsv7I9JlO3qZjIcru5C2Lf4t/WR3eY4o683e9R7v2fUT&#10;2HI5hX3IkMB2qTiFPcCgdIcAAggggAACCCCAAAIIIIAAAggggAACCCCAAAJhIBD2sfPt27cfP35c&#10;QtEmtuyL/tRTT/kP//333+/fv9+McOvezKz8bt68edu2bXW584TMbfTo0TskQnnpOnz48JYtW2x7&#10;uTvvjZoIBFJA/iOqVs34sV0bNshnKRllroeFP/uscTh68eJK1mT/+9+2prmajYtzs2LeOgMnIW2J&#10;f0s/XAgggAACCCCAAAIIIIAAAggggAACCCCAAAIIIIAAApEnEPax861bt5pvzVx03qNHDycHkHt9&#10;0f+T052zvwYMGJD9TU93ZKl69+7dhw4dqoP9P/30E7FzT2Tcy3MBWVN+7Jj68Udj23bbZu+nTqlV&#10;q4wJnjypoqPtM127VpUvr8qVs5eTdyIgx9ILoIdL9gOQS/YJCPiG7R4G5RYCCCCAAAIIIIAAAggg&#10;gAACCCCAAAIIIIAAAgggkH8Fwj52vm3bNuvbeeihh6zZHKenT5+uw9tmJzpbsWLFTnLqc04vmaHE&#10;znXrDbKolwuBEBcoVkzdfLPxY7tWrlTp6Rllrqek9+plRNavvtpYkj5okK0pWS8CEjh3XeXv2sZr&#10;nbw6hd11qpQggAACCCCAAAIIIIAAAggggAACCCCAAAIIIIAAAqEtkK9i57Vr167muuO07y9g/fr1&#10;sq26BMtlLbu1tbm0/eGHH/ZnabtMUo5jl63mzZ43b95sHYI0AuEkIIFb+XhFThmX1c+22Pnx4+qX&#10;X4xn2bRJHT1qfyg5W71Chbw/It0+rWDmna8jN2chp7AH5MqrU9gDMnk6QQABBBBAAAEEEEAAAQQQ&#10;QAABBBBAAAEEEEAAAQRyUSD/xM4l1N1AokSBuGbOnOmhm27dunm46+RWw4YNZbm8uZB9z549TppQ&#10;B4FQFChQQFWvbvz06GGf3ooV6sKFjELXtdEdOhhB9+bN1cMPGz+RcAVqHXkkWPGMCCCAAAIIIIAA&#10;AggggAACCCCAAAIIIIAAAggggEBeCIR97Hy3LGBVylwRHqjY+YwZM2zvwoxzS+HVV19dv359211f&#10;szLPKVOmSCuZ9sGDB31tTn0EwkBAlqF/952xHl1WpbdokWXCcnq6BJJlU4d589QNN2S5JZm0NFW0&#10;qL2QvBZwsge7rFnv21e3IIEAAggggAACCCCAAAIIIIAAAggggAACCCCAAAIIIOBEIOxj56mpqRLY&#10;NjdXr1WrlpNn9lwnOTk5KSlJB8t1ZTM837lzZ12S44Rs267bHjlyRKdJIJB/BCT+7faIdHnC5cuN&#10;wLl52XZ6l8ImTYwF64cOqeLFM+rwj1XA/z3Yd+5U8hPYq0oVJT9cCCCAAAIIIIAAAggggAACCCCA&#10;AAIIIIAAAggggEA4C4R97PzEiRPav2TJkjqd48ScOXPOnz+v4/G2fjp27GgryUE2Li5Ot0qTVbZc&#10;CESUQNOm6tNPjfXoy5YZ27Zbr8OH1e+/ZxQUcvlfJ4m4yy7x+eDSa8etz9K1q5FLTMwos64df+op&#10;9c471rp+pceNU0OG+NWDa+OEBDV4sGsxJQgggAACCCCAAAIIIIAAAggggAACCCCAAAIIIIBAGAm4&#10;RKfCaO6Xpnr8+HE95djYWJ3OccLDhu2XX355s2bNctyzbmiN8Z89e1aXk0AgIgTKlTPOR3c9Il0e&#10;Xpak6ysmRiczEhJ0v/xyJUvV777bfiu88nrtuHXa5vO6LsSXOoHYUcM6FGkEEEAAAQQQQAABBBBA&#10;AAEEEEAAAQQQQAABBBBAAAFXgbCPnQd23fmFCxdmz56d3Ybt7du3dxXMQYk1di4j5qAHmiCQPwWu&#10;uUb961/GKenz56siRbI84/796uefjZK5c1VUVJZbZBBAAAEEEEAAAQQQQAABBBBAAAEEEEAAAQQQ&#10;QAABBBDwWyDsY+fmSeemg/9ruJctW3b06NHsNmy/6667/AY3OrDG5osVKxaQPukEgfwgcNVV6uWX&#10;jQepXt2+Pbts8K4vWZw9dqzOGYm2bVXVqsaS9NtuU5UqZblFxibQu7eKj7eVucna9pB3U8NSxGHn&#10;FgySCCCAAAIIIIAAAggggAACCCCAAAIIIIAAAgggEKYCYR87L1KkyKlTp0z91NRUP1/D1KlTbT3o&#10;OHd0dHS7du1sd3OWPXPmjG5YokQJnSaBAAIZAq7nmleurPr0MZakb9+ubrghC9Tu3WrePKPk44/V&#10;m2+qgQOz3PUpI6eMu16nTxtlMrTr5ba+a7WQKpE4t5NQt4c95EPqcZgMAggggAACCCCAAAIIIIAA&#10;AggggAACCCCAAAIIIBAggbCPnRctWlTHzq1nn+fM56uvvtLBct2DLG2XwlatWln3Wtd3c5CQpe26&#10;FbFzTUECAU8CEi83Q+bHjqmiRbPUtEa1beeFX7youndXshW8lMv5CF43e+/bN0vP1kzr1tYcaQQQ&#10;QAABBBBAAAEEEEAAAQQQQAABBBBAAAEEEEAAgXwmEPax87Jlyx45csR8K9tlQaof1/Lly3ft2iVh&#10;cus+8Lq/QG3YLh0eOHBAd0vsXFOQQMCRQKlS9mpxcer229Xy5So9XTVpkuXujh3qiy8ySsqUUVKT&#10;CwEEEEAAAQQQQAABBBBAAAEEEEAAAQQQQAABBBBAAAF3AmEfOy9fvvzvv/9uPtrq1avdPaPTsk8+&#10;+cRD1bvvvtvDXZ9ubd682awvcfrY2Fif2lIZAQTsAu3bK/mRwPmWLapIkSx3rUvSzU3I9W1Zkj5g&#10;gGrUSNnKdQUSCCCAAAIIIIAAAggggAACCCCAAAIIIIAAAggggAACkSQQ9rHz6tWrL1q0yFws/ssv&#10;v+T43Z04cWLSpEnSj7UHvQa9Tp06NWvWtN7yJ7127Vppbm4FX8XJwcP+DEZbBCJEoFAhVaeO/Vll&#10;n/arr1abNqlixVThwlnubt2q3n03o+SZZ9Q992S5a8107WrkEhOtZW7S9eu7KaQIAQQQQAABBBBA&#10;AAEEEEAAAQQQQAABBBBAAAEEEEAgTATCPnYuUW1NvW7dum3bttWoUUOXOE+MHz9ejkvXwXJrQyns&#10;3LmztcTP9LJly/RAOZutnxOgOQKRItCjh5KfgwfVhg2qZ88sT71kSWa2WzdjAbq+ZEn622+rG280&#10;TliXs9XNhem2k9R1ZRIIIIAAAggggAACCCCAAAIIIIAAAggggAACCCCAAAL5QiAq3J+ikTXipdR/&#10;//vfHDxRenr6iBEjJJ6dXdu//OUv2d3ytXzFihX6gHZpG8Dl7L7OhPoIRIpAuXKqTRv7wx45oooX&#10;NwpLllQNGmS5K4H2QYPUzTcb56N/9VWWW2QQQAABBBBAAAEEEEAAAQQQQAABBBBAAAEEEEAAAQTy&#10;qUDYx86bNWtWsGBBeTvmSu7Ro0enpqb6+rI++OCDnTt3SivZR1231UvDr7322oYNG+pyPxOff/65&#10;tQfWnVs1SCOQewKyT3tysvrpJzV+vLr0vyGZQ+tT0s+ds+8Df/68fKGjtm+X/7HIrE8KAQQQQAAB&#10;BBBAAAEEEEAAAQQQQAABBBBAAAEEEEAg/AXCPnZeokSJG264Qce8Dx48+OKLL/r0Xvbt25eQkJDd&#10;onMp72nb6tmn3rNWPnr06CeffGIdi3XnWYXIIZCLAtHRqmlT1aWLfciNGzNKSpVSdetmubt+vXr4&#10;YSUHQ1SqpBYsyHKLDAIIIIAAAggggAACCCCAAAIIIIAAAggggAACCCCAQDgLhP1554LfpUuXpKQk&#10;SZgrxWXpeePGjXv16uXkvZw7d+6BBx5ITk422+omOrxdrFix3r1763I/Ey+//PLJkyd152XLli1f&#10;vryffdIcAQQCLDB8uHr2WbVsmTp8WEVl/cBIL0nfu1ft3690VmaQnq7WrjVi7adPG/Ox3pLsmjVG&#10;oXmZ6fr1jT3hA3WlpBijW/u3pd3OynX0wM7KtX9KEEAAAQQQQAABBBBAAAEEEEAAAQQQQAABBBBA&#10;AIFQFcgPsXMJfj/33HPnZS/lS+HzCxcuPProo7Jze79+/TyzyyL1zp07S9zdFjg3W8ladil/5JFH&#10;4gIU35o1a5ZsDm8Gzs3Omzdv7nmG3EUAgbwRkI9a7r3XzdArVmQWdu+emXZNtW7tWpZR0revkViy&#10;RLVqlW0d642tWzNzOgZvi4VLudltZtVLKVuhh1mZDZ3PyjaQ/1k5OOPS2Rn+95TZQ5UqSn64EEAA&#10;AQQQQAABBBBAAAEEEEAAAQQQQAABBBBAAAEHAvkhdn7FFVdICHzy5MlmCFx+S/h8wIABX3zxxeDB&#10;g+Pj46NlZ+asl+ydLmHskSNHyorzrHeMnBnelkThwoUlKu9aIQcl33777f33329r2KJFC1sJWQQQ&#10;CGmBsWNVmzbq0UdzdZIjR2YO52ssPLNlyKfGjVNDhgR4lgkJavDgAPdJdwgggAACCCCAAAIIIIAA&#10;AggggAACCCCAAAIIIJBPBfJD7FxezSuvvPL111+bi7klawbRf/rpp7vuuksORG/ZsuWVV15Zrly5&#10;s2fPHj58eM2aNb/++qtUlktXtr1fuSWdPPHEE5XkVGO/r//7v//r379/enq6OTEdmyd27jctHSCQ&#10;uwLyIU6dOoEZUq8gN7tzXUcemGHoBQEEEEAAAQQQQAABBBBAAAEEEEAAAQQQQAABBBBAwJFAPomd&#10;16tXr0+fPh999JEOTpsJCYEfP358zpw5VgwzZC4lZgxbZ806OrAtJ5EnyJpF/64ZM2a8+OKL69at&#10;M4PxelBJyGr466+/3r/uaR0ZArt2RcZzhuFTjhqlGjTImPeRI8aJ4xIRnzVLxcaqxMTM5/nySyU1&#10;bZdtBbl51+ue6rZOvGb1DLt2NepaZ6XbZrffu65AAgEEEEAAAQQQQAABBBBAAAEEEEAAAQQQQAAB&#10;BBCIAIF8EjuXNzVixIi5c+fu3LnTjJpLiY6C26Ljnm/JXTPOPWbMmFgJgPl4nThxYu/evbK0ffbs&#10;2RKzl7Q5uo7Tm9OT3xI4lz3hfeye6hEpsGePeu891a9fRD58aD+0BM6tZ5bfc48x3Ro1jN/W8hEj&#10;jJKAXNnFwq3xb11HRqxfX8XFGSPHxBi/rbMy8qF09e6t4uO9T8jDRwCujUP5sHPOd3d9X5QggAAC&#10;CCCAAAIIIIAAAggggAACCCCAAAIIIJCnAvkndi57s3/11Vc333zzqVOnzPi0DlqbcWubs2tAXSqY&#10;NeX3M888I/u925p4zi5cuLBTp04nT57U1fQQZrc6a1bo2LGjrkkCAS8C/furyy9XDz3kpRq3Q1Pg&#10;lVeUnP7w/vsBmJ2O1nuIhes6ARgvF7uQOLeTULeHB8/FyQZgKM53DwAiXSCAAAIIIIAAAggggAAC&#10;CCCAAAIIIIAAAgggEEiB/BM7F5UmTZpI+Pzee+89ffq0DlfbItYe8HST7t27v/nmmx5qur2VlpYm&#10;i86tt8wOpcTtHCTQbq1MGgEvAj17qjJlVPv2XqpxOwQFGjVSQ4eq++83dnTXW7Wbq8MHDlRJScaU&#10;CxZU5cpl2VP9l1/Uq68ae8LLz+23q5IljWqyjpwLAQQQQAABBBBAAAEEEEAAAQQQQAABBBBAAAEE&#10;EEAgCAL5KnYuPu3atZs3b17Xrl1ls3QJXZvRa7eha41p1pGsVCtYsOArr7zy0ksv6bu+JnRv1oau&#10;hXXq1LnqqqusdUgj4EUgPV116aIWLFDNm3upye0QFJCN0237pZurw198Uc2bp5YuVRs3GtuqW+ss&#10;WqQOHTLeuPw895wRWQ+vK0h7kmuEIPXvZO27ngMJBBBAAAEEEEAAAQQQQAABBBBAAAEEEEAAAQQQ&#10;yEcC+S12Lq+mRYsWctx4v379vvjiCwmHS9zaNXRte4NmcL1evXpyxnnz4AcmZT4sOre9ArKeBMqW&#10;NWKocqWlqQ4d1JIlql49T/W5F0YC8kLlR67q1e2zlhdtXldfbQ+cS1h9714j1j5jhnFGuLmNub19&#10;XueDtCe5fqwg9T94sB4huIlIO989uJr0jgACCCCAAAIIIIAAAggggAACCCCAAAIIIIBAAATyYexc&#10;VMqUKTNhwoSBAwe+9957kydPPn78uAeqIkWK3HbbbRJrv112RfbjioqKkmXrDjvo3Lmzw5pUQ0DV&#10;qKFatlRTpxoUycmqbVu1bJmqVg2ZfCVQoID9ceR/JYoXN5akWxejm5W++06dOWP83H23Onw4RGPn&#10;9uchn1Ug0s53z/r05BBAAAEEEEAAAQQQQAABBBBAAAEEEEAAAQQQCEGB/Bk7N6Hr16//8ccfjx49&#10;esWKFT/++OPmzZv3799/6tSpwoULly5dWuLrlStXlkXqTZs2lRL/30379u3PnTvnfz/0gIBdQKKq&#10;EyeqO+5Qixcbt2TBcbt2RkhV1qNz5WOBxx9X8nPxojp50v6U8vbNq25dddll9rtDhqh77zUi7rI/&#10;QVSU/W6O877ukS71w+6SOWtbJ5N3GP920hV1EEAAAQQQQAABBBBAAAEEEEAAAQQQQAABBBBAIK8F&#10;8nPs3LSNjo5ufenKa2rGR8APAdmUe9o0dfPNavVqo5dNm1T79koWH5cs6UenNA0HAflyokQJ+0Rv&#10;uMEI8Z49q1q3tt+S/Pz5xo80PHpUlSrlpkLOioKxR3qvXmr2bGM6iYmOJiWx6s8+y6jp657nMv/x&#10;472MIhW81rF2kZCgBg+2FpBGAAEEEEAAAQQQQAABBBBAAAEEEEAAAQQQQACB8BXI/7Hz8H03zByB&#10;LAJxcUaUUTZv37rVKF+1SnXqpGbNUkWKZKlGJhIE3nhDTZqkLlzwFLht0MAeOD99Wj3/vLEevUUL&#10;Yz362rUZVGvWZJrptFSWy7oIOxjryCUWbh7W7rovfeacskk5XPOt+5fvCQJ+sU494KR0iAACCCCA&#10;AAIIIIAAAggggAACCCCAAAIIIIBA3gkQO887e0ZGwFeB8uXV3LlG+Hz/fqPpwoXqoYeMGGrBgr72&#10;RP38ICDx7woV3DyIfGaRkuLmlPRTp9SwYUb96Gjjq4vbb3fTtm/fLIVu17VnqRHZGdapR/b75+kR&#10;QAABBBBAAAEEEEAAAQQQQAABBBBAAAEE8pkAsfN89kJ5nPwuUKOGmjNHtWljBEfl+vpr9cQT6oMP&#10;jA26uRAwBaZPV2XLGgFy22UuJZdCWZJursa2VchBdtQoozfr1bWrkcvBHuzWToKRDsYe78GYJ30i&#10;gAACCCCAAAIIIIAAAggggAACCCCAAAIIIIBAHgkQO88jeIZFIMcCEqqcMcNYNGyGQseMMQKlQ4fm&#10;uD8a5jcB+ZCiTh37Q128aJTIUnXZ6T2Aq8nlr9G23breI90+g7zOh8Ie73ltwPgIIIAAAggggAAC&#10;CCCAAAIIIIAAAggggAACCCDgQYDYuQccbiEQqgISrZw82Tjv/Px5Y4qvvWaEz/v1C9XpMq8QEJCA&#10;+hVXqNWr1YoVRuLYscw5DRigRo7MyFarpiZMMNJ6+fiWLerQIXXttapkyYw6cia6bWv3jBv56x9f&#10;16k7eXqJ33MhgAACCCCAAAIIIIAAAggggAACCCCAAAIIIIBAqAoQOw/VN8O8EPAscNddatw49cgj&#10;GbX691eXX24cf86FgAeB2FjVtq1xf+nSzFpVq2ammzXLWEeul49PmqTef984FOD66424e+ScDuDr&#10;OvVMxOCkdu5U8hPYy+EzBnZQekMAAQQQQAABBBBAAAEEEEAAAQQQQAABBBBAIFQFiJ2H6pthXgh4&#10;FejRQx0+rJ5+OqNiz56qTBnVvr3XdiFdwQwQmtvRW+O7tkl7rWCtT4DQquGaLmT5P4L4ePt98y3I&#10;lu9FirgJnG/frlq0MLaC5wq2gHwrM2RIgAdJSFCDBwe4T7pDAAEEEEAAAQQQQAABBBBAAAEEEEAA&#10;AQQQQCBsBSwhk7B9BiaOQOQKyG7bsp/2sGGGQHq66tJFzZ9vxDLD97IGCL0ey+21gukQvACh7F7u&#10;enmI67ut79qDnyVuR7HNylpHdmXXV+3aOmkkTp5U69ZllNjONTdL5QMOOSxA1rJ/+WVGNf5BAAEE&#10;EEAAAQQQQAABBBBAAAEEEEAAAQQQQAABBMJTgNh5eL43Zo2AFnj9dSN8PnasUZCWpjp0UEuWGKdT&#10;c+WCgIdjvx3G9YMxSV9n9c472c6ieHFjb4OkJGOPdzkmwO2VnKwOHrTf2btXFSumSpWyl5NHAAEE&#10;EEAAAQQQQAABBBBAAAEEEEAAAQQQQAABBEJVgNh5qL4Z5oWAQwE5f/qDD9SRI2rqVKPFsWOqXTu1&#10;bJmqVs1hB1RDwJNAXJy64w7jx8Pl+qHAK68o2UKgfn2j4ZtvemjKLacCvXsr1x31XRt37WqUJSa6&#10;3nFTIscZcCGAAAIIIIAAAggggAACCCCAAAIIIIAAAggggMCfAsTO/5TgXwTCV0DOq5440QhSLl5s&#10;PIQs+ZU9tGWhcLly4fdMZoDQp/jfgQNKfjxc5csbGrZNyz3Ul1scke7ZR9999lm1f7/x92a7BFyO&#10;SJed4StUsN1RqamqRAmOSLezeM07/JuMiTF6crvBvtchqIAAAggggAACCCCAAAIIIIAAAggggAAC&#10;CCCAQGQLEDuP7PfP0+cbAQmYTZumbr5ZrV5tPNPmzerOO9XChSo2Nswe0QwQ+hT/GzxYDRni9DFd&#10;V0i7bdmrl5IovnnZgu4nTqhRo9w2MgolTv/kk0bC68JfWZMdwEt6k736PVy2zxEkqq23dpfHadAg&#10;o6nXWaWkGBFxfcn2Bh07GmFyCZabl3CdP6+2b8/IVq6cecssGjpULV+uWrZUd9+tnngio5r+R/pf&#10;u1bn3CRsr8NNjUtF8iCyYp4LAQQQQAABBBBAAAEEEEAAAQQQQAABBBBAAAEEEHAsQOzcMRUVEQhx&#10;AYkUzp5thCS3bjVmumqV6txZzZypzDh0iE/enJ6c1y5RVZm5nOAu4dg+fVTt2qpJE9WihSpaNFef&#10;YPx4JT/Wy2HQPSEhAzyXF/7K2/c8oofPESRw7rmt1UEC2zroLuXWtLWaTo8dq+TH9ZK/1agoe+z8&#10;wgUjcO6E2msd+ZLA+UO5To8SBBBAAAEEEEAAAQQQQAABBBBAAAEEEEAAAQQQiDwBYueR98554nws&#10;IIue5841wueyjbZcsu68e3c1aZIqWDDUHzo9XT39tBGuTk7OnKocmG1epUsrWQjev7+SRcxc+UbA&#10;Nf79yCMqKSnfPB8PggACCCCAAAIIIIAAAggggAACCCCAAAIIIIAAAuElQOw8vN4Xs0XAm0CNGmrO&#10;HNWmjZK9r+X6+mtjae8HH6gCBby1zKP7sr5cDsA+elSNHJntDCSgLnfHjFHDh6vHHrM/i3lEeraN&#10;s78hsXnb4vLs63InwALyPYQcKGA7h16+/Dh4MMAD0R0CCCCAAAIIIIAAAggggAACCCCAAAIIIIAA&#10;Aggg4EyA2LkzJ2ohEEYCsgX39OmqbVtlngwtIeeyZZUcMh2C17lzqmdPdeSIo6nJQeOPP26c6i0B&#10;7+jozCbmEemZeccpaagPNXfcyEtF6fOzz7zUyU+3rWelm8/l4WB164PL9xDW/d5d16BbK0tadlOQ&#10;zywaNjQOki9c2P1x8tZD3G3NQzbL+e4h+2qYGAIIIIAAAggggAACCCCAAAIIIIAAAggggEDkCRA7&#10;j7x3zhNHgoBEIidPVp06qfPnjcd97TUjfN6vX2g9uoRCJXD+xRe+zerzz436EybYV5/71sul2jkO&#10;uudgrPzaxPWsdA8Hq/uD8PvvxuYEy5erYsWMBev55ixzznf356+CtggggAACCCCAAAIIIIAAAggg&#10;gAACCCCAAAIIBFQgKqC90RkCCISMwF13qbFjM2cjh4WbUefMorxOyYJ4XwPn5pTlQT76KK9nz/i5&#10;KyCBc/MyY/PWwZ99Vj35pJo0SR0+bC0mjQACCCCAAAIIIIAAAggggAACCCCAAAIIIIAAAgj4JMC6&#10;c5+4qIxAWAk88ogRTXzmmYxJyyLvMmVU+/Yh8Qy7dmVOLAcTevpp40EqV85BU5rkmcCAAZmn2uvN&#10;3j3s8f7UU+qddzJme/vtatMmtWOHssXOjx0zPqSQnc/ff181bZr5aLJ/u3mZJxfIweqer/r1VVyc&#10;5yrcRQABBBBAAAEEEEAAAQQQQAABBBBAAAEEEEAAgfwtQOw8f79fni7iBSTGfPCgeustAyI9XXXp&#10;ohYsUM2b573Lu+8qOb88x5e0fe89NXx4jjugYR4I1KyZOaje7N3DHu+1amXWf+UVY592+eSiTZvM&#10;QknNmmUEzs1r5crMW9bD1KXU63nqS5bk/T7w+nuCzMdQyvZtgfVWOJ7vbp0/aQQQQAABBBBAAAEE&#10;EEAAAQQQQAABBBBAAAEEQkyA2HmIvRCmg0DABYYNM1afjxtndJyWpjp0UBImrFcv4OP40KFMY/x4&#10;H+q7rSpP9OqrqmhRtzcp9EFAL9G2tsluubbbytaGQU3LTgMFCmQZ4dSpLNk8zOzcqeTH18uzZ5Uq&#10;Gevs88357r76UB8BBBBAAAEEEEAAAQQQQAABBBBAAAEEEEAAgVwUIHaei9gMhUCeCEis8cMP1ZEj&#10;ato0Y/zkZNWunVq2TFWtmifTMQZdvtyYhp+X9JCUpG691c9uaK5sS7StIl6Xa1sr50m6Tp08GdbN&#10;oPIxx5AhbsqdF7m+iIQE562piQACCCCAAAIIIIAAAggggAACCCCAAAIIIIAAAn4KEDv3E5DmCISD&#10;QKFCauJEdccd6vvvjenu2aPatlVyAnTZsnkz+1WrAjOu9BP6sXOHy5GzW+ftVkqWI3O5CtjOUz97&#10;Vr3xhnFmgVwTJqhq1YyE7Pa/bZs6f149+6w6c8YoMS+9/tv2Isz6f9bK/LdGDVWihJHV9XOw6Dyz&#10;O1IIIIAAAggggAACCCCAAAIIIIAAAggggAACCCCQ9wLEzvP+HTADBHJDQPY2/+YbddNN6tdfjeE2&#10;bVLt26vvvlMlS+bG6LYxNm60FeQwu2FDDhvmZjOfliM7XOfNcmS3b9D1PPX+/ZV8ZyDh7W7dVFSU&#10;0Ug+GXFd3i3ltkKHL0JPw9f6umHkJBx+ROITiLxcviPxSYzKCCCAAAIIIIAAAggggAACCCCAAAII&#10;IIAAAh4FiJ175OEmAvlJIC5OzZ6t5ODkrVuNx5JF2506qVmzVJEiuf2U5lJd/0cNVD/+zyTseqhf&#10;3zj23sPVtatxMzHRXkXWZ+sw86hRSvoJ8Us2XZAF4mbgPA+nKlYNGhjj22BtnmYdPU8JDH/2mc6F&#10;d8Knj0gcPqp8RDJ4sMO6VEMAAQQQQAABBBBAAAEEEEAAAQQQQAABBBBAwKsAsXOvRFRAIB8JVKig&#10;5s5VLVuq/fuNp1q4UD30kJo0SRUsmKsPGRMTmOEC1U9gZhNWvciHFPIVhYfLtPVcRwK90g+XEwGx&#10;MjE9wOo6TjqkDgIIIIAAAggggAACCCCAAAIIIIAAAggggAACCARagNh5oEXpD4EQF5BzmufMUW3a&#10;qJQUY6Zff20sIx49WhUokHsTr107MGPVqROYfoLaS+/eKj4+wCPkp+XIAabxpTvb+ejmmu8OHVRq&#10;akYvsuz+0KHMdfb33ae++irjVo8e6tFHjbRtHXnG7Uv/WNeUW8tJI4AAAggggAACCCCAAAIIIIAA&#10;AggggAACCCCAQEgKEDsPydfCpBAIqoDECKdPV23bGudAy/Xhh6psWfXqq0EdM0vnTZpkyeY4E6h+&#10;cjwBJw05ktmJUp7UcT0fXaZx2WXGYvphw9Tq1UqC5cuWZU6tatXMdPXq9nXk69erq69W0dGZdYKR&#10;kk9e1q7N6Fhi8/rSafM/ajnW/cAB4ye7S76hka3sfb38+WN2+BGJh28RXGcr8+FCAAEEEEAAAQQQ&#10;QAABBBBAAAEEEEAAAQQQQCBwAsTOA2dJTwiEkUDr1sZR1p07q/PnjVkPHWqEz//5z1x6ghYtVOnS&#10;KjnZr+Gkh+bN/eohfzTeuVPJj9dLh1S91pQKER6SlCPSu3UzfmzX1q2ZBeYidZ1PS1ONGhmB8xtv&#10;VAMHqjvu0HcCnJDAufzH63rpQ+jNW27ruLbytcSf88Udxt097Gnv62ypjwACCCCAAAIIIIAAAggg&#10;gAACCCCAAAIIIICAjwLEzn0EozoC+Ubg7rvV2LGqZ8+MB+rXz1hxK8ef58JVtKjq1UuNHOnXULKM&#10;VfrhGjdODRnilMFhSFVCpFyuAjfdpKZOzSguVy7L/Z9+UufOGT/ffZe5x3uWGmQQQAABBBBAAAEE&#10;EEAAAQQQQAABBBBAAAEEEEAg1AWInYf6G2J+CARR4JFH1OHD6plnMoaQOHqZMqp9+yCOqLvu31+N&#10;GaNOnNAFviVKllQS7OdCIDcFChfOdrQlSzJvtWyZmdapBx5Qt9+u/v53XUAizAQcbvDg01M5XIvv&#10;U59URgABBBBAAAEEEEAAAQQQQAABBBBAAAEEEPBDgNi5H3g0RSAfCDz9tDp4UL31lvEo6emqSxe1&#10;YEFu7IVeubIaPlw9/ngOCaWt9MCVtwL6jG3rNGybw1vrbNlireg9bd0jXfcTwP69z8BxDdlHoVo1&#10;JaeMS4S1QgU3zfbsUZ98ojp1st8yD02wlzrLDxiQuXnDqFHK3EZenxfuet65eOrNHlzrOxkzkjfz&#10;92mDByeYUsefPfAdDkE1BBBAAAEEEEAAAQQQQAABBBBAAAEEEEAAAV8EiJ37okVdBPKlwLBhxupz&#10;iQzJJcc2d+igZBFtvXpBf9bHHjMG+vxznweSjeUffdTnVvm1gexdHx8f4IeTEOlnn3nv03bGtrWB&#10;283h33nHWsV7Wgd6paptrID0730GjmtccYVx3oHXIw9atMjSY0qKX9s81KyZ2ZsEzlu1MrIezguX&#10;0L4mdVI/s3d3qSCtw3Y3FGUIIIAAAggggAACCCCAAAIIIIAAAggggAACCOSOALHz3HFmFARCWKBA&#10;AfXhh+rIETVtmjHL5GTVtq1avlxVrRrcScu448cbQ/gUPpfwpLSStrl/OQwW2hZGe56n/5s2+9+D&#10;5xly1ycBCYevXZvRQq+Vl3zdukbhxo3K+ufxww/G1yr6stavX1/Fxek7oZgI0jrsUHxU5oQAAggg&#10;gAACCCCAAAIIIIAAAggggAACCCAQKQLEziPlTfOcCHgSKFRITZyo7rhDff+9UW3vXiN8LovCy5Xz&#10;1Mr/e9HRasIENXu2OnpUXbzopb8SJdSIEcaK8zwJnMvkfAoWul0Y7fqEEbtps44TW2PJ4qPLXa3C&#10;okQC525f/W+/GdPXt3TC+lDWtfWzZqn+/ZUcnX78uCpWzForWGmHn4bo4aV+SF2+zt/J5K0fpjjc&#10;4EHvme+wfyfVqIMAAggggAACCCCAAAIIIIAAAggggAACCCCQWwLEznNLmnEQCHGBokXVN9+om29W&#10;q1cbM920Sd15p/ruO1WyZHAnLoHw2FgjOigxJwlOy6p316t0aSWBq379OOPc1Sa3S2Q9tHxU4eGy&#10;xQ4lFm4NCeuGtkK3sWRdWRLZnc9t7V/Xkfoyz7C+5D9G+W9QfuSSv3/Zbt28rN8W+Hp+fEYX2fzj&#10;06ch2fSRl8XBmL/10xZrHN3Dc3rYM99DK24hgAACCCCAAAIIIIAAAggggAACCCCAAAIIhIYAsfPQ&#10;eA/MAoFQEJA9omUJuCx13brVmM6qVapTJyXrX4sUCfrsZOH78OHq1VdVUpIx7r/+ZSxDv/9+VaeO&#10;atJENW+uJLTPFQoC8kdinqud3WSCFDt0cj63rpPd3MKo/IMPMicrH5S4/bbA1/PjM3vMrVSvXsb/&#10;pMiVmOhoSIlPf/aZo5pUQgABBBBAAAEEEEAAAQQQQAABBBBAAAEEEEAgCALEzoOASpcIhK9A+fJq&#10;7lwjfL5/v/EQCxcqOV980iRVsGBuPJMEyG+91fgZPdoYbuzY3BjU+RgON2123qHUlGCh7XK49bRt&#10;q3NbJ7aswyWztlZk/RQYMECNHJnRh14T73Bdvp9Dh0hz+cML0rcUIfKATAMBBBBAAAEEEEAAAQQQ&#10;QAABBBBAAAEEEEAgfwkQOw/k+zx58mRiYuKCBQt+/vnnQ4cOpaamFi9evFKlSg0aNGjbtm2XLl0k&#10;G8jx6EKMTa8AAEAASURBVAuBYAjUqKHmzFFt2qiUFKP7r79WTzyhZBVsXp0yHoxnzFmfuROB9mnr&#10;abfLkV2fzrr1tOvdoJb4usd7dpNxsge7dT9z3Y/tIwNrncDuea5H1ImaNXVS6TXxQY0lyycvhw4Z&#10;4erNm1WtWr79N+vw0xBb7D/zCd2l5D+ZXFtHHqT5u3ssyhBAAAEEEEAAAQQQQAABBBBAAAEEEEAA&#10;AQTyqwCx88C82YsXL7711lvDhw8/evSo9ChZs99jl67169dPnDjxySef7Nev33PPPVdMjnbmQiCU&#10;BSTON326attWmXHHMWNUuXLGhur/z959gFtNpA0cH7pIl76AqKAgIKC4FnBRWQRBsQvqKsW+FpBi&#10;W92lqYsN1G9RV1EURQG7WFAEUSkWWEUsCwuKIIrSu0j73iGHuTlJTk5y2j3lP899JJlMJpNfbvO+&#10;eWcoCIQVyOQc74411O1D9XzJIBvmPLe/W+C5drsjVm1v07ChevbZyF1a7xbIUvSbN+uPww7TS6TL&#10;BBLyBsyCBZE29vcGzLbj3QI7mn1b+pdHKSWtsX/7FcNuB3y1JWvHH/Z+aY8AAggggAACCCCAAAII&#10;IIAAAggggAACCCCQBgFi55IUN27u3LmxbAcNGnSg/EXet6xZs6Z79+4zZswwIfMStgxdqbTqN23a&#10;dOedd0pi+ksvvdS8eXPfLjmIQHELSKxRlig++2y1a5ceyh13qJo1Vd++xT0sro9AfgnEercgSJ66&#10;vM7iWHte4uVWKVtWtWmjNyVw7vnegOM9A882kb72/iNRece17EfZRgABBBBAAAEEEEAAAQQQQAAB&#10;BBBAAAEEEEAgLwQKPXa+Y8eOgQMHWsning/04osv9o+db926tXPnzp9//rkEyO0hc9ObvVLaLFq0&#10;6E9/+tM777zzxz/+0bRhA4FsFOjWTa843rt3ZGz9+qnq1fXy55S0CgScejrUGOK9ABSqMxpni8DB&#10;BztHIlOeyJtb8l/5+WIlWDtbsI8AAggggAACCCCAAAIIIIAAAggggAACCCCAAAIxBQo9dj558mTJ&#10;GpfwtpUa7nCyh70dh8yuBNdldXNpaTX27MdqbNrIPO6nn376Z5995h+VN5dgA4FiE+jVS61erQYN&#10;igxA4ugHHKC6dCm28RTChQNOPV0IFEHu0T7nuWd7nznPBwxQZklymefcStp2zGFu5jaXzj/8sOgK&#10;pt6nfbrXUy8azb6thx7Sqy38/ru65559VfyLAAIIIIAAAggggAACCCCAAAIIIIAAAggggAACQQUK&#10;PXY+duxYi8qKfNvZfKLgptkLL7zw6quvxo2aW+2tDq3Gq1atuuKKKyT73HTFBgJZKjBwoPr110go&#10;budOde65ato0dfzxWTpahlVoArHmPDcOPutbjxxpWjk3POcwnzixqFmQOc+LZT11yTsvV061bVs0&#10;VM+t0aOVTAsvRd4t2LpVL4supVo19eij6g9/0NtS5P0Ax21a9Zn577JlSj5SW5iAIbWe9IYAAggg&#10;gAACCCCAAAIIIIAAAggggAACCOSdQEHHzlevXi3Ra3vk275tPetSpUrFeugyW3u/fv3cp0h7q9J9&#10;ooTPpchR+e977733yiuvnC3rSVMQyHKBESPUqlXKetFk2zZ12mlKFj9u3jzLR83wUiwQMJbpyMP2&#10;HwSxTH+f1B6VL+Rbbol0aV9PfdOmSKUkrJ9zjiqdHb8YPPmkGjo0tQBq8OAUd0h3CCCAAAIIIIAA&#10;AggggAACCCCAAAIIIIAAAvklkB1/Ii8m0ylTpuzcudOKZMsQzEb79u179OjRoUOHgw46qJwk8MUo&#10;Y8aMWblypTnLtJIa2ZbouKkxG9Yh2bXOGjBgwJlnnlmyZEnTgA0EslFAPqUfe0ytXatee00Pb906&#10;1bmzmjVLNWyYjaNlTGkSCBXL9Mzbdg+MWKbbJH01lSp59y0hc6vIfBKxAudXXqnef1/Vru3dQ/Ba&#10;SXBfsMCvuXn3IuVJ535X5RgCCCCAAAIIIIAAAggggAACCCCAAAIIIIAAAlqgoGPnb7/9tvVZYKLd&#10;sgD5I4880iXAcs67du0aOXKkiYU7+ilfvvw111xz3nnnNW3adL/99vv5559nzpz51FNPTZ8+3Yqa&#10;WycuW7ZM4vddu3a1Tue/CGSvgETUnn9enXpqZMnnFStUp056feiaNbN3zIwMAbdA2PXRZR30775z&#10;d6MOOURVrKjrfdZTN/OiSzO5btYWmaT9pZf0l7OZrd09VIlk16gRVb1mjX6NRhaM3/u6WNQhnx0J&#10;nAd5ryJIG5+rcAgBBBBAAAEEEEAAAQQQQAABBBBAAAEEEEAAgYQECjd2Lnnh7777romay8bhhx8+&#10;derUP/gED2zEkydPlsi3FQi3qs12o0aNJCrfuHFj01zy16VcfPHFEj6/6qqrJNndHHrmmWeInRsN&#10;NrJaoHx59frr6sQT1fz5epyLFil57WP6dBUrmTWrb6aAB5fw1Ov5kQeczPronp81Puupm3nRPU9M&#10;vlLWI3cXk7dtHbK3WbzY3VzXlCihjjpKf/iUFi2UYwWTF19UV1+t6tRRJ5ygxoxRApvJYt5LcLy7&#10;4D8GWSNg3Dj/JhxFAAEEEEAAAQQQQAABBBBAAAEEEEAAAQQQKGSBwo2d/+c//1mzZo0VO5fPgAoV&#10;Krz55psBA+fSfvz48fbPG9NP9erV33///fr169uPmu3evXuXLl26Z8+e0l6KxO8lBi/rpu+///6m&#10;DRsIZK+AhMemTNGhsiVL9CDnzlVnn63efFPFXtoge++lYEeWjqnX+/RRl16aiCixzETU9p1z7bX7&#10;tlz/euZtjxrlahe4omNHZ1PJU5eycqV65x39Po198ZGtW3U8Xt62keITy9eHEy3mvQSfdxf8+w74&#10;Eol/J46j8vlMQQABBBBAAAEEEEAAAQQQQAABBBBAAAEEEMhlgcKNnc+bN896cBLAljD2nXfeKanh&#10;AR/lxo0b33jjDTnL3t7q5+67744VOLcaS/b5hAkT3nrrLev0bdu2yUj+5BnnsPfONgJZIiBppu++&#10;q9q10zEzKdOmqUsu0dO5O3JSs2S0DCMzAhIylDcqKHksIOs1OMpHH0UqNm3S01H4l7g/44LkkUsO&#10;vc/rAv4DcB8N9RKJ+3TPmsGDPaupRAABBBBAAAEEEEAAAQQQQAABBBBAAAEEEMgVgcKNnc+35p3e&#10;+6CqVq16xRVXBH9mkiy+fft2K3FczjJB9MMOO+zSAMmXQ4YMkdi5udwXX3xB7NxosJEDArLSs2Sf&#10;S7RswwY92hdeUNWrq4cfDrfscQ7cJ0NEAIEYAnv2qJdf1kukv/qqev/9GI3CVCefRx7marRFAAEE&#10;EEAAAQQQQAABBBBAAAEEEEAAAQQQQMBToNBj51ayePfu3fez5n31RHJVSuzcUWf1c+ONNzrqPXeP&#10;PvroQw455Pvvv7eOSuzcsxmVCGSvQKtWSr4KOnWKTMj86KOqZk01bFj2DpiRGQF5v8c9/7Y5mtgG&#10;U1Un5pbAWUccoUzCt+fpjvW/7bnaJrdbTpR+kilmiXRZJT1uTnkyF+JcBBBAAAEEEEAAAQQQQAAB&#10;BBBAAAEEEEAAAQQyKFC4sfNvv/3WJI63kwmoA5edO3dOmTLF5JqbDUle/8tf/hKwm1NOOeXf//63&#10;de5///vfgGdlc7N33nlHcveXL19uDXLs2LGyuHs2D9hnbPImxJdffvnVV1+tXLlSJtWvVKlSgwYN&#10;jjzyyIMPPtjnrII7JAGzSZP0eue7dul7Hz5ch8+vv77gHHLuhiXOTag7556aGXCVKnGmx/dZ/9vk&#10;dpveUrthxeZ379b56BKzlw95vUa+S0ix/isb112nF0e3Sv/+Kpkl2CO9JPpPwJdIHO8i+F9NvrLG&#10;jfNvwlEEEEAAAQQQQAABBBBAAAEEEEAAAQQQQACBbBYo0Nj57t27169fbx5MmzZtzHbcjQ8++EDW&#10;Ozdxd2lvJZ1L4LxcuXJxT7catGjRwtqQc+0jCXh6VjXbsGHDwIEDn3jiiVSNaunSpUlGqT/66KMT&#10;Elp9+ccffxw1atT48eN/+eUX9+00bdpU3g+48sorK1as6D5aiDXduqkxY1SfPpF779tXT95+0UWF&#10;SME9uwWWLVPyEbf89ptuItHWICW3ov4SPHYXn/v1bO/uIa01shDDggWRK9jHY7Yd4zf1ZlQlS6r2&#10;7fXC5BLml/L66/q/1jdkmen9hx/0rlUaN963tfffBx5QEyaotWuV/CSVlpLantYS8CUSn3cR0jo8&#10;OkcAAQQQQAABBBBAAAEEEEAAAQQQQAABBBAoDoECjZ1LuNcKeFvmNSVfNnB53YoEuNpffPHFrrqY&#10;FY0aNTLHZDBmO+c2ZOF2iSWvWLEi50buGLB8PowcOfLvf/+7JJo7DpldmSFA3hKQZjJnwGmnnWbq&#10;C3pDZhdYvVqZ1Qp69VIHHKBOPbWgTbh5S+DJJ9XQoUExAs77LS9qOGK3/hco3li7xI9jlYD3G+v0&#10;9NVL4NxzbI57idtGJpZ3v8C0c6fq2VM99JD38GXd9E8+0YdKlUp74Nx7BCmtDfjuSKhr2uP96e4/&#10;1MBojAACCCCAAAIIIIAAAggggAACCCCAAAII5ItAgcbOHane1apVC/5AZbFzM0+72WjYsOExxxwT&#10;vJPKlSubxpLFbrZzaGPdunX9+/d/+umnc2jMsYb6+++/y6sPL7zwgmlQv379Pn36HHvssfKkZOb2&#10;adOmPfvss1u2bJEG8qJAt27dRowYcdNNN5n2Bb0xaJBatUrdc49GkNjYueeqadPUcccVtAk3nyaB&#10;sWMjHXvGbt0XHTzYXUdNsQmUKaPOP987di4zvc+aFRmYleptH+Ujj6gZM1TduvY672173rxni4Dv&#10;Xsh68FbevGcnQSpDvTsSpENpI++OyFTzVpH+zZdDwNPjNpOvlyFD4raiAQIIIIAAAggggAACCCCA&#10;AAIIIIAAAgggkMcCBRo7lznb7Q9VljAvJYluAcr8+fNlRnH3hO3nnXdegLOLmtgn/f7N+lN+0cEc&#10;2JIXCK666qqff/7ZGqvczubNm3Ng3F5DlIxzR+BcMukfeOCB8uXLm+bnn3/+bbfd1r17948//lgq&#10;5ZSbb765bNmyN9xwg2lT0BsjRujwuRXI2bpVSVK+ZJ02a1bQJtw8AggEF/j9dyWzVsj3jc8+U+7Y&#10;+eTJ6u23A3UWK2/ecXLcdy888+YdnWR+V77Hpjxenvm74IoIIIAAAggggAACCCCAAAIIIIAAAggg&#10;gEAWCxRo7Nye9i1PR+K+AZcqt6cm2x9rjx497Ltxt7dv327aVKhQwWxn/8batWv79u0rK4KboUpE&#10;edCgQaHS7s252bAhGeT2xyormsuU7O6BNWjQYOrUqbKMurw/YR2Vuz7yyCNPPPFEd+OCq5GViR97&#10;TC9U/Npr+t5lo1MnnUXasGHBUXDDRkASZDt2NHvxN9KRRxv/qqluIfnKEnb1Kd2764OTJvk00Yek&#10;n2IvAwaokSMjoxg9WrVsqbcd45f1zs107v37q1GjEhy1xMvvv1+fe9BBzh527SpKSXceU2rTJrVj&#10;h15VvV07Vb26+zg1CCCAAAIIIIAAAggggAACCCCAAAIIIIAAAggEFyjQ2HmV6LlYf/nll+rB/uY+&#10;adIkM0+72Tj44IPbtGkTHF1a2udpdwTyQ/WT4caLFy+W4LFwWdetXbv2ww8/fM4550gufjpGImHp&#10;GTJPbzrL119//Y9//MNc4dBDD30o1lq8Skl6vbw0IPHyHRKqUWrXrl29evX69ttv7RnqpquC2yhd&#10;Wj3/vF7p/MMP9b2vWKHD5zNnqpo1C46CG7YE7GszBzGR9mY+6iDtg7SRPseNC9IwZW3kh4t7nW97&#10;71ZStbTxX69a8qetEnCOcaux3G8KS6NGRZ1J4Ny6LzP+omP7tho33reVxL8lSzpPlmnYTzlFv5Hw&#10;66/OQ7IvU54I0ZlnqsMPV99849GguKoCvjti3kVIx7sjMsf7lCkaQN7VkB/c+352xySpXVt/0w5e&#10;wn6NB++ZlggggAACCCCAAAIIIIAAAggggAACCCCAQDEJFGjsXGbblkRzWeXaYpfwZ7MA80vPnDlT&#10;gsfuCdsl8Trs41uzZo05pVKlSmY7yzd+/PFHEzi/6KKLJMwc8J2DrL2vfv36yYz9Znh33HHHfu7p&#10;gs1hpZo3by7x8jFjxlh1P/zww7333muPvtvaFt6mzHIv2Z+SiG+l5i9apLp2VdOnq9z5DC+8Z5ZN&#10;d1xocbhQ62HHnWPcepL+67tLjri7OGLz9jaLF7ubZ7pGAucSEZfVMfr1U++9p4YNiwzAGqd89zaL&#10;nkjkXuK+9vGffrqSb0pSLwulH3qovP2kzzWxavedyLkmh9591KpJ+Xrq5l0E+fwP8u6Iz/jdY5Y+&#10;rffP5L2HIUPU0KHuJknVsD56UnycjAACCCCAAAIIIIAAAggggAACCCCAAALZKFCgsXN5FIcddthX&#10;X31lPZM5c+ace+65cZ/Po48+6tkm7ITt0smX+/6+L5H4qlWrenabtZV169YVijPOOCNrRxhwYPLc&#10;p02bZhrXq1cvyKeBhNtN7FzOlZXRBwwYYF/A3nRYiBuSdCtpjhKnWbJE3/7cuerss9Wbb6py5QpR&#10;g3tOq4B/3ra5tCM2bOo9NyTWmMfFJzDsGZtPeAL2FBrGWr/cfS+yJrp82MsbbxTtmfXLTay66FiY&#10;rVjjcfTh6WlvY8ZjKgO+O5Lk+M3l2EAAAQQQQAABBBBAAAEEEEAAAQQQQAABBBDwEijc2PlRRx21&#10;YMECK4n8lVdeue+++7x8iupkWnJZFdvM0242ZJbvVq1aFbULtjVv3jxpuGfPHumnkX1e3GCnF1cr&#10;GW3Pnj0lWlytWrXiGkMKr+uYnl3mDyhVqlTc/lu0aHHEEUfIJ4/Vct26dc8888xf//rXuCcWSoM6&#10;ddS77+q1h1eu1LcsbydcfLGaMEEFsC0UIu4zJQKZz9tOybDpJBsE3n5bSc5627YskZ4NT4MxIIAA&#10;AggggAACCCCAAAIIIIAAAggggAAC2SNQ0LHzp59+2noSEhd/8cUXzzvvPJ8HI/NyyyrXEjyWgLfV&#10;zIp8X3jhhT5neR7asGHDBx98YLoKMl28Zz+Zr5TFzmUN8sxfNx1XlCXnX3vtNXvPp512mn3XZ/v0&#10;0083sXNpRuzcaXXIIeqdd1T79krmN5by4ot6JuRHHlElSjhbso9AwQoEXA87lI/kLmd4ffdQw8ue&#10;xnfdFVnYW37uv/BC9owrjSMJ+PkWdk74NI6YrhFAAAEEEEAAAQQQQAABBBBAAAEEEEAAgWIQKNzY&#10;+cknn2x5WzHsQYMGSVS4Zs2ang9BEtOfffZZE+22t7lYcmpDlueee+63336T3qzzcih2HiQtOyRG&#10;sTWfMmXKtm3bzOVLly593HHHmV3/DXmHwN7g448/lmXga9euba8s9O2WLfX8yZ06RVYj/ve/Va1a&#10;RWsVF7oO94+AUgHn6E6S6ogjlEwP7lMcsVL7mt+jRyv5QraK9FPsZcAANXJkZBRmbD7j799feU47&#10;v3u3+vTTSD+yFLpn2bXLszqq0ozBXusYj/2Q3dZen5ntgJ9vCc8JH3ANhVA3G3DMofqkMQIIIIAA&#10;AggggAACCCCAAAIIIIAAAggg4CtQuLFzmXn7yCOP/Pzzz60Y9rJly0455ZSJEyc2adLEITZhwoTL&#10;LrvMhLrlqBVEl/9KtDXsjOuSdH7nnXfae2vevLnjiuxmQOBdmVfcVpo2bVqhQgVbhd/m0UcfbT8s&#10;MxBIb5dccom9km0lK/5OmqTXO7eiUMOHqxo1VN++yCCQGoGAebShLpZ/edtVqqjod32cHj6xUgmc&#10;+5/r7CvN+/b1TczYfMbfuLH3gHbsiHxTksOxFiaXaUiuvLIoVO/ZkRmD/ajPeOzN8m871BoKAW9/&#10;8GA1ZEjAtjRDAAEEEEAAAQQQQAABBBBAAAEEEEAAAQRSIlC4sXPh69Wrl8TOZcOKZH/55ZetW7fu&#10;1q1b586d69Wrt2vXrv/973+yxrlkFVvTs5vZ2g19v379zHbAjWuvvfann34ysfM6deocIhNcUzIu&#10;MHv2bPs1Q73BUKtWLZmiYNWqVaaHOXPmEDs3GkUb3bqpJ55QvXtHauTrRcLnF11U1IAtBBIWSHdO&#10;asA82t9+03cwc2ag+5AxU4zAkiVmU0lOtlUcnqZeji5eXNQ+ma1y5dS6deqTT/RTa9266NnZr7Vl&#10;i/rpJ33IPp7vv1crVxZd2d5e8vLlNQUKAggggAACCCCAAAIIIIAAAggggAACCCCAQI4LFHTsvHfv&#10;3iNGjJDZts1D3L59+0t7i6mRDUfg3IS9Dz300O7W7Kz21rG3JRgv+esyYbvVg9VtJ5nUmpJxgS1b&#10;tixcuNB+2bBvMEh7e+z8P//5j703tosEevVS8pLBjTdGamT3gAPUqacWNWALgcwIhI2FSx7t2LFB&#10;hxYrfdlxvuTRUoyAmYBdaq691lTrDU9PzwnYo04LvFOpkurYUX9IdNzzWtLTxIn6wyqebexjlonx&#10;sypHP7AEDRFAAAEEEEAAAQQQQAABBBBAAAEEEEAAAQTsAgUdO69cufLIkSMvuugiCWZbkWyhcSeX&#10;m2C5gbMa//Of/zQ1/hvSfvLkyTfffPOiRYscLSXH3VHDbgYEJHC+W5a8tZUDQ+aDSvtPJG1xX/n2&#10;22/3bfKvS2DQIB0+v+cefWDnTnXuueq999Txx7vaUYFAOgVCzSntGStNfnQSv7fnMcftMN259XEH&#10;QIOAAmvWKPmZUrJkwOZ52CzgGgo+68G7UUL+XHZ3QA0CCCCAAAIIIIAAAggggAACCCCAAAIIIBBW&#10;oKBj54J1wQUXPPPMM2+//bYJn3tGyg2raSZTu58tCznHLtu2bXvttdd+/PHHr776SvpfvXq1FZW3&#10;91+yZEnyzmMTRo7IZAACKAuKf/HFF0uXLt24ceOOHTuqVatWvXr1+vXrn3DCCSeeeOLxxx9fpkyZ&#10;uF2ZBt99953ZtjZkGnZHjf+uo72Mas2aNTIk/7MK9+iIETp8bmXxbt2qZC1hSdNs3jwcSMC84VCd&#10;EpsMxUXjJAVMInvA2Hxurfccdg72JDGz6vQBA2QZGNWundq8WVWsmFVDy9BgAn4vLdj14DP0GLgM&#10;AggggAACCCCAAAIIIIAAAggggAACCCQrUOixc/F7/vnn//SnPy1YsMCKarvzzo2xCXs3atToCVnF&#10;2bfIouZWRru0skfNZdsE4E866aQDZP5qSgwBiZGPGjXqjjvuWLt2raOJzLQv5ZtvvpGYuhySIPqA&#10;AQOuvPLKChUqOFp67srTcdSHDXvXkHW7o4v0GbaT6A5i7snrF/JyQMzDAQ7IcuwBWqWzSYkS6rHH&#10;lKRmvv66vowsNiwzLsyapRo2DHHVUHnDAfvNrdhkwJuiWcYE+vRRkm5rlVBzvCcwwoDvjoTNa09g&#10;JLFOCTsHu72f0aNVy5a6wpGXLGuKm6nRTRtpJuuLp7xI/NvcgrmWGc+2beqrr9TUqerttyNX7t9f&#10;mWnkrfex3nrLY9Xz339XZcsGHeyGDWrBAr/GAZ8v66/7IXIMAQQQQAABBBBAAAEEEEAAAQQQQAAB&#10;BBCIKUDsXMnM7R988IEkkct/JaotxdIyQXRTI/VSedBBB0kadPAoqRUsd/Rp7cry59YG//UUmL23&#10;mEOVKlWqV69enTp1tm7dKoHzH374wRyS/H6Jnd9///0TJ05sJ5l/8YpMA+BoUjFkpqA7SC95544+&#10;U7W7efPmjz/+OFW9FVs/pUurCRN0yFwyzqWsWKE6ddKLDdesWWxD4sIFJRBwTulQJvZcW1mJIK0l&#10;1LsjwfPa0zrm4J1L4NxaL9wnL9m0Cd5tqJaNGhU1N9eyj+eUU9Qf/1gUO2/cuKi92bLam13ZOPJI&#10;PZe73F3TpvZq720JnAd5dnHbmNh/wrH2gO9qeN9GjFrmYI8BQzUCCCCAAAIIIIAAAggggAACCCCA&#10;AAIIZI8AsXP9LKpWrTp9+nQrxXn9+vVSszeGHgmiW0/LCoF379790UcflfZWZZD/2kPv9m3JOD9X&#10;Fn6mxBOQme379Olz8cUXy/QApUqVMs1XrFjxyiuv3HnnnStXrrQqpUZS+R988MFrrrnGNPPcsJ6y&#10;/ZA7Fm4/6t52t18nudQUf4Hy5XXe+UknqfnzdcNFi1TXrmr6dP+TOIpAagTsce7U9BjdS5pi89EX&#10;SfGee/11yfM2xb5tVRL7NDiOjZtuUr/8oufS2LEj6oi8p/XNN7pGctZlloKMFZOsb10xbqxdXmmy&#10;3l0wIwz1roY5y39D5vmgIIAAAggggAACCCCAAAIIIIAAAggggAAC2S1A7DzyfCSqbU36PWHChNdf&#10;f/3TTz/99ddfrWNyqGnTph07drziiitatGgR6oGa5HX3WRIMDrVEt7uHQqgReVmQ/uijj3bfrOSg&#10;X3fddb169erdu/fLL79sNdi5c6dUymLk5513nvsUUyNrqJtta6O0ZEWHKe727j7D9FcwbeW9kylT&#10;9KrA1hTHc+eqs8+W+RzkdZX4BAFjk2aO5fg9KkUsMIgSbYIIpDs2H2QMYdv4r7/uiL9K5+7Yp8wN&#10;bs0kIUc951cP+PWYjjnYw2ok075bt0js+ZBDorqRaLop1qT0Zlc2jj1Wybtfkqou6ea5LmC/r3Rs&#10;pykPnh8B6XhY9IkAAggggAACCCCAAAIIIIAAAggggEAuC4SLF+bynQYau0zcffneIq1lYvANGzZI&#10;iFSmZ5fU50Dn2xodeOCBn3/+ua3CuSlzvzur2I8WOPzww2fMmCGB8OjqqD2ZyH3SpEmSwf/aa69Z&#10;B+R9hZ49ezZp0uSI2KEIWUk9qhel3LFwRwPHrvu9B3efjlPYjQjUqaNklXoJn0uappRp05SsUu/7&#10;lCMnBoxN2udYjpzJPwjkvkDAd0fMjaZj/XV3nrq5nGPDc85zR5tC2G3SRP397/r1gnnzVLNmUXcs&#10;UfNPP9U1spL65MkesXMz77r9NMe7CPb3FezN8m87TXnwQ4bkHxV3hAACCCCAAAIIIIAAAggggAAC&#10;CCCAAALJCBA7j6m3/94S83C8AxJbbdWqVbxWHPcQqFu37kd7Exkldh5kXXmZyP3xxx+fOXOmWXF8&#10;27ZtN99881tvveXR+94q98sQu3fvjtXYs97d3t2n54kJVMorHWEnPEjgKhk9RdYVluzzE09UGzfq&#10;627ZomRm44DZ5xkdKBdDIGsEAr47YsabjvXX/fPUzaXZMAJ166pOnfTHzp2RydutQxLznjHDtFKV&#10;K6uZM/WufZ78CRP0C0ayXHqNGjqyXqWKbuDzbtCAAWrkSN1Giom7O2Lt1lHrv/5x94Dvavj0b7+W&#10;tS2fw+PGuaupQQABBBBAAAEEEEAAAQQQQAABBBBAAAEEskeA2Hn2PAtGEhEoV67cCY6FV+PZ1KxZ&#10;s3///rfffrtp+Pbbb8+ePbtt27amxr5RtmxZ+65s79q1y1HjvyuTwzsauPt0NEh4VwLnc+bMSfj0&#10;LD2xdWudaikhJWv+/E2b9HTQw4Zl6WgZFgI5JxAw9um4L/94qqNxlu8uWVI0QBOT/u03XWkFqmXD&#10;1Mv24sX6UGqLTMbuuda4Yz7866/3uKy8Q2bmw5eNuD8W5Z0kU5LP+w/4roZPLN8Mhg0EEEAAAQQQ&#10;QAABBBBAAAEEEEAAAQQQQCB3BIid586zYqS+ArLq+eDBg+0hcFkoPVbsXOYUcHT2mxVQcdTG3nWv&#10;bl5BJh6nhBJo315NnKjOOUdZSf/Dh6uaNZVnDClUtzRGAAERCBj7zGMrk4Qt9+iIVXvGs0eNygEM&#10;mZ9DZukYMUKH5I8+OgcGnKohBnwXJGwefKqGRz8IIIAAAggggAACCCCAAAIIIIAAAgggkC8CxM7z&#10;5UkW/H3Uq1evWbNmCyTJb1+ZOnXqvk3nv+6p4LfItOFhyubNmx3N3X06GrDrIXDmmWrMGCVBEav0&#10;7atnJ77wQo+WVCGAQAYEZG5wk+vsebmAsUnph5IOAZnyRH763Hqr7vv++9Uxx6TjItnYZ8B3QciD&#10;z8aHx5gQQAABBBBAAAEEEEAAAQQQQAABBBDIJQFi57n0tBirv0CbNm3ssfMlS5b8+OOP9evXd59V&#10;q1YtR+WGDRscNf677vY1JOhLSUCgTx81aJBauzZyas+eqlq1BLrhFAQQSIGALKrtPzc4scmElYOs&#10;R26fM1/eJXroIefVrEUurFpJPbfvSko6BQEEEEAAAQQQQAABBBBAAAEEEEAAAQQQQCA5AWLnyflx&#10;djYJHHzwwY7hrFixwjN23rBhQ0fLVatWOWr8d3/99Vd7g5IlSx4oWXGUxAQkXCfrzVuvL0hW5bnn&#10;KqmxQnSJdchZCCCQfwL2tcnN3TnWL5ec7NGjIwdl/XIzDbtUyhLgUhx58/ZYtWkjzYLkzYddT90e&#10;2w6yHnmTJpEbsf8jnZQureT7pKw80rq1+uSTooP2n0qTJ8d5B6LoNLYQQAABBBBAAAEEEEAAAQQQ&#10;QAABBBBAAAEEigSInRdZsJXrAlUk4BpdVsu6sF6lcePGjuqffvrJUeO/+/PPP9sbNGjQoEyZMvYa&#10;tsMJHHCAOvts9dRT+qytW5XEw+rWDdcDrRFAIL8FHGuW22/Wc/1ye4MgsWrTxn6iz3axrKdeqZKS&#10;D5lXf9Ei5fihY4/lO+Luu3fr1wiOO04vkV6unM89cSiowLJlSj5SWwLOS5/ai9IbAggggAACCCCA&#10;AAIIIIAAAggggAACCEQLEDuP9sjI3vLly/v162ddqkSJEi+99FJGLpv/F6lQoYLjJt0zq1sNJO+8&#10;atWq69evN+2XLl1qtoNs/PDDD/ZmrSX/j5KkwOOP65nbX39ddyORnpUrdWSCbP4kVTkdAQTyT6Be&#10;PSUfjiI596Y0amQ29cbChXppDCkSOH/+ef2iUt6XdMe2n3xSDR2aYsXBg9WQISnuM7+7S/dTzm89&#10;7g4BBBBAAAEEEEAAAQQQQAABBBBAIIYAsfMYMOms3rhx46uvvipR8z179sh/03mpwup7y5YtjhuW&#10;ALmjxtoVdlkcfdq0aeboQgktBC47duyQxdTtzY+WZD5KkgIyEfGECapzZ51SKUVmce/USW/XrJlk&#10;x5yOAAII5L+AfMN87bXIbZYqFXW/1jdVqZL10TdtUjNn6qP2OfA/+CDS3jEHfqTW9Y/Mae+a6MXV&#10;qFgriG0XK3+GLs5TzhA0l0EAAQQQQAABBBBAAAEEEEAAAQQKS4DYeWE97/y+W3eWeY0aNWLd8skn&#10;n2yPnS9YsCBWS3f9f//7Xwmf2+ulN/su2wkKlC+v885POknNn697kBcaunZV06frOYopCCCQVQIB&#10;Mz4DxmKtW3PPMyExWhP39bx9x/rlnm2kMsj65bHOtdfbx+O5VrpjPJ5tUjge+9h8tr/5JnKwYkXV&#10;q5dHw9tvj6qMOwe+PJQTTog6JexOwM+fUN26P39CnU5jBBBAAAEEEEAAAQQQQAABBBBAAAEEEEBA&#10;KWLnfBZkl8Ctt966bds2GdONN95Yzz0nre9gFy9e7Dju00OXLl1ut0ULVq1aJankjRzz3Dq627c7&#10;e/bsfZv632rVqh177LH2GrYTF5CpAqZMUQ0aqJ07dSdz5+rphd98kzV6EyflTATSIRAq4zNuLNYa&#10;ocxZ7SiS3Owfo91vP32GfxtHn8nsxhqPWSvdZzymTTIDSOzcBx7Qc7bPmqU+/VTZl2lPrLeUnBXq&#10;8yfgFd2fPwFPTKDZpZeqjh3jn+d4l8L/BGL//j4cRQABBBBAAAEEEEAAAQQQQAABBBBAICMCxM4z&#10;wsxFAgs88sgjVvp4x44dfSLfnv3NmzfPXt+4cWOfHo466qgmTZrYp2p/7733AsbO7QnrcsXzzz+/&#10;tMw3TkmVQJ06Sj5+/llP2y5Fpta/5BK9Rq9jFuK4l0tTXiPhjbjyNEAgFwXsc5ib8fvkzXu2Nydm&#10;20b9+qpHD71Kekpi5+befXzsApmf4z3dsW35QRDkZ4HPuxR2H7YTE0j3U05sVJyFAAIIIIAAAggg&#10;gAACCCCAAAIIIJDjAgT8cvwB5u/w58+ff/rppwe/v+XLl8tU6vb2p5xyin3XvX3ZZZfddNNNpv6V&#10;V1656qqrzG6sDUmLnyKJ0bZyqfz1lpJagTJlVO3aavNmtXGj7viFF1T16urhh1WJEiGuk6a8xiFD&#10;QoyBpgggkCsC114bc6QB8+Zjnp+VBwYMKIqjn3WWqlVLv6Vkz5OWb7wPPeQ9dIdVXJ/k53j3Hkfs&#10;WmLbsW3y5whPOX+eJXeCAAIIIIAAAggggAACCCCAAAIIZJEAsfMsehgMxS7w6quv3nbbbfYa/+2x&#10;Y8fu3r3b3uYvf/mLfde9feWVV955551mlfSpU6cuW7bswHiZZBMnTty0aZPprX379kzYbjRSuVGu&#10;nM4179xZWXmNjz6qatZUw4al8hL0hQACCQsEzPgM1b98+x03LtQZNE5cwL5GycCBkXnv7XnSDz6Y&#10;eOeOM9156pKJPnq0o1XR7iGHKFmaXYo9ll90OMYWnz8xYKhGAAEEEEAAAQQQQAABBBBAAAEEEEAA&#10;geACBR07//DDD4NLpbDl999/n8Le8rWruXPnTp8+vUOHDkFucOXKlQ/Ieq62IsuZt2vXzlbhsVml&#10;SpW//e1vN998s3VMQu933XXXoxKjjV127tw5YsQIc7xEiRL//Oc/zS4bKRZo315NnKjOOScyefvw&#10;4Tp8fv31Kb4K3SGAQAICATM+Tc9B1lCQNgHnALe6jfeqk7k4G4kIyE/V5s3V0KGJnOs4J+E8dXss&#10;39Enu8kLBPmqDHuVsN8ZwvZPewQQQAABBBBAAAEEEEAAAQQQQAABBNIsUNCx85NOOklin2kWpvvE&#10;Bf7617/OmTPngAMO8O9C4tmXX375unXrTLP99tvPHuE29e6N/v37jx8//st9KXGPP/54r169jj/+&#10;eHdLq+aee+6xL5Eu123btm2sxtSnQOCMM9SYMapPn0hXffuqGjXUhRcG6jlgXmzYvMZA16YRAghE&#10;C4RaQyHuHOBW34MHR18j/J5kP8t04j4l4PcH6SflZcmSoi73/ZByvltg6qXp4sVF7VOyJYujd+xY&#10;FDu3z/Eu97tggb5IyZJ6fY1JkyIXlPE4wuQpGQmdpEkg1FdlwDHIVyUrmwS0ohkCCCCAAAIIIIAA&#10;AggggAACCCCAQFYKFHTs3Hoie/bsycpHw6DUokWLOnXq9MILLxx88MGxOGT69EsuueTNN980DeR9&#10;iKeffrply5amxmejTJkyMgf7McccY03DLqnn55xzzvvvv9+0aVP3WTKSf/zjH6a+efPmjmR3c4iN&#10;VAr07q1WrVJmZfqePVW1aurUU+NfImD2G3mN8SlpgUCeClSpEpmrPNb9FeP3h5EjiwblCEh7vlsw&#10;alRRexNTd+Txm3ppGjbWbp/jXeb/kPfV5LWDDz5QQnTCCUWXZgsBBBBAAAEEEEAAAQQQQAABBBBA&#10;AAEEEMhlgZK5PPjUjF1CrZkvqRl6cfSydOlSN5c7tt2nTx93s6eeeirskOfNm9eqVasbb7zxm2++&#10;cbzlsGLFioceeujQQw997bXXTLelS5f+v//7v+5WpqCp9d2QMLn0IKnqViuZ/v24444bPXr01q1b&#10;zXk///zzDTfccMEFF+zatcuqbNiw4ZQpU/bff3/Tho00Ctx4o5IPq+zcqc49V338cRovR9cIIIBA&#10;TgtIrF3i6/Lx88/6w9qW/9pj8PZYe9ibPfxw/T7T5Ml6IpBYpXLloiOytLkE2h96SJUqpcqX19/P&#10;335b19g/fJY/L+qILQQQQAABBBBAAAEEEEAAAQQQQAABBBBAIL0C5J0rR0Q2vd70Hk/g3nvvlbj1&#10;/PnzTUPJCL9vb5HJ2w866KCqVatu2bLll19+kSi+aWNtyNHnn39eIt+O+ri7J5988owZMyTj/Kef&#10;fpLGGzZsuO666yRg36JFi8qVK8u1JHIvKemmn2OPPfaVV16pW7euqWEj7QJ3361Wr1Zjx+oLyWsN&#10;p52mgy7NmqX9ulwAAQRSIhBwDYVQ15K5JcaNC3UGjTMnIPH1Tz6JXE5mgpHc9BkzlLx/tm2buvde&#10;NXCgnuydUrwCAb8qA65cYN2LfFVSEEAAAQQQQAABBBBAAAEEEEAAAQQQyGUBYue5/PSKY+zly5fv&#10;3LlzYleuJ4unxitX7C2ffPLJc889JzOxL7Et+Lp2b/HsoEmTJv369evdu7cMz7NB3EoJh3/99de3&#10;3377mDFjtm/fLu23bdv22WefOU6sWbPmLbfcItcqJclzlEwKlCihHntMrVmjXn9dX3btWtWpk5o1&#10;SzVsmMlRcC0E8lZg2TIlH3GLYw5w//b2dRPs2/5nFfJR+/rr9rXDJSfbWojEEcW0t8k2t4svLoqd&#10;W2ObOTMyxsMOcwbOJazev3/q72DDhsi67LG6Dvj5LM9FpvfPvxLwq7IYVy7IP3PuCAEEEEAAAQQQ&#10;QAABBBBAAAEEEEAg6wWInUcekUwwntqH5U5nT/klUjvggL3Vrl1b5ioP2DjhZhLJlvLggw8uXLjw&#10;o48++vLLLxcsWLBs2bL169dv3LhR5levtrfIhO3t2rU74YQTjj766OR5JaP9X//6l6xoLuuaT506&#10;Va4oGee//fZbxYoV69evf+SRR3bt2vWss85KODyfsAYnRgRKl1YTJih5dUMyzqWsWKHD5xKMqVkT&#10;IgQQSFbgySfV0KFBO5HZv4OUwYPVkCFBGhZEG/ta4+aGA8ZurbxtOcsRxZSYrhVTNx06Nnxi7SYe&#10;L6dIPykvJV2rAp1+uvrwQyVvp7nXR3//ffXFFykfgg6cB/lcjdtGfui4xxxquAHfTbH3+csvSj58&#10;iiTuh83dDxgs97kohxBAAAEEEEAAAQQQQAABBBBAAAEEEMh3AWLnkSfsDnUn8+itpb5ND1bnqb2E&#10;6Ty/NyShXEom77FWrVrX7i2ZvCjXCiog8wpI3vmJJyorCrVokeraVU2fripVCtoD7RBAAIFiEbCv&#10;Ne4YQNzYraO92ZVkaP+YriPWbk6UDROPt1emdfu669TIkbJSjnIvtW5S0t0DkDnee/XSIXC5U/l9&#10;INVvOrov6FHj+d6DR7voKglUmxLq3RRzVso3eJ0l5aR0iAACCCCAAAIIIIAAAggggAACCCCQdwLE&#10;zvUjlVD31VdfLUHThJ/v77//LstyS5Gs6P/973+LFi2SGqs3E0dv3LjxRRddlPAlOBEBBLRA1apK&#10;Zj6QIMp33+nduXPV2WerN99U5crpXQoCCOSHQMA83YB525aJPZaZH0q5eBcS/K5c2TnwI49US5dG&#10;vqs7jknsXFa1lw85cd264pk73ee9B8do7bsSqM62Il9WPq8puEdLnrrbhBoEEEAAAQQQQAABBBBA&#10;AAEEEEAAgXwXIHYeecKSadysWbNUPe5du3YtXrz4nXfeefHFF2fPnr17926JoEvNW2+99cgjjxx1&#10;1FGpuhD9IFCIAnXrqnffVe3aReaznTZNXXKJev55xSL0hfjZwD2nSODSS1XHjinqa183ycSqQ+Xp&#10;Bszb7tNHEWvf93Cy4l+zHvlZZ6lDDlEmRG3yvOV5bd0aGao0mDMnKr6+ZIn65hvVqJHq0EFZrz86&#10;nq/pR7oYMEC3tIp0VbGi3jRz2svn29ixkaN5/I/cY6jbJE89jz8ZuDUEEEAAAQQQQAABBBBAAAEE&#10;EEAAgRgCxM5jwCRXXapUKWuy8b59+y5fvvz2228fP368zNk+d+5cWZ/7vvvuk1B9clfgbAQKW0BC&#10;IJJ9LpO3b9yoIV54QVWvrh5+uHim8y3sR8Hd54lAISSYmqhhwFh78nnDso64LJXtU0zs1qeNHErH&#10;euT+V8zM0VjrkXv+jiSR8i5dvMcla7fbi+fzleniTTHrl5s57d97zxxMy0bAd1Psnw8B1zs3p2Qg&#10;/B9wNohQgoXwnScUCI0RQAABBBBAAAEEEEAAAQQQQAABBIpbgNh52p9AgwYNnn766f79+5999tk/&#10;/PDD9u3bJaC+ZMmSkfY/46Z9FFwAgbwTaN1ar33eubPavl3f26OPqpo11bBheXef3BACCOSsQDLr&#10;kefsTefkwN2xbclZNyF8ic3L8vBSTKA6yE1KVFimmrdKwAixieUH6d9qY05Jd/hfLhdqNoiAt0Bq&#10;e0AomiGAAAIIIIAAAggggAACCCCAAAIIZEqA2HmGpFu3bj1nzpyuXbvOnz9fEtAffPDBsmXLjhgx&#10;IkOX5zII5KWA5J1PnKjOOUft3q3vb/hwHT6nIIBAHgi4Y5n+N5WBpFv/AXA0pwX8Y9sSOD/hBH1/&#10;JlCdhTcb8EsmbPg/C++UISGAAAIIIIAAAggggAACCCCAAAIIIJBOAWLn6dSN7rtOnTqvv/76EUcc&#10;sXHjRgmf33vvvccee6wko0e3Yg+BPBIIOL+rY4VaAXDXGBVHhOPMM9Xjj6vLLosc79tXh8+thWzN&#10;KWwggEDOCTi+0uOOX9pL7DB4iTshtnRVu7bf9yL3tWQMlIQFZD1yMx9PrDxvey54jx763Smr/O1v&#10;kencTWD48svVwoVRY+nfX40aFan57DPVqpWqVCmqQa7vBPySyebwf64/AsaPAAIIIIAAAggggAAC&#10;CCCAAAIIIJAXAoUeO5cYdiafY/369WWx8yuuuKJEiRJyadno0KFDFZnTlYJAXgqEmt/VvUKtu0aU&#10;+vRxRsg6dlR3361uvjlCuGqVKlkyLzm5KQQQiCkQMHBozh8yRA0davbibHh+L3Kfk/z66O4+01cj&#10;cWh3cby3ZG+zeLG7eSprGjUq6i1Innf79kWxc1kH3Z4XfswxavXqot6srcaNi2okTj9okDruOCW/&#10;BJYoUVTPlr8Aqe3+PhxFAAEEEEAAAQQQQAABBBBAAAEEEMgLgYKOnU+dOtU8xIMPPthsp3Wjd+/e&#10;t9xyy9q1a+Uq69atu+uuu+6WsB8FAQQCCowdq+TDXiReJR+//qruvz9SLduffKKOPdbeim0EEEAg&#10;ewUSnqXD55b88+DNYt7uHjzfFTBJ2+722VZTtqySeQW+/lo99VRRrrljkLLSR6lSzsD5kiVq1y51&#10;6KHOese5ZnfDBrVggdnz2HC8i+DRYm/VEUeonHiNMuAbKqS2x3rQ1COAAAIIIIAAAggggAACCCCA&#10;AAII5IJAQcfO//znP2f+GZUqVeqcc855/PHHrdTzxx57bNiwYeXKlcv8SLgiAvkjIImD996rEw2f&#10;flrflKQSdu2qZs5Uhx+eP/fInSCAQB4LJDlLh6dMbuXBe95CwpUSF5fk9XPOiRk7l54lVX3ChKgr&#10;yM+Rf/9bL/zRqZO6+uqoQ547Ejj3fM/A0Thum48+iuTNO05kFwEEEEAAAQQQQAABBBBAAAEEEEAA&#10;AQQyLlDQsfOMa0cu2K5dO4mdWzuy9vnkyZPPO++84hoM10UgjQLu+V0lPuTIGk/V5SV8PmaMkhkd&#10;Jk/WXcqGBD9mzVL+mZepujr9IIBAbgm4vzslP375bjNuXPLd5EAPZi53R161qZd7SPcc78kwjRih&#10;f0Z06+aMncsbV1Jk4Y+ffnJ2v3KlqljRWcm+v0DA2RT8O3EcDZj77jiLXQQQQAABBBBAAAEEEEAA&#10;AQQQQAABBAILEDsPTJW6hnXr1rV39v777xM7t4OwnT8C7r9xS42ErFJbpE+rlC6tl7+tVk1t364r&#10;fvxRh88lFlKjRqQB/yCAAAKWgPu7U/7JSOTSEdvevFmNHh3zRmvXVtdfr49OmhRpI7Fwz6ndHZWe&#10;edXZPMd7u3Yeed4STZdp3q3ivqPbb9czwEs6+/77R9rwT1yBULMpxO3NaiCzKQwZErAtzRBAAAEE&#10;EEAAAQQQQAABBBBAAAEEEEhAgNh5AmjJnlJTpgPdV/bs2TNv3rx9e/yLQL4LpDteVb68kvCPJAj+&#10;/rumXLhQT94+fTr5gvn+icX9IZDjAmHz4IPM4WEm+XBHgj21JCqZppWqTT66I5Zv6mU8xZ6nLiuO&#10;f/GFft1KZlA/5RSnkNTLUujyIeFzzyIvJcgs8Y7SvbuuMO8i2I/Gei/B3oZtBBBAAAEEEEAAAQQQ&#10;QAABBBBAAAEEEMi4ALHzjJMrtWnTJuuq1pLnyyQzjIIAAkkKbNumZs9W8iaK5A5KAnq5cvKVprv8&#10;7DO95K1M5C41FAQQQCAxgYCzTztiw/7XMnNmSLOw7xW9955/39l1NCfy1CUo3qqV/rBGa83fbjmu&#10;W6ffxLJKrB8lMutJmTLqiiui5NP0LkLUNdhBAAEEEEAAAQQQQAABBBBAAAEEEEAAgVQKEDtPpWbA&#10;vlbJUpq2sn79etsemwggEFJg+XL1wAN6GXUJb3iWqVPVeeepV1+NmS/oeRaVCCCAgBEINft08Dxv&#10;0392bhxxhE7C9imOvOpcz6XesEEtWBC5XXtO/JIl6p//1IdeeEH/HDFhdXubDz9UO3aoww/Xp4ub&#10;ZLFL2bNHlSihNwqzBJxNwfFZ5G9lf+PEvyVHEUAAAQQQQAABBBBAAAEEEEAAAQQQSEiA2HlCbMmd&#10;9Pnnn9s72Llzp32XbQQQCCogYYnHHlODBilZxNe/vPGG+vOf9eTtJUv6N+QoAgggkAMCAaOSoe5E&#10;opLjxkWdIQHgE06IqnHs5FletUTHPd976N+/6L7XrPFuIy3mzIkckhcOLLfVq/UCInJ6p06qS5ei&#10;TgpkK+BsCln7WRRwtolQTzOgSag+aYwAAggggAACCCCAAAIIIIAAAgggkFIBYucp5QzW2VtvvWVv&#10;uP/++9t32UYAgUACkuHXu7d67rlAjaXRBx+o1q31pO4yrS4FAQQQyGmB7IzAJZOnbl8vXPrJjyKL&#10;icgS6TIzytKlhRg7D/sQ0xSrDjsM0z7UbBPmLP+NwYPVkCH+TTiKAAIIIIAAAggggAACCCCAAAII&#10;IFC8AsTOM+0/bdo0yTuXlc7NhWvVqmW22UAAgUACknEeKnBudSo5hW3bqk8/LehJdAP50ggBBKIF&#10;MpPnHX3N3NtLJk+9Zcs4Oe45xyGRYAmcW8Wdvn///Tl3Q2kfcJpi1WkfNxdAAAEEEEAAAQQQQAAB&#10;BBBAAAEEEMgrAWLnGX2c69atu+6668wl9+zZI0H0gw8+2NSwgQACgQRkqvbgGef2HufOVVdcocaM&#10;sdexjQACCMQRyM487ziD5rBNQNYsN8WsU/7bb7rOc/3yHj3UxImRM0xOvGNlbvv67jIx+6hR5gp6&#10;Q5YIkZcJ5BK7dztfC5DXv/wXko/qiB0EEEAAAQQQQAABBBBAAAEEEEAAAQQQyJwAsfPMWX///ffd&#10;unVbuHChxMutqLl17aOOOipzg+BKCOSBwPLleo3zhMsTT6iTTlIXX5xwB5yIAAIIxBEIOPu0I3br&#10;3ynxe38f/6MjRxYdv/baom3Z8lzj3ATOpYHJifdZmbtx46g+Zad+fXXAAbryq69UuXJRR7/7Tsm6&#10;6bHKLbfoVdIlVV0+mJoollIG6gPONuF4o8J/YPJVTEEAAQQQQAABBBBAAAEEEEAAAQQQyG4BYudp&#10;fz67du2aOXPm+PHjn3322e3bt8v1JHBuv2qHDh3su2wjgEAcAVk7dvPmOG38D/fpow49VB17rH8r&#10;jiKAAAIJCoSafdozduu+MCslu01yomb//Z3D3LFDnXyyev99Z73sy6+I8oLX6tU6i/2CC9Tzz3u0&#10;ydeqNMWqx41LECzg2yo+b1QkeGFOQwABBBBAAAEEEEAAAQQQQAABBBAoToGCjp1/+OGHqbXfuXPn&#10;jh07Nm3atH79+pUrVy5duvS///3vF198sW3bNrmQFTJ3JJ3XqFGD2HlqnwK95bmAfDWNHZvsPe7c&#10;qbp00fP0NmuWbFecjwACCCCAQCiBpk3VsGHe+e4SVpfAuVXcL1WMGKHKl9f56K1aqdJ59zs8sepQ&#10;n0U0RgABBBBAAAEEEEAAAQQQQAABBBBIj0De/d0tDNNJJ50kkewwZySwQJozAABAAElEQVTS1mSZ&#10;W9cyu7IhNddcc02pUqUS6ZdzEChMgdmz1bp1Kbh16aRzZzVrVgq6ogsEEEAAgSQFzBrk9n4cc9rb&#10;29hffzT1jvYyQ4ksVW6VxYuL1iMPsn65aSOnH3GEfVDp3Za88+OOU3PnKnnHS2Lk9iLrpt9zT+Qn&#10;oMyeInMbUBBAAAEEEEAAAQQQQAABBBBAAAEEEEAg1QIFHTu3ME0wO9W2kf7s4XnrWqambt26AwcO&#10;TNN16RaB/BSYNy9l9/Xjj6pTJ7Vrl+L9lZSZ0hECCOwVCDj7dCit/F4p2bEGuV3GnX4tR+3rkTvO&#10;9Wxv7zDI+uWmjf3EDGzLyuhz5qitW9Wnn6oWLaIu+M03Ra+OSXzdUf79b704uoTba9Z0HGEXAQQQ&#10;QAABBBBAAAEEEEAAAQQQQAABBIILEDtXJpIdXC1sS3t43rqc1JQuXfrpp5+uWLFi2N5oj0BBCyxc&#10;mMrbl97KllV166ayT/pCAAEEAs4+DRQCngKyRPpJJzmP/PST/mn188+63vF+gLwEduONatMmfejm&#10;m5VM7U5BAAEEEEAAAQQQQAABBBBAAAEEEEAAgYQEiJ1HliFPSC/0SSZwLvO0jxkz5s9//nPoLjgB&#10;gQIXsKbkTR5BXluR6Xyl/P67+uUXtX27kmw/CgIIIIAAAtkpIBOlrFihvvtOJ6Y3aRI1xgULIoFz&#10;qXUckpqXXlIHH6yXSGeSlSg1dhBAAAEEEEAAAQQQQAABBBBAAAEEEPAQIHbugZLyKntqu2Sc16lT&#10;Z9y4cR07dkz5hegQgfwX2G+/1Nzjqaeqjz7SUXMpEo/v2VM99xxxhdTY0gsCCOS6wLJlSj7iFsf6&#10;4v7t3XPOyzri8n3Yp3Tvrg9OmhRpIi88SeTYXQ45RFmz+Djau1taNZlcv9w+hg0blAS5rWLWaJdd&#10;sx3Qs1s3VbKkvWMlc6iULq2XSJfiWCV9xw79A04mga9USQ0fHnUWO8UrEPCrLNQgmfEiFBeNEUAA&#10;AQQQQAABBBBAAAEEEEAAAS8BYucRFXt42wsq2Tpr2vaqVatec801N998cyX5CyYFAQQSEHBn1CXQ&#10;iZxyzDHqttvUiSeqjRt1BxKbqV5djR4tqzgk1h9nIYAAAvkj8OSTaujQoLfjmD881mmDBzuPVKni&#10;DPQ6WlgvSzmCwY429t2w7e3nZmBbAueeVmHXa5cXDhwmPXooCah/8oleJb1x46hb+eILHTiXIjO6&#10;y485R5GuDj9c1ajhqE7lrv2NAc9+A74xIG88yCdMMiVNseqEhxTqqyzgVeSrbMiQgG1phgACCCCA&#10;AAIIIIAAAggggAACCCDgKUDsPMJiX5LcUyqZytq1a5944olnnnnmWWedVb58+WS64lwECl2gTZvU&#10;CLRoodasURdeqP7970iHjzyiQwuPPab4Ik0NMb0ggAACBSOwZEnRrcbKIzf1RU1TtyVLpJ98sv5w&#10;FImmm+KIuMtiJaecopcskWTl3r31tmdJMrYd640Bx7U83yqwt3G/MWAdDR6bl1j12LH2LlOw7X4j&#10;JAWd0gUCCCCAAAIIIIAAAggggAACCCCAQHEKEDvX+pJ0fsYZZ0hSePKPomTJkmXKlNlvv/0OOOAA&#10;CZkfcsghTZs2bdCgQfI90wMCCGiBtm1VtWpq3bqkNGRp87/8xaOTZ59VL7+srr5a3XCD4ss2KWJO&#10;RgABBApJYOTIorsNm0dedGYatq65RskaJTNnKklAb9gw6gLz5unAuRRJyB42TH/4lIRj2z59puRQ&#10;qmLzKRkMnSCAAAIIIIAAAggggAACCCCAAAII5L4AsfPIM7zzzjubNWuW+w+UO0Ag3wUkKbxPH2WP&#10;UiRwxxItsAIG7nNlblvpXLLP77tPXXklU7i7hahBAIH8F7j0UtWxY4pvU5Kbx41LcZ+xugs4O7cj&#10;o9qeF27ftq7iXq891tXD1styIS1b6pPc67WbJd4XL1ajRkU6to/NcQumvWMMsiT8ueeqWbOUvf34&#10;8Y5W7GZUIOBXmfuzwmeU6fss9bkohxBAAAEEEEAAAQQQQAABBBBAAIH8EiB2nl/Pk7tBoBAEJClc&#10;YtsSIUhfkc4l+1xmiJX5XcuUSd916BkBBBDIRgGJwOV0EC7UStKeGdWO3HF5SOmbnVsC59Zs6u71&#10;2iVf3D0Sd43nLfh8YoVt79NVqEPmLQH7WT6xYXlLwH2z9nNTuG3G5jMe9+XkyyThN0ICfpW5Pyvc&#10;w0hJTcA3TkJdK+A9huqTxggggAACCCCAAAIIIIAAAggggECaBYidpxmY7hFAIOUCMpu6JIVLbDvd&#10;xcrJe+YZss/TLU3/CCCQXoGAUTF7UnLcAREVO+II/YqVVexR3lhRWM82crr0k23l9NPVG29EBlWr&#10;lipVSk2aFNndtk116aLq19e58ocfru65J8TYzVsC9nNSGBs28vb+fWLh9idixpbC8diHkf3bod44&#10;CXg78sbJkCEB29IMAQQQQAABBBBAAAEEEEAAAQQQyBIBYudZ8iAYBgIIhBGQ2dQlYpGB+WblEu3b&#10;68nb3SVgLMp9ok8NsSgfHA4hgEDCAqGiYgGTkomKVakSyRd3PJcgUVjTxnFuluz27q3neJefsytW&#10;qEWL9KCszHjZmDZN7dqlfvhBfxx/vHO8u3c7azK576lasLHwTMpzLQQQQAABBBBAAAEEEEAAAQQQ&#10;QCCPBIid59HD5FYQKByBEiX0bOpSMhA+HzhQ59hJsrujhIpFOc6NtStLucsCqKEK4fZQXDRGAIFC&#10;EAi4krSDwp6FPGCAatQo6njt2lGLhUcdU0rOzVixZ1c7kqrtt9Cjh5o4MTIoc4qjvRy2n2JuQW5W&#10;YucSQZcia6Xbi0wjb4ojY37jRnXQQVqpXDklC7Q3bmwasoEAAggggAACCCCAAAIIIIAAAggggECu&#10;CBA7z5UnxTgRQCBaQJYhl9nUJSlcYtvpXvv8wQf1LPEZKPJCgPVOQPBrkfoZ3IqWCCBQIALJv1Q0&#10;cmRMqoB5+THPT/qAPbvaJ6lafj6a2Lk5xad9wHF166YbSgR9wwZVtWrUSXPmqHXrdI3M6y7Z6sTO&#10;o3SyfifgGyfu1y987ky+EikIIIAAAggggAACCCCAAAIIIIBArgkUdOz8jDPOKCHZq3tL5cqVc+3Z&#10;MV4ECl5Avn5lNnVJCpfYtmSBW3+yd6jIX/YlB85axNdxKPiudD58uCpfPvgZtEQAAQSySCBgVCzU&#10;iO1RsYBrWIRdTz3UeGicGYGjjlLyIWXPHjVrVtQ17Snp7uncpem996rvv1ennqpq1ow6kZ1sEAj4&#10;xknyr19kw80yBgQQQAABBBBAAAEEEEAAAQQQQCC2QEHHzl999dXYMhxBAIEcEZDZ1CUpXGLbkvE2&#10;b54aNkz/QV/mqm3aVLVpo6Pmp52W7J1IVP6DD/Sf++0lYCzKnqElMfiwaeX2K7KNAAIIJCYQMCqW&#10;WOdyVqg1LALmbcsaFsTaE34i6TtR0s0XLIh0b5+pXrZlAfiuXdU77yh5s+3rrz3avP66ko/771fH&#10;HKNkvndpT0EAAQQQQAABBBBAAAEEEEAAAQQQQCDLBAo6dp5lz4LhIIBAEgKSFN6hg/545BHdyxNP&#10;RPq6554kOrWdesst6pRTVKlSRVUBY1H2DC05RSLucYs93B63sfRJQQABBPJPwLxpFDDWLgtYJFkk&#10;mvvRR359BPzm7FgF3K/HHDwmgXPPJ3LttVE349nGaiErrUgR6hNO0Bu7dqlVq9Rdd+ldialbPzT1&#10;AQoCCCCAAAIIIIAAAggggAACCCCAAALFIEDsvBjQuSQCCGROYOHC1Fxr/nzVt6/61790Ol3CJYFw&#10;e8LX4kQEEEAAgVACkgZtRXNjnWV/FypWG+rDCsjsArI++m236fPef1+ddFLYDmiPAAIIIIAAAggg&#10;gAACCCCAAAIIIIBACgWInacQk64QQCD7BKwpf1Myrocf1ku0DhmSks7oBAEEEMgfgYBrWJgbZgEL&#10;Q8GG+TFdurTOO7eXNWuK9mQ1FgoCCCCAAAIIIIAAAggggAACCCCAAALpFyB2nn5j1xWWLl166b55&#10;m0uUKDFt2jRXEyoQQCBFAqmd/XXoUB0+d8xMm6KR0g0CCCCQqwIBJ9UwtxdwAQvTPsiG9DluXJCG&#10;tEmZwIABauTISG+jR6uWLfW2Y2Z7WQfd/NDs31+NGuW8uiyGIlHznTtVmzZq//2jjtrXU//qK++5&#10;4qNOYAcBBBBAAAEEEEAAAQQQQAABBBBAAIFkBYidJyuYwPlbtmyZMWOGRM337Nkj/02gB05BAIGg&#10;Ak2aBG0ZsN3116vq1dUFFwRsTjMEEEAAAadA2Fi783z2s0OgUaOicUjg3Jrx3mdm+8aNi9qbrapV&#10;lXzMnq1+/dXURTZktRRTDjvMbOqNn39WY8fqK+7YEVXPDgIIIIAAAggggAACCCCAAAIIIIAAAskJ&#10;EDtPzo+zEUAgywUkjy0l5fLL1ZgxuieZNrZnT1WtmurcOSUd0wkCCCCAAAKFLlCnjpIPR5FkdFPK&#10;lTObekNWRreWSJecdQoCCCCAAAIIIIAAAggggAACCCCAAAKpE+DvTamzpCcEEMhCgbZtdZx73bqk&#10;hlapkurRQ23erCZM0P1IltvZZ+uJZ5s3j9Ot5FZSEEAAAQQQQCABgUGD1GuveZ83c2akvmRJZ4OV&#10;K9V77+kJ3uVHMNM7OXXYRyCMwLJlSj5SW5h3JLWe9IYAAggggAACCCCAAAIIIJAGAWLnaUClSwQQ&#10;yB6B8uVVnz5FC7ImNrBNm9Qpp0Sdum2buvrqqBrPncGDPaupRAABBBBAAIHEBUw8r1kz9cUXUf28&#10;+67q1UvX1K+vPvww6lBad9IUZUzrmOkcAX+BJ59UQ4f6Nwl9VH43HjIk9FmcgAACCCCAAAIIIIAA&#10;AggggEAGBYidZxCbSyGAQLEI3HCDeuwxnTVOQQABBBBAIBsEvvzSYxS//aYrTUa1bHs28ziz8Kre&#10;eEMveT5rlvr+e2fs3ACuX68aNIiikSXVFy5Uf/yjshZljzqW9E6aooxJj4sOEEAAAQQQQAABBBBA&#10;AAEEEEAAAQRCCRA7D8VFYwQQyEEB+dP5ffcFShPPwZtjyAgggED+CwTM6HXHnn1oinfe4GuvjTk0&#10;mWw8X8uSJUV3Zl4LcDw1edHtu+8izRYvjtNelkiXcLgpVp8zZkQqjj9eOVZDnzxZXX65KltWh89f&#10;ftmcxwYCCCCAAAIIIIAAAggggAACCCCAAAJGoKBj5+PGjTMQmdxYsWJFJi/HtRBAQF15pfroIzV+&#10;fGgKmar973+PWjC1e3e1e7eqUKHoj/uHH64eeEDtv79H5xKbKabvMx6DoQoBBBDIUYFQGb0BY8/2&#10;eYPTFJvPUW0Ztglsy7Yjtm0/ZI9tB7nZkSOLWjneHoj71IK0t7c5+2zVurVO4reP/6WX9AB+/12n&#10;qn/7rfr666LxbNyo13WWn9oUBBAwApdeqjp2NHsxN+R3YymTJsVsYD/AV5ldg20EEEAAAQQQQAAB&#10;BBBAAIGsFMif2Pkbb7wxcuTIefPm7dmzp1WrVn379j3//PP9zXv37l2iRAn/NhxFAIF8EJCv9LFj&#10;9Y2ECp//5S/6rDJlogSsiV7lz/Ht2umpYqXI398lr13mj5VUNgoCCCCAQM4JpCk2n3MOZsD2ILRV&#10;6RnbHjXKnJF1G6+8ouRD3pDwHP+WLeqkk6LGPH26Ou00Pcf72rWqRo2oQwF30hRl5A28gP40S4dA&#10;wPk5rN+NTzghHUOgTwQQQAABBBBAAAEEEEAAAQQyL5AnsfNbb731nnvuET4JnMt/Z82aNXv27Bkz&#10;ZowePTquqXVK3GY0QACB3BaQEPgzz6j27dXAgfHXPq9YUd1/v7riiqiMc/v9162r3n1Xh8+t2WKn&#10;TlU9e+rAfKlS9lZsI4AAAgggEBE44gg9A4pPceduSpK3CWMPGKAaNdJny6zmZklve1K1HLInhX/4&#10;YdGlTL2jveOUohMKb8siWr5clSzp/NEvgXb54R53ifRCizIGnK0h1KdSQMNQfdIYAQQQQAABBBBA&#10;AAEEEEAAAQQQCCmQD7HziRMn3n333daNmzxyiYg/+uijxx57bE8JaPkWc4pvqxQfJGCfYlC6QyCI&#10;gGSfy+TtXbqoBx9UkmW4bp3HSdWqKUkd69dPJ5/5l8aN1ZQpOnFNJnqVMnGiql5d/etfzr+5+3fC&#10;UQQQQACBuAIBM3rj9mNvkPl5g6tUUf55mf65m/YJz+03ItueSeHyU8kUE4C3ajzbm8ap3bC/MWB/&#10;FUBeb23ZUl/K8caAvY15XUCaHXKIktfa/Nvrw4kW83qBPAXHrFQyA428dXfMMfrxSSJ73CB6okPI&#10;sfNCzdYQ8N7sKykEPIVmCCCAAAIIIIAAAggggAACCCCAQKoF8iF2PmrvjJGOELjsSnz6oYceihs7&#10;J4yd6k8q+kMguwUkKC5TrA8frubMUfPmqWHDZMIK1aOHatpUtWmjjj9elS8f9AaOPFK9/rrq3Flt&#10;365PefhhVatW0QyxQXuhHQIIIICAr0C6s1HDxuZ/+UXJh3+pXTtqpW3/xnI087F8nyGZwLa08Ylt&#10;25tJjNyzxHpjQALn1psEPm8MyJrl7rcNHO3lulYMXq5uj7ubsTnGL1n7333nHKn8GrBjh5Ll26WH&#10;+fP1gzOZ/dJU5n6XJdKl5quvVNeukci6XFdubdcuZ1fZs5+mvPDsuUFGggACCCCAAAIIIIAAAggg&#10;gAACCKRHIB9i5wsWLLAC5yYKbuLo33zzTXrc6BUBBHJcQALkHTroj0ce0XfyxBMJ3s+JJ6oJE9S5&#10;56rdu3UPQ4aomjXVNdck2BunIYAAAghkXiBsbF6+1Q8dGnSYAZO8zcrcQftNZzsT2JaLOGLV9sva&#10;m9nrM7kdNjYvIXBHFr57tDKdjOdTW79er/xiFZl+X+L6Dz2kJEQtRI8+qi6/XJVO5/9YhY2FS164&#10;ZMyntmTVZ2lqb43eEEAAAQQQQAABBBBAAAEEEEAAgX0C6fwTz75rpPvf/fff/zdr+UbXlSpUqOCq&#10;864w4Xbvw6muNWH+VHdMfwggkHGBs85Sjz2m/2huleuu05O3SyI7BQEEEEAAgWQE7BOee/YTJKla&#10;Tow14blnn1IZK4k8VvuCrZdIvKSey4Lod9yhrroqvQzpmCM9mREHnK3B8Snqf8Wsmn3Bf6gcRQAB&#10;BBBAAAEEEEAAAQQQQACB/BXIh9h5x44dZclzR/BbgtNS8+c//zngsyOYHRCKZggUqMC2bWr2bD3H&#10;+6pVeo73yy5TTZroOd7bttVzvMvu6tXqlls0jhy95BIl66Z36lSgVtw2AggggEBKBGIlVZvOfZLC&#10;TRv7Rtj29nPZdgjIj3vJPreK5KA7VkmXlPQXXtD563KoSxfnUUdXubgbcLYGPuVy8eEyZgQQQAAB&#10;BBBAAAEEEEAAAQQKWyAfYufDhw+fMmXKxo0bHeFzSTofGmxGTTlROqlXr15mPhlWrFhx++23Z+Za&#10;XAUBBJIVWL5cPfCAnvh03bqiriT9yyoSI+/TR91wg7rpJvXrr2rkSF0ty6aec46aPl0dc0ykGf8g&#10;gAACCOSNQMCM21D3K5HIceNCnUHjZAXMmuj2jhx50vb10WVB9FGjIm1lZXT5WX/++XrNF1kNvW7d&#10;qCXSpdHEifqVO0lMl5XvX3xRp/LLmxDZVuQXmClT9KAmTQo0ND5LAzHRCAEEEEAAAQQQQAABBBBA&#10;AAEEclsgH2LnjRs3fvvtt88777yffvrJPI2aNWtOmjSpiSSGBitnnXVWs2bNgrVNttXXX39N7DxZ&#10;RM5HIAMCklImk7EPGqTkT+exigTUJV4uze67T91zj84+t4IfMoNr165FGWmxTqceAQQQQCDnBAJm&#10;3ObcfYUdsMSP3cVaR0lixu7i2d7dLGM1nuu1O/KkY62P7lg0Xd6xkw/P8ssvOvvcWh/daiDrqV98&#10;sc5Hl/rmzT1P8qgM+MaGI/bv0ZGtSj6TZ8zQ+zIYCgIIIIAAAggggAACCCCAAAIIIIDAXoF8iJ3L&#10;jRx33HH/+9//ZOb2efPmyezrrVu3vuCCCypWrMhTRgABBBIUkHyy3r3Vc88FOl2C61dfrf8yLkH0&#10;tWvVG2/os9as0dO2yySupfPkO20gChohgAACCBSIgCN+bL9riQpTYgls3arGj9cfjRuruXPVggWx&#10;Gup6n3cR7KeZvHZH7N/ehm0EEEAAAQQQQAABBBBAAAEEEEAAgQAC+RPRKV++fO+9JcBd0wQBBBDw&#10;FZCM8+CBc9OT/B1cyoQJ6tRTI3O3/vijKlNGT+VKQQABBBBAAAEE5BeM7dsjDJLtLYHzIO8ZxG1j&#10;z2sHGQEEClNg2TIlH6ktzLOSWk96QwABBBBAAAEEEEAAgRwRyJ/YeY6AM0wEEMgFAUkfD5hx7rgb&#10;CZ+3b68mT9b/tTLJJH9d5muVxHRmwnBYsYsAAggggEAOCQwYoFdpsYpZK91njnSZo96dmr97t5LU&#10;cPmQWWqYKT2Hnj5DRSD7BZ58Ug0dmuJhDh6shgxJcZ90hwACCCCAAAIIIIAAAghkvQCx86x/RAwQ&#10;AQQyLLB8uV7jPOEycKDq0kW9+qpq21ZHzaVIhlnTpuqaa9Sxx+rK8uUT7psTEUAAAQQQKE4BmRtc&#10;Upx9ik8s2X6W9JNzpVGjoiGbtdLDzpFeqpSqXVstXqz++1+98e23RX2yhQACCCCAAAIIIIAAAggg&#10;gAACCCCQBQLEzrPgITAEBBDIKoEHHtBp4gkXOffss9V336l164r6WLFC3Xab3q1WTfXpo264QTVo&#10;UHSULQQQQAABBHJCoEqVONnSYWPJOXHXKR9kyZKqWTNnr3fcocaOVUuW6Hr5nUHWf5Fi3kW4/nr1&#10;xRe6Rl47ePhhveGZ164PJFE2bEjx+utJjIVTEUAAAQQQQAABBBBAAAEEEEAAgWIRKOjY+YEHHlii&#10;RAnLvWzZshl7AHIt+6Uzdl0uhAAC8QW2bdN/uU6yzJsXswMJqMuMrzIn/H33qSuvVPu+BcVszwEE&#10;EEAAAQRyUSDgyru//aZvbubMyC1KPNgU+7ZVKSvv5nE58UQdMpfo9ezZqk0bVauWvlfrXYRjjlEL&#10;F0ZuXWZ6d0/2/vHHOqYubzYkWVh/PUlATkegGAUuvVR17Bj/+uaNnPhNlcrv77pBBGiDAAIIIIAA&#10;AggggAACBSlQ0LHzpUuXFstDP/TQQ4vr0sVyv1wUgVwSkD9Y2/PF0zR0yU2/+mo97a3E6cuUSdNF&#10;6BYBBBBAAIFiEwi18u6f/uQxTvdi4bLybt4XiX/Lyi+OIv/PIkF0eb1PijtwLpU33qhuvln16OE4&#10;r4B2A76rEUpEooYEDkOJ0bh4BQJ+xjI7SPE+Jq6OAAIIIIAAAggggAACuSBQ0LHzXHhAjBEBBDIr&#10;4JMynvKBjB+vu3zmGbLPU05LhwgggAACCOSPwGGHqdWr9eLokqDfoYP3fe3erWrUcB765BNVubJq&#10;2jT3ftMIGwuXdzWSnzfIwSfvagwZ4qhjFwEEEEAAAQQQQAABBBBAAAEE8l6A2HneP2JuEAEEwgiY&#10;OVHDnJR4Wwmft2+vJ2+nIIAAAggggAACsQRkifTmzfWHT5H0/TfeiDret6/69FNVvbq67DJ1991R&#10;h+LujB6tWrZ0tvKZ7Tm166+HmrfAOUr2EUAAAQQQQAABBBBAAAEEEEAAgcQFiJ0nbseZCCCQhwLW&#10;wquZvLGBA/XsrA0aZPKaXAsBBBBAAIH0CgRcedcxCHv8dcAA1ahR1PHatZVjfXT7Yff66Paj+b19&#10;771q7VrlmPp+yxb1n//o+16zRu3a5QSQlwXr1nVW2vclcO6eH57Znu1EbCOAAAIIIIAAAggggAAC&#10;CCCAQD4KEDsvnqe6ceNGc+HKMpUiBQEEskTA+qNwJgcja58/+KC6775MXpNrIYAAAgggkF6BgCvv&#10;+gxi5MiYBx1B4pjtCubAccd5xLkl43znzgiBOwp+0UXqiy9U6dKqYsVCYerTR02Zom920qRAt8xi&#10;54GYaIQAAggggAACCCCAAAIIIIBAvgkQOy+GJ/r111+33DcFYokSJXaav2oVw1i4JAIIRAs0aRK9&#10;n5E9mZh0+HBVvnxGLsZFEEAAAQQQQKAABE48US1YoJdIl4+2baNueNMmHTiXJdJ//90jJT2qaYp2&#10;wq5ffsQRSiaN9y8yD8H11+smwWPhM2bo9vImQZDxBGmju9tXkn9fZF9P/IsAAggggAACCCCAAAII&#10;IIAAAsUoQOy8ePD37NlTPBfmqggg4C/Qpo3/8bQcXbdOzZmjOnRIS+d0igACCCCAAAKZEdiwQYer&#10;rWKfQ95sO+acN/Vyin1bIsdVqiQ7ZFkivUUL/XH11c6u5LcOCZxbJdaMO7feqiPT1gLnzvPD76dj&#10;/fLBg1XCc8inaTxDhoSn4QwEEEAAAQQQQAABBBBAAAEEEMguAWLnxfY8JOOcCHqx6XNhBGIJSGJW&#10;tWpKgtkZLvPmETvPMDmXQwABBBDIOgGJGX/0kd+orFBu3Dxj6adYigTOPeeTv/baqOHEbSMI7lnW&#10;pYuwsfmoq9p2mjVTb76pqUeNUuXK2Q7YNiVb/aSTnLFzef23RAlbIzYRQAABBBBAAAEEEEAAAQQQ&#10;QACBfBMgdp5vT5T7QQCBpARk4nRZDtNnjdWkeo99sklTi92EIwgggAACCOS5gCRbe8aMzW0nnGds&#10;ejAb9jxvU+mTF754sWlVbBvJxObtg5aoedeu+mPiRHu1c9v9LFas0LHzvn3VuecqmROeggACCCCA&#10;AAIIIIAAAggggAACCOSdALHzvHuk3BAC+SoQcNVJx1+9/TVkZUp3ueEG9dhjavNm95E01kydqtcc&#10;LVs2jZegawQQQAABBBAwAo5ccFMvG5554ZKinTfFvDfg+K3J1MudHnCAkixzyT6XYs0hv3q12rFD&#10;7/7f/6nq1cPFzi+9VHXsqM/1LwHnFbA6kd/ixo3z7y/m0TSNJ+b1OIAAAggggAACCCCAAAIIIIAA&#10;AjkjQOw8Zx4VA0Wg0AVCrUzp+Vdvt6CslOkuDRqo++7zWBzU3TKFNStXqp491XPPKVmdlIIAAggg&#10;kE8CaXr3y/P1r3xyy/V7GTCgaBqb0aNVy5b6hhyxYYlVmxB+//56BvXMFHNR63KevzWtXau6dIkM&#10;x5pDftasotG5U9Ldq6oXtVZKPl2DfMamcF4B+9Xd29k2HvcIqUEAAQQQQAABBBBAAAEEEEAAgWIS&#10;IHZeTPBcFgEEslngyiv1IqDjx2d0jDJvao0aOpeLggACCCCQTwJpevdryJB8QsrDe2nUqOimJHBu&#10;BZt9YsONGxe1D7IVNjYfpE//NjJCmVRfUtVLl1bHHRfVVl4B/PrrqBp2EEAAAQQQQAABBBBAAAEE&#10;EEAAgdwUyO3Y+aUy214OlvXr1+fgqBkyAoUkIGt5jh2rbzjD4XPJS6tZs5CguVcEEEAAAQQyKCBz&#10;j8u7cT7FJy9cYtUmHC4Lu1iTmfvMeZ7u9dHNYOR2gsTmfe464KHmzfVE7lIWLlRlykSdZE9Jjzqw&#10;d6dbN3XIIfrtAVkivVYt9/F8rgk47UQogoBJ86H6pDECCCCAAAIIIIAAAggggAACCOwTyO3Y+VNP&#10;PVVCQlwUBBAoBIGAK1OGopA/PsZaKVP+KPzMM6p9ezVwYNrXPq9YUW3ZolcVlSJ5hLKGaOXKoe6D&#10;xggggAACCCAQX0DSpt2TjdtP88kLHznS3jBq23PO84xNwB41lNg7YfPUfeaQdwTO5Zq1a+vlzN97&#10;z+PyO3eqN97Q9Q89pO6+W910k0ebPK4KNe1EQAdZckh+XaQggAACCCCAAAIIIIAAAggggEB6BHI7&#10;dm6Z7LECTukBolcEEMgWgcwn2cirOTJ5uyz2+eCDSv70uW6dB0W1ajqVat48j0PBq666Sh1+uLr8&#10;8sgZa9aw6nlwPFoigAAC2S6Qpne/7LcdMLfVkSRt78G9nfkfu+4xFFTNkiVFtyvroFvF8chMvRwN&#10;m9ceNk891Bzy8kaCBHQ9Y+fWLVi343hxQf4n7rLLVIsW+oWGI4905rJHCPjHJSBf79a0B64j3hV8&#10;LXu7UIsAAggggAACCCCAAAIIIICAt0A+xM5zMfWceL/35yO1CGShQIMG6r771PDhas4cHSMfNkwn&#10;iPfooZo2VW3aqOOPV6tXq2bNEs9Nr1RJ9eun5Co//aT+8Y8IwKpV6tRTVYcO+hJt26ry5bMQJvEh&#10;BYzxhLoAfxcOxUVjBBDIpEAGvkGFym31TJJ2g5Db6jZJa409r/3aa6Mu5fnIsi2vPWrEth15E7Fd&#10;O/XZZ0o25Lcae1m6NLJEjlTK7Uume9aWhH91kRNTXmRdIWtpoYA99+mjgq90loHvVwGHTTMEEEAA&#10;AQQQQAABBBBAAAEEikkgH2LnxKGL6ZOHyyJQSAISvZZItnw88oi+7SeeKLp5K7h+9dVFNaG2JDAv&#10;RWaGd/wZ9J13lHxIkdR2+aPnDTfo+Hp+lFAxnoC3TIwnIBTNEEAgJwQCBupMUnI64nM5AZXuQSaz&#10;Pvro0XoZcqtIPwVbKlTQSdLyuSqrpJcrF8VgT552p6T/7W861i71depEnVUsO+n41cUe0u7eXd/W&#10;pEl6oiPHL4TJ32+oWDu/UCUPTg8IIIAAAggggAACCCCAAAI5LpAPsfMcfwQMHwEEcl9Apnb/6CM1&#10;fnzoO7noIrV7d5y0dZkrXpKxHntMp7/LhSRtK1YJGGuJdbpnPelHnixUIoAAAmkVCBWo80xKTuvw&#10;CqfzZNZHl8C5Ix5cOG7uO5WF5Fu1clZv367q1VMrVqj991etW0cdlRnpR4yI1MiXg4SZ86/Ir1jm&#10;M0R8pMiu57z3+Xfv3BECCCCAAAIIIIAAAggggAACWSyQP7HzFM7c7khkT7hnRz/yaZBwV1n8KcTQ&#10;EEBAf21HkoRChc8vvFAHzv/610CCmzcrSW1/6SUlaVilY3zrTkeuEulHgR4PjRBAAIGsF7AnuQYZ&#10;rAT2KOkWsOe1y1rmZqp2k7Nu0pGtkXi2kUPpyGsPsv663ce+Fru93mf78sv1eufy5t+iRc7Fzu0p&#10;6dKDfVeWzpFfh5o3V4ceqtPZHUc9Lyc+8hpEThSZXL1jx/gjtT4xZH2flCepx782LRBAAAEEEEAA&#10;AQQQQAABBBDIc4EYAZgcvGt3oDrJm7DHuRPoXE43PZjTzUaSY+N0BBDIOoEyZdQzz6j27fXs6xLn&#10;9i8VK+ok8g8/VM8/79/QeXTqVCUfuV5C/V1Y5i8NUojxBFGiDQIIFLKAPclVHOJOVWI1CBibtGD5&#10;Vhz2EyxWXrvJWTfpyO6eTRv3oZTUhF1/3X5RE0cP+PlzzDH2s/X2Tz/paPqOHXo77lrdcadekMmB&#10;TIa37jF8ydivLvJFFOTryPrEGDIkPo7cq+MNDP+7D3J1/x44igACCCCAAAIIIIAAAggggECOC+RJ&#10;7Fyi1O+8886hknyQXJk0adKwYcO2bt1qdWOFug888MBWrVq1bNmyRYsWBxxwQOXKlStVqlRBlu6z&#10;lS1btmzcuHHTpk1r16796quvFixYMH/+/B9++EGa7I2hl5CuZKNZs2ajR49u2LCh7VQ2EUAgXwQk&#10;+1zmVO/SRT34oF6uUuZadxdZvFz+/Nqvn3rrLfXcc+7jBVET6u/CSf6xuyBAuUkEEMg7gYCBulD3&#10;7QiJpWNaeJmqhIKACJgEeksjgdj2bbepAQP0b1PXXZcVotn5q0t2jiorHhiDQAABBBBAAAEEEEAA&#10;AQQQQCBxgTyJnQvAH/7wh2Ri0uvWrbvkkkvefvtty1JC3fXq1bvooosuvPDC1o7l9+Jp9+jRw2ry&#10;5Zdfjh8/fsKECcuXL7dy0L/55ptu3bo98cQT5513XrxuOI4AArkp0KCBzikfPlzNmaPmzVPDhimZ&#10;XFS+LTRtqtq0Uccfr8qXV8uXq0GDiuf2ZM7eKVP0pcnnLp4HwFURQACBAAIBQ2IBeqIJArkqIL8v&#10;uZdIz9WbYdwIIIAAAggggAACCCCAAAIIIJAzAvkTO0+G/Ouvvz7jjDOWLl1qJZpLTvmtt946aNCg&#10;smXLJtOtpKpLueOOO+6///677rpr8+bNEkGX3PQLLrjgnnvuGSC5FBQEEMgegbiz11pDDTj7qDSW&#10;byASMn/kEX3eE09YZ0f++8AD8ed1jzrBtXPBBUVJXWGn4pwxQ3dHPrcLlQoEEEAAAQQKWiCZ9dfT&#10;DWfWgJdXEleuVDItvCyRM3Givqx5HfDll9WoUZGB/OMf+v1FU3buVF98oV9nlFmCKAgggAACCCCA&#10;AAIIIIAAAggggEBsAWLnatGiRR06dFi1apWldPTRR7/88sv169ePjRbuSJkyZW655RZJaj/33HM/&#10;/fRTCZ/v3r37xhtvrFatWh9JAKUggECaBMLGwmVe0LFjg44l7uyjVkees9du2xbiQrEG9M47eiJT&#10;ScmS4rMYaqzTqUcAAQQQKHCBNE0LP25cgbvm9u0ns/66iW3bCXxe75Pgt2Nqd/uJ7m3H+u7nn6+b&#10;vPaa/q95HdB6YVFqatRQHTtGxc7lcn/8ow6clyun5s8no127URBAAAEEEEAAAQQQQAABBBBAwEug&#10;0GPnskh5586dJXBuzanetm3bd999t7wVjvLySrhOZoCfMWNGp06dZs6cKdeSBPerr75astLbyBzO&#10;FAQQSIdAOlZyTck4Z8/2Xgo9VOeymLrMCd+hQ6iTaIwAAggggEBEgGnh+VRIrYAjtm11nuHX+8aM&#10;UVddpT76SO3e7cwvl0opkncuEwhVrBh165KSvmaNql07qpIdBBBAAAEEEEAAAQQQQAABBBAoVIFC&#10;j5337dv3hx9+sILZdevWffXVV9MROLc+u/bbb79XXnlF4uUrV66UK+7Y8f/snQu8VWP6x1+l6F5U&#10;hP4hCrmXUggpxmXcLxOhJpMM/+nirmaKxrh1cyfSX8mQmSHG/T50ERkmJSZEEt1LpPv/t1rnvGed&#10;tfZee62z9z5nX77vZ39O73ovz/uu7z6HvdfvfZ5nQ58+fd5///1q1aoV668f9w2BoiSgJOgZKbKD&#10;dp4RkhiBAAQgAIG8IxA3ukyUG9R5AkpeE9AB6M6dnZfKu++WuxV7Wb262XPPcl36QHX44aZVK8d/&#10;fdAgf2+5oVxAAAIQgAAEIAABCEAAAhCAAAQgUPgE8l47dzOUV+yNmjlz5vjx413hXD/vuOOOHXfc&#10;sWKmIs6Sfa3So0cPLacpH3300ZNPPtm9e/eI0xkGAQhUMQHlWVCQ2+hFT+GD0Ws/+yy6gbCRc+eG&#10;9dIHAQhAAAIQKGAC2YgukzDTSoUZKkh4sMjpWcXquN4BCcd7B1BPh8Dw4ebUU50o8Tq17Et57r4d&#10;n3+uVF5GWdK9RX7qFAhAAAIQgAAEIAABCEAAAhCAAASKjEB+a+eD5BlQWpo2bVpajfrvX/7yFzu0&#10;RYsW559/vr3MXkWrDB482Dq7jx49Gu08e7SxXNQEspTJNX2nNPe5efrvzVdfpW8DCxCAAAQgAIFI&#10;BLLk553+/1Uj7b4qBoUk8z7qqAxsKKHW7tPmvWPmzcvAovlrokULc+GFJuHxCHuUoXlzo2Hesm6d&#10;+f57062b0VumaPDEdffCoQ4BCEAAAhCAAAQgAAEIQAACEChQAvmtnQ8bNqzC78vKlSufe+4563T+&#10;m9/8psKm4k6UWH7LLbe4rucffPCBdHQp93GNMB4CEEhBQI/jc/OJvJv7M8XuI3Qrc+eMGaZ9+whD&#10;GQIBCEAAAhBIj0CW/LyHDk1vW0U8O642P2pUEcMKvfVrrjFt2zrBAILfyHQWQa7nr73mvC65JNQK&#10;nRCAAAQgAAEIQAACEIAABCAAAQgUCIH81s7TeRNeeOGFjRs3ugK27BxzzDHpWIs1V2tJO7dTXnrp&#10;pUvlx0CBAASKhEDr1pm50Y0bzUknJY77mpkFsAIBCEAAAhDIVQJZii4TzLSSqwDS2pf1R/f5qXuN&#10;2jHexoKsd+xo9EpYbKwgpUjfZZdyQ95+2/FEV4p0vc46y9SrV66XCwhAAAIQgAAEIAABCEAAAhCA&#10;AATylkDxaudTp071vmv77ruv9zKrdd9aM2bMQDvPKnCMQyC3CMi3KVNl2TJz/PGOsW2L9z/mmWKJ&#10;HQhAAAIQyCcCuRld5oADjKLChJRzz3U6J00KGeJ0yU5Wi89nPSMx5LO64aoyLkVcH7F23TVBmJ9/&#10;/ct89pnzGjvWOcuIdl5V7xHrQgACEIAABCAAAQhAAAIQgAAEMk2geOWWOXPmeGE2adLEe5nVum+t&#10;z/TMhQIBCBQPgU6dTKNGZsWKtO5YT3Lld66yYIGpUcM0a5aWNSZDAAIQgAAEwglkyc87fNG8623Q&#10;wPFCDilu3pbwMSHT42rz8h33yeQhxiuha9UqM2tWyTpev3Zb9/nB23bN8dbFQaiDJa79oAW3xdqv&#10;U8fo9emnJR+6vONtlvRWrUzTpt4eI5f0m28ucUnXe12zZrleLiAAAQhAAAIQgAAEIAABCEAAAhDI&#10;bQLFq51/+eWXNmC73qPtttuu0t6pGhK6thY32/o333xTaUuzEAQgUPUEatUyvXqZkSPT2onChOrJ&#10;7CefOEY2bDA//GDWrDF166Zlk8kQgAAEIACBZARy08872W4LtT3b2ny2uUk4T+jj7hP4U46Rc3/C&#10;8wfp2Pfee9B+MMDPCSc4MxTJLLiTN94wr77qvFQUImiHHZxKMRR9q834F1v+y1MMvzncIwQgAAEI&#10;QAACEIAABCAAgRwjULza+erVq73vxY8//li/fn1vS/bqayRxeYpvJ54eqhCAQIES6N/fjBnjqN0V&#10;K4oLeu215oYbzBFHmPnzHRvr1jm5Np97Dt+mihFlFgQgAAEIFDiBiKqez+85HIpUvRwvcf3Uk92O&#10;7FB8BAYONHopCFDw45yN29+mjV84V9f48SUu6cqhvs02PqvZvYz4VxBrE96/gkceMTfeGGt26sFD&#10;hpihQ1MPYwQEIAABCEAAAhCAAAQgAAEIQCBzBIpXO/cJ2F999dVBBx2UObBhlua7WlfpkJ9//rm0&#10;yr8QgEBxEGje3Awfbvr2reDdaq4sqLzyivP4dfHikvrFF5uJE021ahU0yzQIQAACEIBAVRGIqOrF&#10;1batsBdL1Uvo9xwkI1Uvx0u++6nnOF5tT/7oDRv6t6mjBt9956RCD/4ivfiiefhh5yXVXOl7Ekae&#10;95vL3HWsv4KIy+b+X0HEG2EYBCAAAQhAAAIQgAAEIAABCECglEDxauc1a9Zcu3ZtKQfzwQcfVJp2&#10;PmPGDLuuKtqJ95I6BCBQFAT69DHyPZLUHbdccIH53e9KJu29t9FD2HbtzJYtTssTT5gddzR3313Z&#10;bkxxb4HxEIAABCAAAR+BWKpeUJL0WXMv8VhNiCVHGuW0bfPX3HuvOfBAZ1/nnuv8nDTJ+amiHOc2&#10;nPuAAWbUKLc50s8o9r2GvGt52ytQv/NOZ9KSJU5YIF+xWdJ1aNsnnOtcyLBhzpnIDh1M7dq+eVxC&#10;AAIQgAAEIAABCEAAAhCAAAQgUGkEilc7r1evnlc7f/bZZ3v37l053LWWd6FKixXvXZQ6BCBQxQTk&#10;bzRunLOHWPK5hHPN8kb4PPRQs9NO5vvvS25HT5+bNjV/+lMV3x3LQwACEIAABCAAgRACLVuWdUo4&#10;d7OGb7+90xjMIK7GvfYqGx+lFtd+FJuxxjRp4h+uk46NGpm6dZ0w78F7VCgy9/ObIMgl3UXhN5Hb&#10;17/9renaNfUWfSckwifY0BHhw+iFAAQgAAEIQAACEIAABCAAAQhkjkDxaue77777Dz/8sM3WsmXL&#10;lhdeeEFh2/fYY4/MsU1sad68eVpLy6pb66rSokWLxENphQAECptAjRpmwgTTubO58soEyTJ9964n&#10;rSNGOB7nXuHcHVOrlqOXL11qNm92GuRmp8e1l13mM8AlBCAAAQhAoHgJRFT1YgGSqqfc1RQIRCSg&#10;j3CTJzsp0j/+2FHQfcXNR6DG/ff3C+czZ5rZsx25Xd9Vg58DfXZCLiP+FcTVtu1fgf4iokjdISck&#10;QjZPFwQgAAEIQAACEIAABCAAAQhAoLIIFK92vu+++7733nuW8+bNm/v37z9ZjzOyXLSK1nK1c3ep&#10;/fbbL8trYh4CEMhVAnoAquDtJ55oFN5T4WrlZhQsclHSs85+/UpynAcHqKVOHXPzzWWx3BXgVMHb&#10;3UefCcfTCAEIQAACEMgpAhFVvVh79sp4EVW9WPYZXJkEvviibDXFV3eLqzfbQOi2Xb3z5pWNT1Zb&#10;tcrMmlXS6Z1r6z77yewowbkvAHuykWpXivS2bf39ckl3T0CqI+iS/thjZvRoZ4qOXOu+ZKFiJeJf&#10;Adp2xfAyCwIQgAAEIAABCEAAAhCAAAQKhUBFv3jn//137tz5//7v/3QfrvO3fv7zn/8cPnz4VVdd&#10;lb2bu+WWW1ync3dRd6Gjjz46eytiGQIQyAMCzZub4cOdJJfTphm5Ft10k5O//LzzzD77OE9XO3Y0&#10;8iwPlrVrzdSpzngl1NR4zf3Vr8xLLzkDddmjhxMXtFu34DxaIAABCEAAAjlHIKKql3P7ZkOlBKze&#10;XNrg/OvTnr1jomjbXlM2OboabRJ0d8BRR3kHltSjJEeXcJ5wbhT73iVtvnbf/XrHeOtBrV2HKXfb&#10;zUyfbqZMMXvu6R3r1O3hgGbN/MK5/NH1ObB9e1Kk+6FxDQEIQAACEIAABCAAAQhAAAIQqCiB4tXO&#10;TzjhhGrVqlnhXI7gql977bWqXKn4yVkoEs4HDRrkepxbv/Pq1atrJ1lYDZMQgEC+EZBA3qWL87r/&#10;fmfrY8cmvYEFCxz3IyU+9/qpy23dWzZsMGecYd580xx2mLeZOgQgAAEIQAACEMg8AZ/e7F0goT4d&#10;Rdv2Gsnluu/eE96vd//vvJPAuVwDlIJHH958Zf36Mh/6oOUHHjD33OMI6kcc4XzqSyeiu29dLlMS&#10;+OYbo1dmC6eIMssTaxCAAAQgAAEIQAACEIAABCpEoHi182bNmkm0fvHFF10Z24ro11xzzbRp0+66&#10;665ddtmlQkgTTFqwYMHll1/+/PPPu312LS190kkn7bTTTgnm0AQBCEAgSEAO5WPGGIXHWLMm2Olv&#10;+eknxxNdDkzyX6dAAAIQgAAEIAABCOQdgZo1Hc9ypUiX93mnTv7tuy7pyqGukO8+4fzLL53BSpGe&#10;ZvFGtk9oqsLe9gmt5VGjzq3eeGOG9ztkiBk6NMM2MQcBCEAAAhCAAAQgAAEIQAACMQkUr3YuUAMG&#10;DJB2bolZSfvpp59++eWXL730Ugnee6T3uOG///3v3Xff/cgjj6xdu9batyuqMnDgQO8ldQhAAAJJ&#10;CciVvGdP8/jjSQcEO5Yvd8K2K7S7wsJTIAABCEAAAhCAQB4RUGxzuWi7RfHerXu3jZF+7rlO56RJ&#10;YWPUJzspi76U2bDwUeynNJjBAW6K9GCWdJ2ktGHwg1nSb7/dPPig0XHw1atNkyYV306yyPY+i0Gf&#10;eN+AZN72vmFcQgACEIAABCAAAQhAAAIQgAAEqppAUWvnXbt2Pf7441955RX5f0vY1nth5e2ffvpp&#10;1NbSoUMHuYYrJfkhhxxSt27dKO/X6tWrP/zww7feekupzWcqFfFWs/ppV3Er+nnyyScr7XoUm4yB&#10;AASKnYD+GxVXOHeRffutOf54x1dpxx2LnSH3DwEIQAACEIBABgl4te2EZtPUths0SBzb/MADS9q3&#10;395ZNigbq9GOSbixYGPLlmVtdm6I/Shae5lF44jcVvv3tqdT15fT775zjkjqY94pp/gtuccONMC9&#10;C2/34sWmXj2jbEEUCEAAAhCAAAQgAAEIQAACEIAABAIEilo7F41777330EMPXbNmjRW2XflcXa6a&#10;/t7WoksNaN68+e67765Y7jvssEP9+vVr1qy57bbbbty4cf369atWrVq+fPnChQvnz5//rZSqrcW1&#10;4M7VT/dSdtzeBg0aaHW3zk8IQAACKQgoVHssj3Ovublzzcknm9deM9EOAHmnUocABCAAAQhAAAKJ&#10;CSTTtu3oEO3Z6tN2cH5V4mrtWbo7Jf9SivRglvRly8ycOSVrBrXz6683EyYYObKfeKL505+ytLX8&#10;Mxs3f7nOjqT8Oq836H//10FhoyOEc1G+cwoEIAABCEAAAhCAAAQgAAEIVDWBYtfOW7Zsef/99/fo&#10;0UOStoorb+une6l3x+rfqnz99dff6Bt1aLHj3VGy41bcdvdS9WrVqo0dO1ZifKgxOiEAAQhsJbBg&#10;gZPjPJ3y3nvm7LPNs88aZc2kQAACEIAABCBQtQQiqnQRM0m794LqVrXvaU6trmMN77/v+KPrJcd0&#10;X1GjMgFNn240zFfWrtUXYH/qdDvGRrO3Lar4ogt4uzLrbR/xr8a7gZR1/dXYP5ws5S8POUGScnsM&#10;gAAEIAABCEAAAhCAAAQgAIGqIFDs2rmYn3/++VLEb7jhBlcvd0VuK4Fb8dt9d2x7sjcr5XjXwogR&#10;I84I+gckM0o7BCCQgwQiPr+L+9TbPr/z3vLo0UYpLdMsL79sLr7YTJyYphmmQwACEIAABCCQLoFY&#10;Kl3KTNLubnr1MnE/daR7G8zPVQJKkd6unfPq39/suWe5XSpg++efl7QEw9337Wt0ZFNy77hxRr9R&#10;vpIwWkClacOx/mp8O092OWSIGTo0WSftEIAABCAAAQhAAAIQgAAEIFCcBNDOnff9uuuuk+Yt+Vx1&#10;VbwCua27orhPGk/4S2OneHvdiepSRYnU//CHP3h7qUMAAvlHINbzu4hPvRM+v5MDkB5fZqQ88YRp&#10;3DjMnSgjq2AEAhCAAAQgAIHKJ2A/LUT/1FH5myzOFVetcvKd2+Ktu40RDz0oSHjQU9yajVipU8f8&#10;7W8lLumdO/snKUv6pk3mp5/M3/+eQDv3j+YaAhCAAAQgAAEIQAACEIAABCBQgATQzkve1GuvvVa5&#10;zPv06ePmPlerTwL3Xcb6XbDCuXKcjxs37vTTT481ncEQgEBRE1CkzRUrMkbgnntMw4amUaMwgxFd&#10;6sNMBPq8ITEDnTRAAAIQgAAEIACBgiUwa5a5/PKyu/PWy1qNSXnoQcJ20FPcayFKXdr5WWc5r2BZ&#10;uNB89VVJc8KF5JV+8smmWzfTtWtwdt63/Pa3ke4rJEZ9EIE+AI8fH2ymBQIQgAAEIAABCEAAAhCA&#10;AARymQDaedm7c95557Vt2/biiy+eNm2a1G4reJeNiFlzLbiTJL0fffTR//d//9eiRYuYZhgOAQgU&#10;N4GZMzN8/ytXmp9/Nr17m9atTdu2plMnU6tWuSViudSXm5n8IqFLffLh9EAAAhCAAAQKmUBElc4i&#10;0P+arVu5baQCgcwSUPT1kSPN4MFO8P+EQv7s2Uavzz6LpDFndm+yFvGvJq62bfcZ8aBnpcWotxuj&#10;AgEIQAACEIAABCAAAQhAAAKVSwDtvBzvvfbaa8qUKY8++uiQIUOUBF19Pv273OgkF8Epe+6557Bh&#10;w7p3755kBs0QgEAeEoj4/C7WnSVMdq4HlBkpyny5cWOJpfXrjZ7Cu0U+6MpnqXSYzZtnZB2MQAAC&#10;EIAABCCQgkBElc5a0Xh98IhefvjB6BVedtqpLD963PHhlt3ehJ9qokxkTDICNth7lmK877ijGTDA&#10;3H23k9+nY8dku0ggqy9bZvRVV67qxx5r9tsv6cQ0OyL+1aBtp8mZ6RCAAAQgAAEIQAACEIAABIqe&#10;ANp5gl8BuZ736NFj4sSJDzzwwPTp090RUsS9oniCaZ4mN8C7xh911FGXXXbZueeeW61aNU8/VQhA&#10;IP8JRHx+l/6Nuo9H07djhXOfKQWEl4/RmDFm+HDTp49ODPn6uYQABCAAAQhAIAWBiOlOIkqe7mLe&#10;TxreeoqtbO0eOtTceGOUgc6YhB7GIZMjjlfImZBiZWDvmBA+Ccd75/rqCcf77HvHzJvnM5DFy3vv&#10;NQceWM6+z1VaG0sY193XmPKNqHCMwGeFZQAAQABJREFUd30aTPjtVSGL/vtff9x4Ce3Kj/7EE87r&#10;7LPNU0+Vu7WQi4h/NSEWgl36S6FAAAIQgAAEIAABCEAAAhCAAATSI4B2nphf9erVL9pavvrqq2ee&#10;eea1116bOnXqqlWrEo8u39qoUaMjjzyya9eup5122v/w7b08HK4gAIHYBFzvmdjTYk5Ys8Yoh6We&#10;sSokbESXet9z3vAF+Y9hOB96IQABCEAgrwnESneSUvJ0URR2uhOfDOx99yPy8U4J1uPaHzUqaCNb&#10;LRLOfdnE88VV+uGHzUEH+XP96HTmpk0lrHz35SW4erX3yqnH+qvxT05yHX5iI8kkmiEAAQhAAAIQ&#10;gAAEIAABCEAAAl4CaOdeGgnqe+yxx4CtRX2K4j579uwFCxYsWrRo5cqVv/zyy/r162vWrLn99ttL&#10;L2/WrFnz5s3btGmjnwkM0QQBCECgYgTk4lNpZeJEZ6kJE0wUqTtfnvNWGj0WggAEIACBgiEQ0SPW&#10;+jFvTfZUMHfPjUAgKYF69fxd8juvXdvUqWOWLPHHMFCXLYpydNJJ9ooKBCAAAQhAAAIQgAAEIAAB&#10;CEAgZwmgncd4a+REjh95DF4MhQAEMkKgbduMmIlqRPJ5585O8HYKBCAAAQhAoGgJxPKIzYifdGZR&#10;RwwhYxeNmO9cKdKjF53DGz8++nBGJiYwcKCTW8ctNth7SOyfZPHeE1vPRGvNmka/GF98YT7/3LRs&#10;Wc7iggVll74w9eqYMqWslxoEIAABCEAAAhCAAAQgAAEIQCBnCKCd58xbwUYgAAEIJCTQqZNp1Mgo&#10;K3mllSuvNCeeaAihUWnAWQgCEIAABIqBQK9eTlaU6CVKDJhk1jQ3nenJzKbZfsABTnaYkBIiCXtn&#10;yU7CEte+V2a2srQsJ7OfcNFsN3rVaBvs3Rv7R2nFZs1KvAs3obuNjpB4UGmr7rpBg9KL+P8qRXow&#10;VNKPP5YZ8mnnmzebGTNKek85xVx7bdlIXy3ib4U7y3tiI2L0CN9y4Zc5+GcVvmF6IQABCEAAAhCA&#10;AAQgAAEIQCA+AbTz+MyYAQEIQKAyCdSqZfS03bocVcLSyn1+551m+PBKWIolIAABCEAAAsVCQKpb&#10;SDboYqAgaTacgJWEw1VPKxVHVIVdtuJv7QdpW1k62JXjLaKRLPKBN+l7sjH27nSsIfzdsSOjV9q0&#10;KRu7xx5lddVmzzY2A/qpp/qXHjvW7Lyzcc+Phrxr5SwGLmJFjwjMTtxAPvXEXGiFAAQgAAEIQAAC&#10;EIAABCBQUATQzgvq7eRmIACBwiTQv78ZM8ZI0q60oqeNw4YZyfbpl7VrzdSpZuZM89lnRs+49QBU&#10;bkkKRK/noRmxn/4OsQABCEAAAhDwEYgb89w3PeElHqsJsSRsjKV6plSF3SVQPROirrTG6tXLLfXt&#10;t6ZxY7N0qdPo0+w3bTIDBhj5rMuXfdCgcrO4gAAEIAABCEAAAhCAAAQgAAEIZJ8A2nn2GbMCBCAA&#10;gTQJKHy6vMD79k3TTIzpChE/bZrp0iXGlOBQJbkcPdqMG5c44LwC0cufXscCCA4fREcLBCAAAQhU&#10;LQHp3EjdVfsWVPLqbnhz36I+v3bvmHnzfGO5jEdA6YEWL3ZSpOuEpS/Yuzi7wd63bDF77uk3O3my&#10;0yiP9mrV/F1cQwACEIAABCAAAQhAAAIQgAAEMkEA7TwTFLEBAQhAINsE+vRxUoROnJjtdcrsy1O8&#10;wtq5nnXKUf6qq8J85SXPKxC9hulYgO5OrkUUCEAAAhCAAAQgUCUEvOHNfRtI6Nc+alTZKKup+7R2&#10;O8IOsC1Zqihru4q9FzeJe0i+cG3MDs7Ulrz51703bus+Snvv7cjn3vLKK87HQn2YVPHB37DBnH++&#10;+fln07ChEyHpiiu88/z1iNEjQvj4LRrnSM348cHmSC3hmQgimQgM4pRPAAkNEIAABCAAAQhAAAIQ&#10;gAAE0ieAdp4+w9gWVq1aNVnn5UvLRRddVFrlXwhAAAJJCOgZohy4VSpNPp87N8lWUjXrsWbPnubx&#10;x1ON29qvQPTyp9exAN1djRqRpjAIAhCAAAQgAIHCJhBR9YwFIR3VM3whn/zsk3vD52a2V1nbvcVN&#10;4l7hfOFeU9HryfKvx6U0YoRR3p+WLcut/NFHjnCusnKlI5/7imIm7bNPWVtEXbnS+MTKRFB2G6E1&#10;ZSIYOjR0BJ0QgAAEIAABCEAAAhCAAAQgEJsA2nlsZOlP+Pbbb3v27LlNqZMl2nn6SLEAgaIgIGl5&#10;wgTTubO58sowf+5MsXC9guJak5NQdOHcGncPBOjuSv/DaHuoQAACEIAABCBQdAQiqp5Fx6Wqb9j6&#10;jns34vMjTzjGOz5ivX17fx50TZw+vWy2L0v6unVOwCT93HbbBLJ62TRq6RHINe/5XNtPenSZDQEI&#10;QAACEIAABCAAAQjkCAG086p8I7Zs2WIV9KrcB2tDAAL5QkDSssKbK0PknXcaOa8o7Hmw1Kxp1q8P&#10;NsduWbQo6hTvQysF1Yjoce6zLvl8l13MqaeWNOuhOQUCEIAABCAAAQhkj8ABBziRb0KKL5q3VGGf&#10;83TI3ILsCrn9yvG2V5D2bt2cd03vRYsW5Rgr2ZCr4isAUrB8+aXZfXdSpJcD4/0AX64j9EJfQNxQ&#10;WKGj4nWm4z2PN3881oyGAAQgAAEIQAACEIAABCIRQDuPhIlBEIAABHKIQPPmTo5wZXlUaEo9KLzp&#10;Jicl5HnnOWEq27Z1GgcPzsBu337bvPaa6do1talMPbS64w6jl1v0EI0CAQhAAAIQgAAEskegQYME&#10;ns3e5XzRvKW1+4Kiewer7tPaba9XdFcOctkpwuImXw+hpC4vqISIdIpUH3e9gdntsHfftVXjvnH2&#10;WrHfNaVOHXPEEWbAAHPccbanUisRMxEk+y1KuNd0Dptm6gN8wo3RCAEIQAACEIAABCAAAQhAIJ8J&#10;oJ3n87vH3iEAgWImUKuWE5pSr/vvdzCMHVsCQzp6Rsrmzeb0082bb5rDDsuIvXhGpkwxS5Y4ZwJ6&#10;9zatWztnAjp1MrplCgQgAAEIQAACEKgSAnG19oSblPouO1VYVq0ySknuFmnVtth6lmKwu8nXtZzv&#10;RILdQJqVvn3NQQcZKeijRjlh273l/feNnNGVIv35502vXt4ep65PvNWq+RuzcR0xE4HlE8UvPMoY&#10;772ko7V77VCHAAQgAAEIQAACEIAABCBQ0ATKf6ss6Fvl5iAAAQgUBQFpzI0aJQ7nHvf+f/rJiQ+v&#10;p5AJ/XviWos1Xi7vbpFPjFt0U3rc2b+/kds9BQIQgAAEIAABCECgAgQknCeMr+6Lx55wjHe5ZH7k&#10;Xt9xO0YTs+1tX7++OeEE56U0QL7idUmX67m3rFljvv7aKOGRbv+SS8whh3g7q7ieDb/wbAd20md1&#10;uderVJr3fK5581fxLw3LQwACEIAABCAAAQhAAAKZIYB2nhmOWIEABCCQKwTknK3nViNHprWfPfYw&#10;X33lWFi2zBx/vJk61ey2W1KD7kOrDz5wwmBmryi5u25qzBgnXr2SvitoJwUCEIAABCAAAQhAoEoI&#10;RPEjt2OqZId20e7dTePGzmHQhQvNzjvbZqfy3nvOz/XrzX33OZ94fdq5AiAV8AfOLKnOrmu79Z53&#10;+GazxPXmz+ZesA0BCEAAAhCAAAQgAAEIFAwBtPMUb+WmTZsWbC3Lly9fu3bthg0btqQdD3mhvrRT&#10;IAABCGSPgJyzpTHLk6ZipV4989JLjgAvyVxlwQLnYeI775gdd0xsz31o5Q5OPCJzrbopxeTUZsaN&#10;MzVqZM4uliAAAQhAAAIQgED2CdjQ6N6lQsKkz5vnHUi9IgR0JFTHLvUKlhCXdAW333tvc/jh5sgj&#10;zTnnGBkpsILqXGBvKLcDAQhAAAIQgAAEIAABCGSOANp5YpbTpk179tln33rrrY8//njdunWJB9EK&#10;AQhAIDcJKKq5nLOlMVesaG6rVuaf/zSdO5tPPnFsfPqpOflk8/rrpk6dpCY/+yxpV8Y73GicEyYU&#10;sjNQxqFhEAIQgAAEIACBKifgC43u3U/CMOnK3p29MnBgWaQiG189JNq2Nx579nZVmZaVnEiE9X1/&#10;330d33RvmTbNLFlinnvOeSngfOVr51nyCx8/3nuXWa/HzcgeZUMRVf8ophgDAQhAAAIQgAAEIAAB&#10;CEAgEQG083JU5FP+yCOPjBw5cu7cuW5H+l7m5RbgAgIQgEDlEJBvjZyzgxkfU65+wQXmd79zRim/&#10;uLzPlRVSaSBVFNPyrLPMs886KSETFtdlKmFXNhp1a5L2E7oQZWM5bEIAAhCAAAQgAIECI9CyZdkN&#10;2fjqlRZtu2ztqqu1b2922MFZfuZM/yasS7rCtnfsWK530yZz8MGOP7pe3boljcxUbk78i4gKcY6/&#10;X1nK2j50aHygzIAABCAAAQhAAAIQgAAEIBCVANp5GamZM2f27Nlzzpw5Xr18m+xkOPMuUbYDahCA&#10;AAQyRUD/7VJUc5VY8rmEc82y/93bdVfz6quOfC63G5WXXzY9e5rHHjPVqjmXvuI+ufM1ZvXyyiuN&#10;vIXkZE+BAAQgAAEIQAACBU/Axnv3xni3jbp9b73gaWT2Bu2nX2u2QwfTo4eTJb1+fdOwoW12KvJT&#10;//hj5yVn/VdeceRzCgQgAAEIQAACEIAABCAAAQgUEAG085I3c8yYMX/4wx9sOnOvZI7OXUC/8NwK&#10;BIqJgNKBK6q5nLOlMafMfV63rhkxwvE49z06VKJHeZ8fc4z58UeH3V//6vjW3HVXuWFuMMZk/ujZ&#10;Q66buvNOJzo9BQIQgAAEIAABCOQsAUX8VjSgkOILk54sNLov3nswxrtvQMiKdKUk8OtfG71U3M/A&#10;3vE22JKOkyohurfovGnv3iUu6e3aJQ3X5J1CHQIQgAAEIAABCEAAAhCAAARyjADaufOGjBgx4ppr&#10;rnE1clc1Ry/PsV9UtgMBCFSIgIRwRTWXc7Y0ZoVMXLEigRXFZlc+xX79kjpwH3qomTzZ/OpXZv16&#10;Z/o995imTc0f/1hmKhvBGMush9a09LBhplat0EF0QgACEIAABCCQUQIRcxh73aNTrq8I1YVaGjRw&#10;xNSQkuNht0N2Xvldq1aZWbPClo34W6cDDXpfopR69fyjtt3WOZyqfEZt2hhfr/zU3RTpmvPGG+bY&#10;Y/1zi+06S1nbiw0j9wsBCEAAAhCAAAQgAAEIVC4BtHPzt7/9zRXOvaq51+/c+454NfVkY7zj3bp3&#10;llqiTwyaogUCEIBAbAKKai7nbGnM06Y52Rxvusls2WLOO8/ss49p29bJ4JhSe9aDP3mcn3OO2bzZ&#10;Wf1PfzKNG8feRjYm6DSAbqpLl2zYxiYEIAABCEAAAokJxDo2F3SPTmh0yJCEzTRCoBwBCedRfqNS&#10;jlEkgIQHGqJo8wq2dPPNzqHS5cudoO7e8uSTJVfVqxtFffeW7783f/6zs3mtq7xIRVIKI2t7kbxZ&#10;3CYEIAABCEAAAhCAAAQgUEqg2LXz77777ne/+520bSucW2HbJ3iXEiv7N+UAd6gMujbteFsps0UN&#10;AhCAQLYJSCCXxqzX/fc7S40dG2/BM880DzzgeLG7RUFBmzQxderEM5KN0ToNgHaeDbDYhAAEIAAB&#10;CECgSgjEivHuDfCu9NsHHli2ZdmhxCWQKW2+dWtTu3a5xaXW6w3SS0VHP33B3ssN5QICEIAABCAA&#10;AQhAAAIQgAAEqpJAsWvn/fv3X7VqlbRtV8+2Ine1atUOPfTQI488smnTpk2aNKmhtMHGLFy4cPDg&#10;we5g/XxE/hbJy8qVK5cuXTp37tw333xzuQ6kb3U31yqauM8++8jTPflUeiAAAQjkJAFlQ1+61Nxw&#10;g7M5ea4vXmx23tmp22CMP/xgLrzQrF3rNFZamTs33lIRw8zGMhrRpSaWTQZDAAIQgAAEIFCcBDIV&#10;492Nbe6LYS6t3ZZ582yVSoYJXHWV36DNeS+39YMPLte7aJF57DHHH10RoSgQgAAEIAABCEAAAhCA&#10;AAQgUNUEilo7/89//vP3v//d1cvdn9K2a9eu3a9fvwEDBjQORCSePXu2tHP7ll188cW2HlKRzdde&#10;e23YsGHvvvuuVtGlBPU5c+bcdtttIbPoggAEIJCLBK67zpHMR48u2ZvE8vffN4cdZmyOUonrfftW&#10;6s7dJ8LRl4wVZjaiWYWZHTo04liGQQACEIAABPKegD02l8E70WeJ8eMzaK8YTSksULKSMIb5qFHJ&#10;hudHu8/P3t30uec6/06alOAWvD76Cboz2rT33n5zOl263XZm3TrTvr1xM9zbEW++adyz9WrfcUcj&#10;cZ0CAQhAAAIQgAAEIAABCEAAAlVHoKi183vuucd1BBd/VfRz//33f/7555srN3DmivTyblvLo48+&#10;etlll61bt05rDR8+vHXr1r/VUycKBCAAgTwisM02TqZGuTG9/rqza/2XU49ir7jCnHii6dTJyZuu&#10;oO7yqpk4sfLuyffwsfIWZiUIQAACEIBAsRKIG3AlStAXjfF5SIfTjbuHcGv0VhUBb35xr0+8rft+&#10;K2y7b8MKUC9/fRX3k2HCXOa+KSkvM6vNP/SQueceo2RDGzb4V7ZJ0/VJe2vEu7IBypL+r385Lum7&#10;7FLWSA0CEIAABCAAAQhAAAIQgAAEskmgeLVzadhPPvmkdTdXpV27dq+++mr9+vWzBFx+6vvtt99x&#10;xx33008/ST6/4oorjjrqqL2DB9KztHyWzb788svKHL9gwQJ3nXHjxvXs2TOza/74448ffPDB559/&#10;vmLFCllu1KhRq1at2rZtm/G3TO+OYhJ88skn33///dq1a+vVq6fjFIcccsgee+yR2TvCGgTyjID+&#10;wOVxPm6c2fo3WLJ5ec+MGOG8GjUyvXqZ/v2dASqVJp/vs0/VY9TjfvvQs2K7QQCoGDdmQQACEIBA&#10;XhCIFfQloYd08DYJ+hJkko8tyfKL+3zoE/5WeMfo7GZG9HIvQyWPD9pMR5uX37kOmwbLl1+WtHXo&#10;YL7+ulz/yy8b92u1vorKPb1Fi3K9XEAAAhCAAAQgAAEIQAACEIBAFggUr3b+zjvvSIt1tXOBlT76&#10;xBNPZFyF9b1lhx122MSJE8844wy1//LLL3JDVzh335i8u1TC+CuvvHLs2LHZ27kojR49Wicb1q9f&#10;71ulZs2aOo6gvPXHH3+8r6sCl99+++2oUaP0Hv2gSNSBokT1Oh/Qp0+funXrBjppgEBBE5B/+Zgx&#10;Rokb16xJep8S1EeOdIYNH+7EXO3c2Vx5Zdj4pIZidsRNDBkxzGxIwE8JAO75ALtTXfpabFfECgJA&#10;RFAMgwAEIAABCEDAS0D+1jaRtrfd1n0fabxxy71+1bKT8ZLQRzyiH3nGN5PLBl96yeiIqg5i6mtm&#10;v37ldmpPZypr0q67lutassR88YUTBUre6hQIQAACEIAABCAAAQhAAAIQyByB4tXO33jjDRejnIyl&#10;oP/xj3+sHK/iX//61xdeeKHit2v1N99881//+ldnKUx5W1544QVpyQsXLszSHcjzW/afe+65ZPal&#10;pr+4tZx00kkPPfTQLhWNZadfg5EjR+rXQI7mydZSonqdEtCwBx988OSTT042jHYIZIxAlACnWsz3&#10;CDJ8efk3xy0KLCl/l8cfjzRP4rrynesZrrRkBXK/804jpdnrp26tNGzo7NzdvG2MW5Gze8eO8SZF&#10;9PAOcSrK/zNP8YgxGgIQgAAEIACBnCWgQOVB32jvbkM+0iT0q/bOTbPu9Qv3mUroR+4bk5HLdGLC&#10;e7V/GxM+I7sKGlHauO7dnWafdj5jRslYfeLdtvzTm2efNZdc4gjncmeXjt6kSdBq/rVE/PoT68Yq&#10;8PUnln0GQwACEIAABCAAAQhAAAIFR6D8t6+Cu72QG/r3v/9te+vUqSN/YnuZ7crQoUPl2bxp0yYt&#10;JHfqPNXOFTh9wIAB7iGALBFT1PQTTzxRvuDW/rHHHnvuuecqVLtaFLx90qRJOn/g9krFl1u/fh50&#10;0EF2fMSKBPgePXo89dRTdvxuu+3Wq1evDh06KBSB9PvXX3/9scceU7B9DdBBAR2AuPXWW6+55ho7&#10;ngoEIhGI+DDIauFB/+aQZSI+gpR/c6wiX5bowrm17AZsnzDB8UEfNsxMm+Ykd5w711HK9QBXUdbl&#10;LK4ngIMHO67q6RQ5kSvJOgUCEIAABCAAgVwmEDHoS6xbQA+LhSvvBluf+BC/+QEDzKhRKe4sl2PC&#10;p9j61u733nM+Rcv7PBit3XVJ12d1xWbbYYdyxlauNDoR3qxZuca8uIiV3yHiHcX9+hPRLMMgAAEI&#10;QAACEIAABCAAgcIlULza+ezZs+Vu7jqdn3baadmO1u79FWrRosWRRx751ltvqVEu06tXr67M1b07&#10;qXBdjuCXXnrpokWLXAuKYb4mJJJzhZb54osvunbtamOnK6j++PHjTz/9dGusS5cuffv2ffrppy+6&#10;6CJ39e+++65bt25TpkyJlUVevwM+4Vye7jrTUMsjyJ1zzjmDBg2SbD99+nRtQFOuvfZahYtXrHi7&#10;HyoQSE0g1sOgiFp46lXTG6EY7BE9zn3rSD5XUI0+fRxtu0sX5xUs+guS/Qr/16NePb9rTnCJbLRE&#10;FAB8j3rDd4IAEM6HXghAAAIQyGsCEYO+VPge4x5PjLKQ93/NWbLvXSLKlopqjPWJD/Gb32uvwkei&#10;2z/iCOcVLDacu/zOq1cv6Xf97J95xowYYRSSTRh1wqB27bLZ9pBuWVOiWrb97BOtSRsEIAABCEAA&#10;AhCAAAQgAIEcIVCk2rm0TzkT2/egU6dOtl45lRNOOMHVzuXxLJ9mNwN65Syd5irLly//wx/+IL95&#10;a0eK8lVXXdW+fXvbkn5FyeDPOussK5zXqFFDav3RRx8dtCx0zz77rJKdb9y4Ub1Lliw588wzZ8yY&#10;4VW+g7O8LfIg93qcKwKBQrJ7B7j15s2bK+G6Dj18/PHHbovu+pBDDkm4q+B0WiCQlwSUeVE5zitc&#10;lO9cYdsVgjJZUZcc0xXjvWJFc0OMV8xmlFkRBYCQR71RVmEMBCAAAQhAAAIRCWTjeKLXVzVL9ocO&#10;jXh/+TQsl/Ov5xPHCHt9/XXHH10fpKWd2+L1s//uO6OXkqkHS8pDukrAFJ4LIGiTFghAAAIQgAAE&#10;IAABCEAAAoVCoEi186VLl0pqld+5+z5mVveN8rux7777api7gWnTpuWLdj5v3jyJx1bS3mmnne67&#10;7z5p1fPnz49y19HH3HjjjVai1qzrrrsuRKJWIPerr776lltuce0r0vuQIUNuv/32KMsp/MCf/vQn&#10;O1IO63fddZe99FXkXq9DA9LLNyj9szGKun/xxRd/+umn0XV6n0EuIZABAr16GblBRy/SfcePjzp8&#10;9OiKO4VrDTmUK9+5FO6QIsd0PZvzHMcJGVuu64ILTCXm2ii3NBcQgAAEIAABCECgAAh483nb2wnx&#10;S0443k50K7mcf33gwLJsQZmKCe+7/cq81Kf68893UiAVUslSeKfoX38KCSb3AgEIQAACEIAABCAA&#10;AQhUlECRaudu4moLbeedd7b1yqk0adLELiSt19ZzvKLU41Y4P//88yUz77jjjhnf85dffjnSkwK5&#10;cePGCpAevsr1118vZ3H5xLvDFHFdcdf3ihDEr1+/fq7Dujvxz3/+8/auq2iS9dq0aSO9/OGHH3b7&#10;v/766zvuuMOrvieZRzMEthKI+DAoFq2IPtCxbLqDlSVx3LgKzCs3RX5aynfuyYBQrlcXOsPkrhJL&#10;Ppdwrlml55/8NrmGAAQgAAEIQAACEEhJ4PLLkw5J6ZecdGYOd7RsWbY5YsKXscilWsSvNoR3yqU3&#10;jb1AAAIQgAAEIAABCECg8AgUqXa+bt0673vZqFEj72WyerVq1bxdq1ataqBj9RUqVqBV9PiMO21X&#10;aEcxJjVr1uyBBx449dRTY8yJM/S2225TKHs7o3fv3nXq1LGXCSvKht6zZ0+ruMsvXH7nY5RHObTI&#10;418B8+2QXXfdVYHi7WWyiuR2q51rjHT6gQMHyiU92XjaIVBGIOLDoLIJVVqbOtWsWJHuDmRh2rTE&#10;yc6t6Ro1zIQJTnJ0xXhPmftcf2tK3yiPc4RzC5AKBCAAAQhAoMgJZOl4ovVVzZL9In/XCuP23fzi&#10;7r14/fJtPcSP30sgG/nFrW+9XWjLFnPMMWbzZqdBCdH+/Gfb41QUcervfy9p2bSpXBcXEIAABCAA&#10;AQhAAAIQgAAEiolAkWrnVrp23+vtvBnCkr/9vmHpaOfWQ1qrLV68OPmaudWjIPMXXXSR1OKIpw0q&#10;sPuVK1eOt0+pts6Xg3sUOxdccIHVzjVeRiSfN2zYMGSuLzy7ErdXr149ZLzbtf/++x9wwAGzlElu&#10;a1mxYsWECRMuu+yylBMZAIE8IzBzZmY2LDtduqQwJSFcwduVHF0x3uWqnlCz1yEnPbnu169qcpyn&#10;uAG6IQABCEAAAhCoOgLZPp6YbftVR46V0yXgzS/uteXz6U/px5+N/OLWt95uTIq44sZJztev9Bln&#10;+DOaDxpkB5rybgNl7dQgAAEIQAACEIAABCAAAQgUAYEi1c59/uJSwXfYYYeUb7cvrfWCBQv+R985&#10;K1QWLVpk5/kCyNv2HKwo2XlI3vGMbPipp576xT2bv9XcbrvtdqC+80cohx56qBziLViFFpg0aZIi&#10;tyebunr16smTJ3t7Tz75ZO9lSP2UU06x2rmGoZ2HsKIrjwl89llmNv/uu+bqqyOZat7cSY6uGO9y&#10;VZfiftNNRs4x551n9tnHtG1rOnYMi/0eaQEGQQACEIAABCAAgeImIP9mybQh5dxznc5Jk0KGOF2y&#10;Q8k7AjoprhhOeiltnD5me4sura+82n0Rnu65x/zjH0YnAI480nTt6u/12qEOAQhAAAIQgAAEIAAB&#10;CEAg/wkUqXZev35973u3dOnSKNq5L7f3+++/f8QRR3jtRK9PVTDk0rLZjZlWepnL/0Zxy05z/08/&#10;/bTXwlEpT+h7Rkval/RuG5555pkQ7fyll15aq3TOpWXbbbc9/PDDS69S/KuFvCOmT5+uNPA77bST&#10;t5E6BPKegOcUS1r38vLLRjJ869ZRjSg5uvzU9br/fmfK2LFRJzIOAhCAAAQgAAEIQCCcgJKOlf8u&#10;4x9OJmk/kQK99qnjGzYYHZtIlvXs1VfNm286rxYtzPz5BUqE24IABCAAAQhAAAIQgAAEIFBCoEi1&#10;c2UuVzRvuZu7GP7973+3atUq5S9FzZo15bAuf2V35JQpU/r3759yVsIBr776quKfu13hccUTTi/U&#10;RqU5f/vtt71311bOppFLu3btvNq5TMn73Bdp3xp75ZVXbF2VffbZJ2VWdTteC9m6KkpaL2sXXnih&#10;t5E6BPKegPvkNP3bWLfOHH+8mTLF7LZb+sawAAEIQAACEIAABNIl8M03Rq+UJWKmatcOcd1T8iz4&#10;AQMHmpEjS+7S5hoP8eOXn7cvtHsVIqpZ0+j7bELtXC7piiPlluDBi4ceckJGqV2vCA9VqvAWWRoC&#10;EIAABCAAAQhAAAIQgEBEAkWqnYvOvvvuO03f8bYWqeDnKSxwhNKyZcsPP/xQsrfk0n/+85/Lli3z&#10;OaNHsGGee+65L774wmrnUVzeo5gtgDEfffTRzz//7L2RNm3aeC/D68pE7h0gUx9//HH79u29jbbu&#10;df1XY6yFmjZt2qRJkyVLllhr+l1CO7c0qBQIgeie4ilvWI+nTzjB/OtfToZFCgQgAAEIQAACEKha&#10;Ao88Ym68MeoWIsbBGjLEDB0a1SbjCpJAy5Zlt2VzjReAH7+087PPduTzOXOcsO2+orhxL75oxo0z&#10;uv1583ydOXS5cWPZCYBMbYsTM5kiiR0IQAACEIAABCAAAQjkGIHi1c6llUrvdFXwJ554YuTIkYra&#10;nfLdkXeytHN3mJyk77nnniF6ShKnbNiwwU6RAK8NoJ1bfjOV4bh82XPPPcs3hF0FB+vNSqidK8f8&#10;Z+VzOQfnhq1kjMZ7tXP7WxE+i14I5BOBOFEfUt+XnrWdcop57TVTp07qwYyAAAQgAAEIQAACEIBA&#10;OIEvvijrt7m6fdECbLuG5rKyW3YnuVerVs08+KCzrWXLjO+ZyaZNxmajC8rqjz3mMJc/upKjKcl6&#10;1ZYff0wg/Ke5JU7MpAmQ6RCAAAQgAAEIQAACEMhVAqnV4lzdebr78vooy3187Nixl156aUqjhx12&#10;2OOPP65hruh+yy23nHbaaQcffHDKiXZAv3795F1tnc7V7t2JHVaclU8//dR34/+jo9yRS3Bw0KBr&#10;TMK5L818cG74shr/3nvv2THJFrIDqEAg/wh06mQaNTIrVqS1c+XUrF/fLFjgGJk+3fFZmTzZKCYk&#10;BQIQgAAEIAABCEAAAukQsAHSZcQX/Dyo42rMqFHxVsuGNq+0cbNmlWzDq+vbuk/7T7bjAw4w+phd&#10;ySUYQWrlStOxoyOfK7FdMJz7o486B2dV9tvPzJ5dyZutjOUUW8tGs4+yHn7qUSgxBgIQgAAEIAAB&#10;CEAAAjlAoHi1c5tI21XBr7/++lNOOWXXXXcNf1OO8nwJ10S5nv/6179W8PaDDjoofKJ6JdYOGDDg&#10;gQcecFe08vmRwS+ZKW0V6IAvv/zSe2f16tXbPk7G5dq1aytnuXzKrRGfwZB2hWG3vVEqvvGrV6+u&#10;WAD/KGsxBgJVQ6BWLdOrV1nWxopt4pJLTJ8+zqM0N8fBSy+Znj2NfFDkv0KBAAQgAAEIQAACVULg&#10;t781XbtmeOU4R34zvDTmskQgG9q8hHPPI4WyjUfR/stGG/POOwm0au+AyqlLTVfAdnmff/KJ8T1L&#10;UaT30hx5RkdyfeWZZ5wTuvqOsNde8kvwdebNpSLV6xW9VJWfujR+vTJbOAeQWZ5YgwAEIAABCEAA&#10;AhDIMQLFq50ffvjh9evX/1GRu7Y6ka9cubJbt25vv/228liHvEeHHnqo9PXvvvvOHSP9e+HChRLU&#10;//jHP/7+97+XcJts7jvvvCN53mZY9w474ogjvJfFXLdgXQgVyCXfuHFjr3buM2jZBtvjrqWFrDW3&#10;IptxjfgscAmBnCPQv78ZM8asWVPBjdWrZ/r1M82bO8/Ujj3WbP3vrfnrX43+fO68s+KPyXj6U8H3&#10;g2kQgAAEIAABCGwlgOrDLwIEMkigenUT9CWQoN6ihZMiXSV4XGD0aPP2207XMceYN990Ktku+mLy&#10;3HOpFzn3XGfMpEnmkUfi6eKpTVfdCN3LjTdmePmqOgeQ4dvAHAQgAAEIQAACEIAABBITKF7tvHr1&#10;6scdd9zTTz/t+n/r59y5cxV9/aGHHjrppJMS09raet555yk5usa72cpVWbNmzXXXXXfbbbedcMIJ&#10;xxxzzN57760U5tLRV6xYsXjx4qlTp7788stuPmx3iv0pe4ccckjcTNshe8v3rqVLl3pvoW78pGi+&#10;4wvyBfcatHXfQmqPu5ZvIVlItpZdtMKVTz75pKNC4aVREh7aSMMeU4uGgGTv4cNN374VvGHNlQUV&#10;pU6Xc8mJJ5r1653Lu+82ivQweLBTr0Dh6U8FoDEFAhCAAAQgAAEIFAABxSqXy7VbFOfcumvfe685&#10;8ECn2WqfIWPUJTuUrBJQZnTFadcXfEV079Ch3FL6RmDTn+27b7kuXSjMuzzRNSX+0wC/Ke+19hMl&#10;4J8b904j3WjzXgvUIQABCEAAAhCAAAQgAIGiIVC82rneYknd0s5VsSr4okWLFINdzuV9+vTp0qVL&#10;y5Ytg78Jl1122ejRo63+Le1cRZfLly9/YmsJTlGv2+iOtAN02V9unZRSAvL+L606/wb1aW9vwrpv&#10;io4vJBzmW6gCa/kWkoVkayXcQKxGHc6YrkTRFAhUCQFFXNcDyokTYy9+wQXmd78rm9Wli3n8cedp&#10;5ubNTuMf/2gU5OPSS8sGUIMABCAAAQhAAAIQKGYCNue3F0LE/N8Szl1l1GqfXiNu3Y4JdtmWytTm&#10;Bw4sy46UTPu3G1PFe1bA257LdYWbOvVU/waVqa1GDeO+s0GX9KFDzZQpRr7s559vxo/3z62064iZ&#10;HXxnNcK3R2aHcD70QgACEIAABCAAAQhAIGcIFLV2Lpn88ssvVxpyV9LWT7ciH/G+W/0sx48ff4Hk&#10;n/JFgnr37t0nTpyoweqxurtbLz+27MoOVpNbV2WXXXb5zW9+Uzao6Gvr1q3zMthWZ8NjFt8Un0Fr&#10;LNjum2hHJqsExwdtJptLOwTyiYD+Q+em8Ysln+u/nJrlS1541lnmgQec9OduuewyoxSJZ5+dTzTY&#10;KwQgAAEIQAACEIBAlghYJ/Kg/aDCGhyTkZYGDRJ7J1vdPU1t3rtJ70n9ZPZXrTJKkR4s9pyB72yB&#10;bdcUb11nAnRrOVL22cdJdq77evddJ6+Tt+h23n/faVDI90aNvD1OXV1q9HLzj8jcdcTMDiG/D5nb&#10;i99S3AxWevd1OCO87LST+d//dYYoXn2UwjmAKJQYAwEIQAACEIAABCCQtwRia5N5e6cJNt6sWTO5&#10;nr/wwgtW2FbFW9+kL2yJyl/+8pdnn31W3sAaLO1cRaO2TnXU9ITFHWO7dKnxDz74YFCCtWOKsLJh&#10;wwbvXVcATg0dYPcUn0HbE2yPu5ZvIVkO2rTLUYFAfhPQn9WECaZzZ3Pllalznyu44ogRjse5Tzh3&#10;Eah9yRIzaJBzpf9ySmLX86/jjovHBy+QeLwYDQEIQAACEIAABCCQnwQkMCc8N+A7Z5ByjOJIRYlY&#10;XmmQ5FZ+8MHOy1d0v26OJ7UHNyxxV8HepfJKYt9hB9/UIrrMUgarKjkHUERvG7cKAQhAAAIQgAAE&#10;IJBPBIpaO9cbdfHFF0s7V8WVzO1b57u07W6lefPmCtveu3dv7zCfOu6bYi81xRXO5fIenljdTime&#10;SrVq1bznFRQSIO69+6bIYEILwXbfxISzvI3B8UGb3vHUIVAZBCK6IPjcU8J35rpcSAiXv7gSlt95&#10;p9HDmoTZEKSCS9Xu168kx3kys9dfbxYvduyo6NHY6aebN9807dolG56gPZe9QBJslyYIQAACEIAA&#10;BCAAgRwg4PXDttsJ+WCccLydSCUbBA47zDloq5jtcknXyV1v+eknM3Om0/DDD6Z+fW+PU583zzRr&#10;pqxv/nauIQABCEAAAhCAAAQgAAEIxCdQ7Nr5aaed1qhRowpkqu7Vq9cnn3wyatQoVz6PLpy779Gx&#10;xx47fPjw+O9Xgc+oWbPm2rVr7U16dXTbGF7ZuHGjd4AMei9tPdgedy3fQrIctGmXS7NSt27d/fff&#10;P00jTC8KArFcEBK6pwQxDRlihg4taW7e3Og/XMOGmWnTnEdXN93k+I6fd55R3MW2bU3HjqZWraAB&#10;f4tk+JEjzdKlJTnU16xxJHk9HWvd2j+SawhAAAIQgAAEIJDXBLJ0rjGvmfg2780v7utyLyPmk5ad&#10;lMXnq+0dH/GDsXcK9SwRUIr0005zXr4yY4axX/ZdD2nvAH0l+fhjc+ihco8wIW+0dwp1CEAAAhCA&#10;AAQgAAEIQAACSQgUu3YuvfPTTz/16rVeUI31tS15GTFiRPXq1SWBSz5PqaC7A2RMKvuZZ545YcKE&#10;7Emtybec6z21a9f2vhe/uE4AcXbtSzpeJ8nBcy3ksxp3Ld9CspZsLd9CFbiUcD5NUiUFAjlCQAJ5&#10;ly7O6/77nR2NHRt7XwoIoWzoy5ebF1905kpHP/54x79kt91im2ICBCAAAQhAAAIQyFkCWTrXmLP3&#10;W4GNJcsvbk0RR9qiGDjQOYHqFqWvVop0Fd/ZAvnKW+VYcvKTT5aMtz70+etnr/MNH35oFHxe3xqm&#10;Ty+5L/efH380H31kFLVOCdH1JcVX9KVD530T5pPyjcyXyyxlsBo/Pl8AsE8IQAACEIAABCAAAQhk&#10;m0Cxa+fi27Rp0wpTvv322zt06HDFFVf88MMPWwX0pPnOtYRU8wYNGtx6662XXnpphVcs7Ik77rjj&#10;smXL7D3+pLBsMYuS0HtnyKD30taD7XHX8i0ky0GbdjkqEICAn4ByqD/1lOnWzXFhV5FX1gknOM/C&#10;ijlzoZ8R1xCAAAQgAAEIQAACECgl0LJlac04wrmbDjzkbIEVzjXNCuquiXz0s992W3PIIc7rD38w&#10;e+5ZhkI1faGw6d6CWdKPPdYsWGC228784x/mzDPLTczTCzJY5ekbx7YhAAEIQAACEIAABPKHANp5&#10;uu/VWWed9atf/eq+++57+OGH//vf/yYz16pVq549e1522WWSz5ONoV3nGD7//HPLYdWqVbYeseKb&#10;kixyQPDAhG9iyuWC45OtldIUAyCQMQIRXRBiradHM1kqCgvxz386iQxnz3ZWmDPHnHyyee018hRm&#10;iTdmIQABCEAAAhCAQNERqMyY8EUHN2duuEMH88wzThIovY44oty2Vq40s2Y5fuc//+y4rfu0802b&#10;TPXq5cZX+CJigoZY9iNq5LFsMhgCEIAABCAAAQhAAAIQiEAA7TwCpFRDFKz76q1l3rx506dPl4K+&#10;dOlSxfTefvvtpdHutddehx9++J6+k9GpbBZnf4sWLd7V193SIoxy1rfh7kubk/67efNmr9u6xu2+&#10;++4JR2shX/uSJUt8LeGXixcv9g6oVq3a/2RPYvSuRB0CIQTy7vGKvMxfftl5wvX1185tKfri2Web&#10;Z5818kqnQAACEIAABCAAgXwnkKVzjYRWjv6LQUz46Kzyd6Te5YQp0nVHU6c6wrlbgt72yo8ux325&#10;qktT94nucWnEStAQ0fiQIWbo0IhjGQYBCEAAAhCAAAQgAAEIZJAA2nkGYRrJ5CqZtFhktnz0Nm7c&#10;KEk76COejIr07E06Oe4pLb1x7TztvoXU891333n6U1cXLVrkHdS8efMaqH1eItQhEJHArruaV15x&#10;nlUp67nKSy+Znj3NhAlGOdEpEIAABCAAAQhAIK8J5N25xrymXeWbtznFvTvx5Rf3jpk3zzswM3Wv&#10;n70393my/OjJVpWdwii6kTvvNDfcYPRGdOxY7p707cN9O2bMMPXrp6udlzPNBQQgAAEIQAACEIAA&#10;BCCQ3wTQzqvg/VO478mTJ9uFL7roIlsv8spBBx3kIzB//vzo2vnXruuqx8TBBx/suSqryu+8YcOG&#10;KxXArbRoodJqpH99ayVbKJItBkGgyAm0auVI5sccY9ascUg8/rhp3NiMHl3kVLh9CEAAAhCAAASK&#10;jkDEsM8+OTYc08aNRomiK6FkY/P5FdnLl1Pcyzzo8azeUaO8QzJTT+Znnyw/urKkKaR5sNjGhL9s&#10;+tD+5ZflJinMXt26ZS0JZ5V1l9YkbGc7pV3z5k5+dPebhQRyb5kypewqmCVdiaV23tlxSf/Vr4y+&#10;rVRJ0d+UJyxf6i1wWCc1I0ZAAAIQgAAEIAABCEAgEoFK+RYdaSdFNOjbb79V7nMbihzt3L73hx12&#10;mK27lc8++6x9+/a+xmSXc+fO9XW1bdvW1+JeCr66Xn/9ddurhWw9ZWXDhg1ffPGFd1i7du28l9Qh&#10;AIF4BPSnqhNFJ55o1q93Jt51l2naNJ4FRkMAAhCAAAQgAIF8JxAr7HNCOTZIoGFD06hRsDnzLdnY&#10;vGJWU7JKQBp5lF+kKGOC+0w56513HHG6qor0/iuvNNqDIBx+eLldfP+9067y1FPm5psdt/WUJWKC&#10;hnPPdSxNmmT09zJuXAqrGpByjNcEMd69NKhDAAIQgAAEIAABCEAgDQJo52nAS3tqrGTeaa+WBwZ2&#10;2203RVNX2ni711n2wLttSl75jzcCnnFC6CuUerLhxx57rFc7j7WQRHrJ517Lsua9pA4BCMQm0KWL&#10;43Gux0mbNztzBw82O+7ohE+kQAACEIAABCAAAQhAAAIQyCwBeb0PH+6YXLfObLddOdteb++gun/G&#10;GUa54XQywNsV0edb6dVVNPG118qtyAUEIAABCEAAAhCAAAQgkEsE0M5z6d1gL0Z+pyfefffdlsS0&#10;adNsPWVl6tSp3jEy5b301dU7WOJcaVFidbmSJ8uPXjqq5F/fQo0aNerQoYNvDJcQgEBsAmedZe6/&#10;31x6acnEZctM9eqxjTABAhCAAAQgAAEIQAAClUNA+qvroJxsOetn7A5ImINcXbJDqSoCPuFc22jS&#10;xJx9thMvXd9HfLHxFiwwzzzj7HTECHP77VW1ZdaFAAQgAAEIQAACEIAABLJKAO08q3gxHptA9+7d&#10;vdr5jBkzfvzxx3r16qU0pCzyM2fO9A6TKe+lr37ooYe2bt3aG6r9tddei6idex3WZfacc87ZtnKS&#10;CPrugUsIFB6BPn3MkiWO07lbFi82yq1w3HGFd6PcEQQgAAEIQAACEPATiBj22T8t9Pr880O7M9eZ&#10;jc3Ll3f8+MxtMQuWkuUXt0tZP2PbYis2B7ltqdrKvfcabclXfNq/2+s9AeC2+OYmnJVsrm/FXLg8&#10;+mij15YtZuFCU6tWuR35sqTr4K8tGq9DwDoGIbdykQw/BBzx7yWEpF3XVvT3QoEABCAAAQhAAAIQ&#10;gAAEMkEA7TwTFLGROQIdO3bcb7/95syZ45pcv379888//5vf/CblCs8995w3jvq+++4rU+Gzevfu&#10;fc0119gxTz/99KXW4dW2Bipr16596aWXvM2/1fdeCgQgkCkCSigo+fzOO0vsnX66efNN065dpsxj&#10;BwIQgAAEIAABCOQogYhhn2PtvtLO+GZj87HulMFpEkio5Ydo/97lfHMjzvJayMH6NtuY3Xbz76tm&#10;TdO+vfnwQ6O/rLZty/V+/bV56KGSllGjTP/+5Xp9FxH/XgqDpO/euYQABCAAAQhAAAIQgEDOE0A7&#10;z/m3qPg2KD27Z8+e9r4ffvjhKNq5htkpqlx99dXey4T1Pn363HzzzXJYd3tfffXVb7755n9SHdZ+&#10;8skn5QpvDXbu3JmA7ZYGFQhkgICeUo0caZYuNRMnOtbWrFEuByMPj1atMmAcExCAAAQgAAEIQAAC&#10;EMgFAvLeDpZffnHabL5t75h584LDaXEI6Bv9rFlhKHxUkw2NEjn/zDONXj/9ZObONdLRvcUbvf+I&#10;I7w9jgv7kCGO1r5pUwp/9HLTuIAABCAAAQhAAAIQgAAEqoYA2nnVcGfVEAI9evQYMWLErNJvvwqQ&#10;Pn369MMPPzxkyrvvvvv222/bAW3atLnwwgvtZbJKgwYNbrjhhmuvvdYdsHnz5r/85S8PPPBAsvFq&#10;37hx46233moHbLPNNrfccou9pAIBCGSGQLVqZtw4849/mLVrHYPS0bt1M1Onml13zYx9rEAAAhCA&#10;AAQgAAEIQKBqCVx+edL1jzoqQZdcmfO0eLVt72kAW4+ubStIfrDo0UFCYr6RKcd4xW/fXN9lnTp+&#10;p3MN+Plns9NO5ocfjHoPOaTcDJ17GDaspKVx43JdXEAAAhCAAAQgAAEIQAACuUcA7byy35OVK1eO&#10;HTu2slfNq/WqV68uAVv+3Jt0KHtr6du373vvvbfddtslvI9ffvnl97//ve2qVq3a/fffHzEB+YAB&#10;AyZOnPif0i/tDz300MUXXxwS7P3222/3pki/5JJLOnXqZJemAgEIZIxAjRqmaVPz/fdm3TrH5jff&#10;mOOPN3qetcMOGVsCQxCAAAQgAAEIQCB/CejTkV4pi1UlJenpFV6k/Nnx4SPd3lQhu6LYYEzhE0im&#10;bftOD0TRtpVKPGeLEsD16WO++ML8979ORHdvsYEE1OjzVpdLuo7vK9+cvN7DU6R7DVKHAAQgAAEI&#10;QAACEIAABLJJoPwH+myuhO1ly5bJnfq+++5TxG/5KwMkhIAE6RtvvHHw4MHumI8//viiiy567LHH&#10;akhOK1+UEF1+6tZJXZ1Dhgw5KuW37lIjMqgY7O3bt3fDsMv1/Mwzz3zzzTf32Wef0iFl/z711FN/&#10;+tOf7LW820ePHm0vqUAAAhkmIO9zPcCtV8/Mnu1YnjPHnHKKefVVx5ODAgEIQAACEIAABIqcwCOP&#10;mBtvjMog8vejEoMRxysMNQUCELAE9Jxnr72cl68sWODo4vIN0ACfdq7Y764nQP36Tsoqfd+hQAAC&#10;EIAABCAAAQhAAAJVTQDtvDLegcWLF99xxx3ypf7555+36Fjx1pKn8vn8+fP32GOPlNR6bS2+YePG&#10;jfMmMvf1+i4HDRr07bff2gjqkyZN0tI6fHCk56T5O++8c+WVV77//vt2bu/evb3ytm0PqUgmnzx5&#10;8kknnST/dQ37/vvvFR9eedB1B7Vr13YnLlq06Lbbbrv77rslrrstLVq0eOmll+yAEPt0QQACFSeg&#10;Z0wvv2yUL/Drrx0j06aZc84xkyebwDGaii/BTAhAAAIQgAAEIAABCFQOAfkWhwcGP/dcZyOTJpVs&#10;RwHSrHP2vfeaAw8saY+SmbtkaJH946Vkb91H1bar4iXsbc9sXUfwBw40771nfvMbRz73Fvv7sHq1&#10;2X13b4+jtSsOfJLwe+VG5tdFxJgZsW5KMTAIgxGLGIMhAAEIQAACEIAABEIJFKN2vnr16p9++kkB&#10;wBs1apRtAfu7776T5vrwww9Ll3VVc3dFq6CHvjvF3qnQ682aNZMDuqtYz5gxQw7lamnVqpXQKHa6&#10;dG7LSKHaJbdrsG2JXjn22GPfeusteZzr/dKsVatWXXHFFVdfffX+++9fv379H374Yc6cOVY114AO&#10;HTo8/fTT2kn0JRgJAQhUkIBynL/yiiOfK+u5yosvmp49zYQJRl7pFAhAAAIQgAAEIAABCOQRAaXr&#10;9pwFT7Dx7bd3GsPHaICioLslJMZ+aWKykpE58o8k5JEjS/Zide4Mats6XhCkF5FqVhHVrWuOO84J&#10;qeUr//53SUOjRma//cp1KviWm2ehTRvz4IMJ7qvc6Py5iBUzI+JtKQbG0KERxzIMAhCAAAQgAAEI&#10;QAACKQkUhXa+YMGCZ5555t133/3oo4+++eYbRfl2uUjGbtiw4b777nvMMcd06dJFAmpKXtEHaKFb&#10;b71VntZazquay0JeC+e1atU64YQTonPwjtxVGljMIidyLTdw4MCpU6e6U+UCruIzI0/xkSNHhuQp&#10;940PXkoOnz17tqLE66DDuq35ldeuXev1aHenNGnS5LrrruvXr5+SsgeN0AIBCGSFgI7LvPSSOeYY&#10;s2aNY//xx03jxkYZE3xOG1lZOxNGca3IBEVsQAACEIAABCBQjsBvf2u6di3XEn4RMd+5MuZEL3L0&#10;HD8++vC0Rkb8QBWiJQeXzy9HVeuAHryRiDH2gxMrv6Vly7I1rc6dC9p22bYqt3bffY5LuhKiy+/c&#10;dzjYZklX7qomTcpta+NGJ63V/vtnK0V6xD+3cntKdYFreCpC9EMAAhCAAAQgAAEI5A6BAtfOX3/9&#10;9VtuuUXpq13iPtFal8uXL5coq/KXv/yldevW119//QUXXCAP5nTeoS+//FLWJkyYsHHjxkJSzV0m&#10;O+20k2KVp8Mn7lyp2lOmTJHT+T/+8Q9VPv/885UrV8qIzj3IAV2Z0eUvrjFxzQbHy+A999wjtV55&#10;zV999VXlUJfHuQIG1K1bd7fddjvkkEMU1/3000/X6YHgXFogAIHsEmjb1gnVfuKJxj38dNddpmlT&#10;M2hQdhfNlHVcKzJFEjsQgAAEIAABCFgCxSZExfpAFVFLJl+7/XWiUlUEdBp4772dV7BY7VznhrfG&#10;3isb8vHHpl07ozAGnTqZ224zGY/hH+vPrWxboTVcw0Px0AkBCEAAAhCAAAQgkFMEClY7VzTv3//+&#10;98pjLdxWMk8Yod32zp07V9m4x4wZI+l05513rsD7JFlXebL/+te/btq0qfBU8woAyeCU9ltLBg0m&#10;M9W0adPLt5ZkA2iHAASqhkCXLmbiRKOIjlu2OBsYPNjxPr/00qrZDKtCAAIQgAAEIACBwiYQ0fE0&#10;rp93frl6F/ZbzN3lOIExY4z8QPQnppADvoBbrqy+apWT0Oqee8rdh1zS5cK+ww7lGnPhQv9Jcbct&#10;pV/h+lMW5eNTtL9Jk1IOdAbwH5ZImBgEAQhAAAIQgAAEIBCVQGFq5wq1fcYZZyiyt0/AdqlYsdyV&#10;0iBU0YoAAEAASURBVL2Currk2dy2bdvnn3/+4IMPjkrRKFzW7D//+c9/+9vflBXbt6hdzlpzV3Tb&#10;FWzctlOBAAQgAIEwAmefbR54oEwvv+wys+OORo0UCEAAAhCAAAQgAIHMEojleBrdz3vo0Mxus8Ct&#10;SWV8552wewzJFO6dlnG/ZK9x6lkioBTpCnqnV/Cvxv5WNGtm9tij3PozZxo9ZVKK9KVLHcf03Cnj&#10;xhm9opeGDY1ywCt7fZRzPN4xWcpPkcvyvPf2oxMOH1lsoU3CadALAQhAAAIQgEDxEShA7Xz69Om/&#10;+tWvVuukrdHZ3G30M6heu2+0r12DVdQo0f3Xv/61goQ30/eQVEU51KWaK5+6JqpouIwktG+73GFK&#10;zj1kyJDjjz8+1Qr0QwACEIBAKYE+fcySJY7TuYr+k3vBBc4jleOOK+3OyX8jpiON+OjTvcVcfnaT&#10;k28Cm4IABCAAAQhAILcIRBR7rF97FF9VJWuvcL72uPuJQjP9D2zSPqUdhpRizhQegqXgu2691Zx0&#10;knOuQgJz6QOokpt2ZXVlQ1dRr7ds3ux8gZIzd8oS9/uLjtrE0sVTbsA7INY5Hu/EDNZzPOB8NhDl&#10;+C1n8M3FFAQgAAEIQAACEEhEoNC08wULFpx66qkSzl0B21WpE914gjarfKuycOFCea4rD3pI7nOp&#10;5sqNLQ912bJzXbvBdb37UYpuqebdunVLsAmaIAABCEAgnMANN5jFi41Snqso/fnppzvBDJXwL2dL&#10;xDP7PPrM2XeQjUEAAhCAAAQgkHECscSe6H7tZ51VstMoWrjGWG0+lvgXfT8Z54ZBCIjAXns5Lync&#10;wWKzpEsj37b8E7+pU80ppzgp0nUg45JLTNOmwdklLXG/v7z2WlJTdEAAAhCAAAQgAAEIQCAPCZT/&#10;JJ2HN+Dbcvfu3ZcuXeoVqn0DUl5K9tZ0/VTg90ceeeQSfaMIlCVLlgwcOFB5zTVMRf3uiqq4l94Z&#10;3s0cccQRUs27du3qHUAdAhCAQG4RiPKoUTu2jxqj7D7i85copuRaMWqUWbbMSX+usmaNOfFEJ3le&#10;69ZRZjMGAhCAAAQgAAEIQCA1gYiOp6kNeUak74ftMZaimg1tPsWSdGeIgNJ4z5pVYus//ykzauu+&#10;ryG2XUO9dcUqyKmg5WV3ks3awIHmoIOcL0czZviXUaObIl1Z0nv29Pemcx3xPxex4mydf346O2Iu&#10;BCAAAQhAAAIQgAAE0iFQUNr52LFj5Snu1ap9aKzC7WtPKHircejQoT169Nje9QUsnaPw7BLUV6xY&#10;EUs1P/LII6WaH5fjgYVL75F/IQCBoiaQjUeNmY35Vq2aExVw+XKj5z4qSuan/BdypNh1V7N2rVNR&#10;nj+FdtfZpt69HU29bVvHwULJAikQgAAEIAABCEAAAlEIZPDgY5TlGAMBS0DCeULP/ssvt0OcSsox&#10;il4eHvG+nLlCuejc2eilsuee/luyWdLVtcsu5Xrfftt8+63Rsy+dTj7tNKNU67FKxP9cxIqzZZ3m&#10;4wrzEfOd/+//Orc4aVKkG63Mcz+RNlR+UFxE5WcnvsrxW068aVohAAEIQAACEIBAxggUjna+cePG&#10;YcOGBYVzn16eUCa3Y9xe/XRblPh84sSJvSW9lJabb75Zcdq9qnnQoMZ6t3HUUUdJNe/SpUupDf6F&#10;AAQgAIG0CdSoYZ56yij5xbRpji35yh97rHP517+aFSvKrOscgFuUFr1XL9O/v2nevKyXGgQgAAEI&#10;QAACEIBAlRCIKPbE2lu2xR59mNS2oxftZ/z46MOreKTXY9tuxefh7bYHR/pafLO8vfPmWdtUKptA&#10;jx6mSRPHJT14pOBf/zIbNjgvjZH2HFc7z+qd6O8oyp92LGFeG776amfXQRRZvZcsGc8SoiztFrMQ&#10;gAAEIAABCEAgHwgUjnb+t7/97ZtvvpFo7RWzvRq23o6dd965RYsWDRs2bNSo0ebNm1duLfPnz1+s&#10;1Llbi2+82p544gmrnd92221//OMf1egOU8W71lYD5VTzzp07SzU/VnIOBQIQgAAEMk6gTh3zz386&#10;Hidz5ji2//tf55WsSFAfOdKMGWOGDzd9+ug/1skG0g4BCEAAAhCAAAQgkHUCEcWeCu8jS9p8FA2v&#10;wnuu2ok+r27vZhJ6eHsHJJybcJZSL1Vh8UaDd7fh1fVV96n+ybaap9Hgu3c3eqmsX++/MwnqblHI&#10;Ll8edMnqt93maMx6HX640QlmCgQgAAEIQAACEIAABAqdQOFo548++qj3zbIquConnHBCz549O3bs&#10;+D9JvuhKPp82bZqym7/++usy4s7VT0njb7/9thKoN27c+I033hg0aJDbpTHhqvnRRx8t1fyYY47x&#10;bok6BCAAgfwgkKVHjdm4+R12MM8/b9q0MT//HMm8kqP37WsUrlAh33nuEwkZgyAAAQhAAAIQgEAe&#10;Esi2Np+HSPJyy8rerfOvbrn3XnPggU7VlzZbmrcV7wcMMCHyfLJo8K59aySh6u+OcX/mezT4mjW9&#10;d+PUlV5QGvm6dQn8sPWU7IUXnJfKsmVG378oEIAABCAAAQhAAAIQKHQCBaKd//TTT5K9rbDtViRv&#10;y/P7wQcfbK2Ts6Fl962le/fuc+bM6du377vvvmtNbdq0Sar5GWecoXa5qqs9pWquLOnSzkMXpBMC&#10;EIBADhPIo0eNymg+aFBU4dwiVxo/lQkTSrzPFe9dL1+J6HTim2UvkxzVsv1UIAABCEAAAhCAAAQg&#10;AIEUBFq2LBsg4dyNsB0SnXuvvcrGU4tO4JprzAMPyEfEcTH3FeuSrvPKPuFc35h0NPnxx533pXi+&#10;/iT88uiDFvcyj76Ax701xkMAAhCAAAQgAIH8JFAg2vk777yjfOeusG1/Xn311bfccku1atWivzX7&#10;7bffW2+9dd111w0fPtzK5//+97/Xrl07b968oHDujnHVdHmZSzWXWh99OUZCAAIQgEBaBBSDXQ9r&#10;KlAkn+s/1wrerqKc6DfemNhGSqeTxNOMGTIkWQ/tEIAABCAAAQhAAAIQyAkCij0uF+qQ4vPwdkdK&#10;Lv3yy3KT9tyzXIZs3yyvX7j1Hdd8rU7JKQJKa7Xjjv4dyRfl66/NF18kcElX6K8ffzQXXOCcSF65&#10;0tSv759bkNchXx4rfL/68jh0aIVnMxECEIAABCAAAQhAIOMECkQ7/+CDD1w0Vji/4IILlJ68Aryk&#10;td9+++3ffffd46V6jLTzfyl6VfniVc3lZX7TTTcdVWGJpbxlriAAAQhAIBKBBQvMVVdFGplw0JVX&#10;mhNPNM2bJ+ykEQIQgAAEIAABCEAAAgVOoEGDBIKo955DPLy9w3z1kFnWd9w3pfIvXRXfp+v/+c/O&#10;RiZNSrAd78gE3YXbdN99zr0tWmQ2bPDfpBupS60HHeQXzqdPN2+95fx2HXaY2W47/0SuIQABCEAA&#10;AhCAAAQgkNsECkQ7n6W0VZ7SokWLMXJGTKM89NBDU6ZM+WZrFF+lQldMeFcsd01a4fzAAw+84447&#10;unXrlsZSTIUABCBQZAQihrlLGTX9nnucIIEVLpp7551m+PAKG2AiBCAAAQhAAAIQgAAEIJBDBOQe&#10;bYvUbrfYrxW2xY7xVqTrh6j+3pFFWG/WzH/TCvCuKI/yOFfFjaXvHfGPf5g77nAa6tRxsqQjn3vh&#10;UIcABCAAAQhAAAIQyHkCBaKdz58/30Wt8OkStgcMGLC9+52nom9ArVq1ZKR///6y9qOCUJUWq5rX&#10;rVv35ptvvvzyy2PFhC81w78QgAAEiphArDB3WQ3poZ0MG2Z++1vTtav//fCFmlR3sMU/x3OtlHXj&#10;x3uuqUIAAhCAAAQgAAEIQKDoCSRUr6227eLxjpk3Lx6ykSPLxl9+eVldNd/XCl9vuaGlF6tWGeun&#10;4d2Vrft2XjrP/6+i08vFv8CKVPOdd3aE8yeeSHB3Nkv6fvv5hfMPPzRz5zpvR54GAEv45TH45sb9&#10;8hi0QAsEIAABCEAAAhCAQNURKBDtfNGiRa6qLZJ16tTp3bt3+kgvueSSQYMG/fzzz1Yvt5V27do9&#10;+eSTe+yxR/qrYAECEIAABKqMwIoVZto006WLkdTtK0Gnk2CLbwqXEIAABCAAAQhAAAIQgEAIgRDF&#10;2qdtu0ZGjQoxlvUuCecJd+W7i4RjvJtTUvmgZ7Z3QP7WpaB36ODf/qZNRt+z3BK88QkTzOjRTude&#10;ezkievXqJSPz5R99cwx+eQxuni+PQSa0QAACEIAABCAAgfwhUCDa+SodBzY68Oo4nbdv37527drp&#10;vwUy0qFDhzfeeMOVzPXTtX/qqac+8cQTafq1p789LEAAAhCAQAYIzJzpaOcUCEAAAhCAAAQgAAEI&#10;QAACEEifgOTwTz81CxeaKVNMq1Z+ezpJ4JYmTfzCuWYtX27atfO7qvtNZPQ6YkKxWGv6xPUsLeFb&#10;JdYOGQwBCEAAAhCAAAQgEEqgQLTzX9xIWVtv9Ygjjgi95RidMiXt3J3gCueHHXbYU089VaNGjRhW&#10;GAoBCEAAAl4CEcPceacE67feap5/Ptgcu0W+DhQIQAACEIAABCAAAQhAIE8JKCK6lWMVTd06hd97&#10;r1EKcxUbPTthr71r2aFkkMCuu5aQ99pUjPfPPitpCLqk6y3TS8nRO3d2osHLqb0SSqyEYhH3M2RI&#10;uYFZWmLo0HKrcAEBCEAAAhCAAAQgkDkCBaKdb9iwwfUOF5k2bdpkio/PlJa49957Ec4zhRc7EIBA&#10;kRKIGOYunE6mUgZ6jl6FL0gvBCAAAQhAAAIQgAAEIBCbgFfbTjjZattubzKFO5m2re8FQRVWpiSc&#10;u+0Jo2fb3oRbCjYOHGhsMvWgKh8c772LYK/b4s2nnnBM4eVTlxy+bJlRynMlRA/GunezpK9bZ/Ty&#10;Cefz55tttzW77ZaQE40QgAAEIAABCEAAAhDILIEC0c69UBo1auS9TKduTblO50cddVTbtm3TMchc&#10;CEAAAhDIDAH3EVj6tjJlJ/2dYAECEIAABCAAAQhAAAKFRyCZtm3vNKG27fbGVbitzYxXWrYsM2l3&#10;FbLzstHJa8nyqftmBDVm34D8yqdes6Y5/HDn5SurVxsdOHCLDj389a/l+hV17MEHTYsW5oQTnAoF&#10;AhCAAAQgAAEIQAAC2SRQgNp5w4YNM0XMZ+qss87KlGXsQAACEIBAWgRat05rup28zz62SgUCEIAA&#10;BCAAAQhAAAIQgEAFCXj9yK0MLFu27vMjt+0VXK+wptWvbxYscPzR9TrpJL927obl//prM2+e/7aX&#10;LjX16vkbo19HTCjmi44Qbl+B1saPLxuSpSXKFqAGAQhAAAIQgAAEIJBhAgWondepUydTkGrXru01&#10;deihh3ovqUMAAhCAQJURyFQUkEzZqTIQLAwBCEAAAhCAAAQgAAEI5ACBZH7kNgW7u8eUfuQ5cCtV&#10;swWlSD/vPOflKwrzPmdOSVswPv+115rHH3d6a9XyzYt0GTGhWDoxBiphiUi3WlmDvvnG6JXZEpFh&#10;ZhfFGgQgAAEIQAACRUygALXz7L2be+21V/aMYxkCEIAABGIQ6NTJKEPHihUxpgSHykLHjuWa1641&#10;U6eamTPNkiVmyxbTu7eRg7v0dS1HgQAEIAABCEAAAhCAAAQgkG0Cmcqnnu19Vpp9hf3XdzTXJb1r&#10;V/+yancd+n0p0jVu/XqjEPGUSibwyCPmxhszvOaQIWbo0AzbxBwEIAABCEAAAhBITgDtPDmbQE99&#10;hZCiQAACEIBALhCQV0GvXmbkyLT2ouh51jtBEQJHjzbjxpXT4/W13y1S2TdtMnpqQ4EABCAAAQhA&#10;AAIQgAAEIJA9ApnKp569HVay5W23dU4863X11f6VFy82n39e0rjddv7eSy4xbjJ4ZUnv0cPfyzUE&#10;IAABCEAAAhCAAASSEEA7TwImUfP2boymRF2x2latWjV58mQ75aKLLrJ1KhCAAAQgEJVA//5mzBiz&#10;Zk3U8b5xerbSr5/TJv9y2bnqqjBTroP7jz+aBx80ffqYoE+DzziXEIAABCAAAQhAAAIQgEDREhg4&#10;sOyYbzI/cuU7t+HcBwwwo0YVLa2K37gyLT7xhCOQP/SQCT6yk0v6/PnOS9/m0M4rTpmZEIAABCAA&#10;AQhAoOgIoJ1XwVv+7bff9uzZc5tS6QXtvAreA5aEAAQKgEDz5mb4cNO3bwVvZd068+KLjvN6z54l&#10;GfJSGpLKruX0aEbu6TVqpBzOAAhAAAIQgAAEIAABCECg4gSkLgeLG6BbsmiwJBwfHFYJLS1bli0S&#10;xY+cFIFlvOLU6tYtSZH+wgv+aQsXmq++KmkMZklXiq6NG83gwUZB4I85xj+3aq+zlC+80m5K0d2C&#10;ofWDq597rtM2aVKwJ0GL8p1TIAABCEAAAhCAQCUSQDuvRNiBpbZs2WIV9EAnDRCAAAQgkIqAXMCl&#10;ZE+cmGpckn4J4RMmOJnzYhV3OU0sPQIVazaDIQABCEAAAhCAAAQgAIFIBKxbdnD0UUcF22hJSmDV&#10;KjNrVtJedYScSPBOO+CAvMljpTBjt91WkiU9+Nuydq2Tk+vmm80nn+Scdp6lfOHe9zGrdencUaRu&#10;N05A8FhDVveGcQhAAAIQgAAEIBCNANp5NE6MggAEIACBHCQg9Vou4Cqx5HN5frguKfIjjyucuxC0&#10;XOfOTvB2CgQgAAEIQAACEIAABFISiOhIGlG/dJeLok6l3BgDioSAhPOgfhy895Rj3PThwYnZbqmY&#10;9t+pk9FLybkkk7vf+1ztX3+PanFL8JaVGmz5ciNNV/7orVpl+86wDwEIQAACEIAABCCQgwTQznPw&#10;TWFLEIAABCAQmYBip8sFXEr2lVeGJSx37Smm34gR5pJLjBIK3nVX5DUSDdRyJ55oFDeeAgEIQAAC&#10;EIAABCAAgXACsRxJg2JeQuNDhiRspjESgYTR3X1nF7xj5s2LZJZBWSKQWe1fR6jr1TPK4bVhg6OR&#10;e4u6nnzSfP+98x3znHOiRhT3WqAOAQhAAAIQgAAEIJD/BNDO8/895A4gAAEIFDkBeZ/LBVxK9p13&#10;Gj2XXLEiAY9GjYzyrvXrV6J2jxplXnnFzJ2bYGTEpjVrnOWUcJ0CAQhAAAIQgAAEIAABCGSKgDyD&#10;5dwcUiKmSZadkBI3Gry+PlAKhkCLFqZxY+duPvzQ6HS1t3zxhSOcu8Unq6tRB1Y2b3bk9o4dTf36&#10;3nmZrGcpX/j48ZncJLYgkD6BiBFZYi0UMWVALJsMhgAEIACBoiSAdl6Ubzs3DQEIQKDwCMgFXEr2&#10;sGFm2jQzc6a56SYjp4HzzjP77GPatnWebtSqVXbTcjL44Yeyy4rVpNNrOa/ZitlhFgQgAAEIQAAC&#10;EIAABCDgEmjQwO8K7CNDmmQfkLiX995rlMTKV0JOJMj/PuSogc9Ofl02bOjfr/Kgn3KKE+B95Ur/&#10;76G+Xd53n1m61JnSvbt5/HH/3ExdRxT/+EPIFHDsVBWBWBFZIm5SB1yGDo04lmEQgAAEIACBEAJo&#10;5yFw6IIABCAAgXwjICW7Sxfndf/9ztbHjk18A1OnJnZPTzw6Sasc3KXTay0KBCAAAQhAAAIQgAAE&#10;QghEdCQNsRDsksCGI2kQCy0pCUg4D3pU55EQm1XtX+EKnnvOcS6fPdvsu285lgrw7grnag0CVGQC&#10;ubAr4ULr1kZx0SgQgAAEIAABCEAAAvlMAO08n9899g4BCEAAAhUjIMf0jBTZQTvPCEmMQAACEIAA&#10;BCAAgTwiEDHSrC9/dvgNep1No9jXmLj2wzdQ8L1xo8F7/a29em14NPiCx1jlN1gJ2n+1aib4LktQ&#10;V+MnnzjhzaSRe4u6FPZMruoql15qHnjA20kdAhCAAAQgAAEIQCDvCBSgdj558uQPPvggI+/EwoUL&#10;vXbGZ+hMt8+sdwnqEIAABCBQGQQ++ywzq6STMT0zO8AKBCAAAQhAAAIQgEClE4gVadYnsyXbrDfS&#10;bJbsJ1u6SNrTiQafUK8tEm7ZuM1Vq8ysWWGGfedCdI7BFm9dYrbe1sopcs3X0m7ssTZtyq05Z06J&#10;cK5W5QvzlUcfNc2amcMPz2KKdN+KXEIgLwhEjMgSklEieJs6hUaBAAQgAAEIZIJAoWnnW7ZsGTx4&#10;cCbIlNmQTV3oZ69evcpaqUEAAhCAQP4ScJ/FpL//TNlJfydYgAAEIAABCPw/e/cBd0VxL3z8T5cu&#10;RRFLlGI3NhRFjVhQr7nRF8WW6zWxJF5jiYppGq+AqdcglrzGaGJMMJqPJK8xMRqj5BqCgKAYiCax&#10;APaKCAiC9Pe/7sOcObN79uyevru/+ZyPzu7Ozs5895zn4Tn/nRkEEEAAAQTqJGDHa80lIuK7CxaY&#10;UmRCBDRwHueZktAy9uLr06eHTJ8ecr3a7erTRz79abe6V14RXTrdH3fuTOe+YYNccomsWCE6ll2/&#10;rpwwwT2XbQRyK2DPthKBkKIVJSJ6wSEEEEAAgbQJZC12rv5+qLseN6J+NdejtdSJAAIIIFBSwP/r&#10;q+Th2AdqVU/sC1IQAQQQQAABBBBAAAEEGi1gx2uda4fGd3X1a1J+BP7932XJEm+J9FmzZLfdivqt&#10;T11o4FyTzuu+005Fh3TjwQdlyJC8L5EeZ4kKF67cdsygbLlqOI4AAggggAACuRXIYOy8Xbt2Nbyd&#10;dry8hjXb1dawtVSFAAIIIBBLYNddYxUrW8j5ZqRseQoggAACCCCAAAIIZEAg5kyziXpqzzRbp/pr&#10;tA5dom5ROK0CZlp1e8y9nXeG3ZfqZyOnVS/Vhgbs95dID66Sruujm+Q8ZrFunehk1KtWSf/+3nLp&#10;DUutFqtOtERFTCV7CYyYp1AMAQQQQAABBBCwBDIYO69fWLp+NVt3hCwCCCCAQP0FgqvQVXbNWtVT&#10;2dU5CwEEEEAAAQQQQKApAvUe1Fjv+puCxkVrKLByZaEyO55t9jqBbbuMnY8IbIdOqx4cf+/Eg00D&#10;TKbstOq33CK6nLyTnBWOtc3m0pdfLika1n/WWaKj0mfOlKee8oaY22nePC9wrum996RnT/uIl58z&#10;R3bfPWS/Wy75NrHq5GacgQACCCCAAAJ5E8hg7Dxvt5D+IoAAAggkFjjkENGV6pYuTXyifYLWMGKE&#10;vYM8AggggAACCCCAAAIIZERA48oa941IEfFdOx4cHIscrHPhwsI+E9t24t+FEiKPPFLYMkHlwq7N&#10;udDAtl2+bGB7c011/L8Gzp01wvViESscDx1ax8bUo+q+feUzn/FeTtKAukmOwJo1cvjhogPT991X&#10;rrxSTjnFFCSTWKDVxtkn7gAnIIAAAggggEATBIidNwGdSyKAAAIINFmga1c55xyZNKmqZuhcmloP&#10;CQEEEEAAAQQQQAABBLIn0Lt3SEzX7mZEfDc0Hmyf6+TtP0zs2LYWC41/O6ezmUaBSy6RI4+Uxx8X&#10;HeK/445FPZg7VzR8runpp2X9+qJDuvHKK2Iv8eAebsa2xqe1I/GT3f6YS1Q4j6pEX8uun3H20VYc&#10;RQABBBBAAIEwgQzGzmu4KnmYWG32Mf17bRypBQEEEKhY4LLL5PbbxZ7tMFFVOqvepZcmOoPCCCCA&#10;AAIIIIAAAgggkAsBM3bc7q0zjjy0jF2+BfP2ePqIWKY9xXpTemEWa9er284m79yLUo0sNae9XX/o&#10;ufHrD85XrxXacWhnSPrq1bLzzqIPduh87716hV68zM6ksWqNPd95Z5k6tUDZMnYVuh65STGXqDCP&#10;qsQZR26X0TwJAQQQQAABBBBIKJDB2Dlh6YTvAYojgAACuRTYYQeZOFEuuKDCzuu5WgMJAQQQQAAB&#10;BBBAAAEEEHAEnLHj9tGajyMfO1ZOOsm+gpd3Att2MLua9cLt8fQmluleuwW2Qxdr13Y596XsvSg1&#10;p32p+p2uV1z/F78oe+zhLRmwYIFsv31RrboOus7lrkuka+rRo+iQbmhkvezUaElj1VOnuldp7nY9&#10;xpE3t0dcHQEEEEAAAQRaTyBrsXMddH7HHXcMGjSo9agLLXrppZfO1cc8SQgggAACzRU4/3zv+4i7&#10;707cijPPFP06g4QAAggggAACCCCAAAII1FbAjO124t/2VexY+DHHhMwtHxHYTt164XbHc5Lv0yd8&#10;iXTtvj0k3b/LxkTnVOvfX/bay3s/6Apl++xjjpApI6BcDz/slZkypUxJ/7A9J3ysEyiEAAIIIIAA&#10;AikTyFrsXPmHDx++hz6e2cKpv/5bloQAAggg0HSBdu3aZpZLFD7XwLnOR6fnkhBAAAEEEEAAAQQQ&#10;QACB2gqYsd0R8W/7isHBx/ZR8hkTOP100ci6RtB/+1vp0KGoc7Nne6uk61rp+jrqKDd2vmlThX/D&#10;Jp3jvahNJTY09jx5coljzdit7Yn5cWtG67gmAggggAACCDReIIOx88YjckUEEEAAgbQKdOokd90l&#10;hx8uV1wRa+3zwYPltttEzyIhgAACCCCAAAIIIIAAAkZA18bWSa0iUsQ4cvssrYdUQwGd037SpLb6&#10;ko7pj9MMU6ddOOJe23MG2KfEzOu0Afq68ELRv0ydZL/9Djmk6KAu0P7aa9Kli9xwg5x8suy4Y9HR&#10;6I2kc7xH11b90TzE8qtXogYEEEAAAQQQqE6A2Hl1fpyNAAIIIJB2AR1BrpO3H3+83HST6NppS5eG&#10;dKh9e9m40du/aJGceqr87nclw+e6wtzMmd6T/osXiz7af955suuuMmyY6JcXZVeeC7kwuxBAAAEE&#10;EEAAAQQQQCANAr17h8ydbjecga22RsPyQ4YULpV0TH/hzNI5U6ddpCn3+rjjvPXOdUj6hx96k7fb&#10;adYs2bBBVq0SfZJA/z5NFDu362mFfKvF8lvBhDYggAACCCCAQK0FiJ3XWpT6EEAAAQTSKLDDDjJx&#10;onzrW6JfK2jk+9prvci3Toi3225e5LtfP9l//7bw+R//KPqo+y9+IRpQt5M+yH/jjd507nb0XYPx&#10;ftKJ9XQRtcsuE70QCQEEEEAAAQQQQAABBBBoisDChYXL6hhoP330kfd/ey1tc6itBP9reYERI0Rf&#10;mvzHvu32mjurD447Q9Lff1806K5LpOvr6KNlyy3t88gjgAACCCCAAAL5FCB2ns/7Tq8RQAABBMIE&#10;dGi4rgynr1tv9Q7fcUeh0DbbyFtveQF1Tb/8pRdN1/nu/FXPdeftt8tXvhI167sG1HWqQC2mEXod&#10;5s5y6QVZcggggAACCCCAAAIIINAoATOBuV7woouKrvqpTxVttuZGnNi/HfhfsKA1+1HHVjkPeeuV&#10;DjhAuncXfUJizz3d6LjOmvbUU95LHwR/5BE55pg6NoyqEUAAAQQQQACBlAgQO0/JjaKZCCCAAALN&#10;FdDF4QYMEH0qf+1aryE6wfvWW8tVV8m6dXL22XLPPbFat3KlXHCBtw6iDk9n0fRYZBRCAAEEEEAA&#10;AQQQQAABBDYLJI396xPPpNGjvb9e9ZnvadNcDLNKukbcDz646KhO8z5mjDceXR+q2Hdf6ch3yEU8&#10;bCCAAAIIIIBAhgWy8++eTf5YwPTcq9Q1OD20tBQBBBCoj4COStcR5zqRu/8b55vf9JaR028fYgbO&#10;TaPuvtvL3nUXo88NCRkEEEAAAQQQQAABBBBIscDy5fLMM23tt4d9m7w9LbzZqSfYed385CdFV45v&#10;cErUeKfNdvub0vj4Vjr5WXBK9p128mZ613HnunB7z55Flektu+8+76Xpf/9Xjjyy6CgbCCCAAAII&#10;IIBAdgUyEjt/7LHHzD0aNGiQybdmRltoN7g1G0mrEEAAAQRCBE49VZYskS99qe2QDiKv7MktDZ8f&#10;frg3eTsJAQQQQAABBBBAAAEEEKirgMZ0zfBijfWaqdpvucWLmGo67TTvv1OmeP/1U2gxradU0sB5&#10;6JTv5lr+icEyTgFtpw50bnCquPHaTrv9TWl8lVb6t62+Vq2St992a/Ifd9C9OuL8oIOKjmrh665r&#10;WyVdR7STEEAAAQQQQACBbAlkJHY+cuTIFN2Xbt26pavBKbKlqQgggEDdBTRevnixXHONd6HKAud+&#10;E6+4Qo4/XnbYoe4N5gIIIIAAAggggAACCCCQZwEdyR0akNbAub9/iy08ntAyut8Ua5Zh0th/aOBf&#10;Gx8R+29W11rkut26yeDBblt0Fvdtt5U335Rhw0QL2OmvfxWdDN+fD3/2bBk+3D5IHgEEEEAAAQQQ&#10;SLtARmLnab8NtB8BBBBAIE0CV18t770nN99cVZt17XNdNH3ixKoq4WQEEEAAAQQQQAABBJIKvPqq&#10;6KtssifZ1sLvvOO9SqUBA0RfmpyzSpX393/iE9HHOYqAJ1BN7L/pgf/03sI+fWThQnn5ZXn/fbcT&#10;jz/etqdz57apC0yJt96Se+/1JiHYZx+WSDcqZBCopUDMX+KJLqm/jvmNnEiMwgggkHUBYudZv8P0&#10;DwEEEECg5gK6UNx3vys//rGsXVtV3T/7mXzrW6LLqJMQQAABBBBAAAEEEGiYgP4rdMKEuFcLTrId&#10;58yYZ40bF6cyyqRMYOxYmTSprc2h08Lb48K1sM7m5Y9g1nP0kKaIJzD8Am211+F/ZRuv17Tbf/nl&#10;hcbXoTlNrlL/8tWVMYOLY65Y4cXF16+XAw8Uf9IC01BdGV1NNPXoIXPmyO67myNkEECgNgKJfonH&#10;vKT+Oh4/PmZZiiGAAAJ5ECB2noe7TB8RQAABBGot8MQT1QbOtUVLl8qsWXLUUbVuHPUhgAACCCCA&#10;AAIIIIAAAk0SGDKkcGEz7LvUtPAmyu6fYy8fHvMJjMLFapFL1Hi94NChtbhq2uq4807RpyKefFI2&#10;bHCbboak6yEbU8vpxBUzZ8qhhwpLpLtqbCOAAAIIIIBAawkQO2+t+0FrEEAAAQTSITB3bm3aqfUQ&#10;O68NJbUggAACCCCAAAIIIIAAApkQWL5cnnkmqicRQ/Pt03SJd53xvh5JV0AfOTKk4hdeaNt50EGi&#10;M7rb6eGH5eyzvR277uqNWdeR6yQEEEAAAQQQQKAlBfhnSkveFhqFAAIIINDiAs8/X5sGPvdcbeqh&#10;FgQQQAABBBBAAAEEYgqce66MGhWzbKFYzPXOCyfEyOnqqpMnxyhHkaYKhE6T7sRu7TILFjS1uZm4&#10;uAbO4wy7L1tm+nQ57LCGikydKi+9JDr6PBizN0PS33hD+vcvatV774ku4ayzFKQxoM7i00X3ko36&#10;C8T8JX7aaV5TpkyJ1SAWO4/FRCEEEMiRALHzHN1suooAAghkQSDm36XOVznRPdc/EpL+neDXH11t&#10;nKO1qifOtSiDAAIIIIAAAggggIAKVPCvX9xaVsAOWptGRvw1FFrenBiasedRdwqExm7N4uVOYbOp&#10;g6E1pmuSNslcwl8fPWbIR+shtZqALpE+eLD3CiZd+MxPI0aI84DF734nX/iCt0S6HrrnHjeyHqyq&#10;pfbUY/Hpc84RjY/GT/xUj2+VgZIxb3eplTIyIEAXEEAAgfoLEDuvvzFXQAABBBCooUCiv0tDv8oJ&#10;NmbcOBk/Prg7ao//R0hUiXjHalVPvKtRCgEEEEAAAQQQQAABBDIlYKLOwV7F/GsoeGK99+iI5FKD&#10;of310Qn51OoWmEclIh6nsK9Vvzne9SqzZ3svfWxCF4m/+mr7sm3PUqxcKXPmSJ8+RYd0+vq1a4v2&#10;5GFDV5TXV/xUwXca8SunJAIIIIAAAvkTIHaev3tOjxFAAAEEqhfQFdpqknbbrSbVUAkCCCCAAAII&#10;IIAAAggggEAGBfyx+E7HnKH59th9u6TzaEXZxynqOse7LpF+5JHeS5MTOzfTuR96qHToYPdAfvUr&#10;+dKXpFMn6dJFNLiuY9PrmmJOdGe3QU8hIYAAAggggEC2BIidZ+t+0hsEEEAAgcYIDBtWm+vstZf8&#10;+c8yd64sXiybNsl554lG5bXyQw6Rrl1rcwlqQQABBBBAAAEEEECg8QIxQ1Axh8P67U+60FLje52Z&#10;KzrTqgf7FRG7tWO9TZ9W3Qy8trvgvOvsMs5c4vZZofmFCwu7TT1O/YUSIqaMvTM674/Fd8pkbGj+&#10;n/7kLZGur4MPdjrq7dS0bp1s2CDduxcdVWeNqTux9qISyTcSTXQXs3p/AnbzkdFLJBpTHvMqFEMA&#10;AQQQQACB2gkQO6+dJTUhgAACCDRAQBf9GjWqxteJ+A5u9WqZOTMktr3fft5UckuXVtUSfXD+zDOL&#10;KtG/ov2klesf2JddJjvsUNUlOBkBBBBAAAEEEEAAgaYIJApBlR0O63dB5yUmqUDSwHYptIjAdsS0&#10;6n5tEbHb0FhvqTbUe78z8Nq+XOi7ruxi7XYNmp80qbDDuVZo/YXS5CyBIUNEX5//vLVrc9YMSde3&#10;nC6mbqef/lSuuspbIl2pv/pVb2B6ayb9wkEXKTAfGd2Ms5a5ibXH6VTEdxpxTk9XmZgPZiXqlALm&#10;yjARDoURQACBXAoQO8/lbafTCCCAQHoFGvYnzfr1csUV3vPgdoDcjm0PHuzF1KtJa9aIvkKTXlS/&#10;hbn9dpk4Uc4/3/2OIPQUdiKAAAIIIIAAAggggEAeBKoJbOfBJ+d9HDu2ENE3cwBEBGJ1KLwT9W8d&#10;QJ2bTf8k15nkv/e9kInZdP+KFfLIIzJvnnzzm0Wt1hOdQHvR4aZuxPxOw8Tam9rYVrx4ogezYnaA&#10;BeNjQlEMAQQQyI0AsfPc3Go6igACCCAQU0D/zP7gA3n//cI3DsETNbZdZeA8WGdwjy7ndsEF3jcF&#10;+n2BTkZHQgABBBBAAAEEEEAAAQQQQCBCQAdwm2TmAEhpIFbj3/4S6T//uelTW0b/bDdD0nVUtxMp&#10;17/oNayuj6HrIZ3sLf687jEnuot4FsFtqDCgOUiSzT0MiM/mfaVXCCCQUwFi5zm98XQbAQQQQCBc&#10;QNdRO/tsWbIk/GhT9t59t3fZu+5yvw5oSmO4KAIIIIAAAggggAACcQRihqDiVGXK6HjNyZPNFhkE&#10;wgWSzmlvD7w2A7W16lJz2tv1h54bM7Baqv7wXrG3WGDjRvnOd7zwuT5rHpweX5dC1z/tf/ITeegh&#10;Oeus4jMjt1p8UDjR2ci71+SDDIhv8g3g8ggggEAtBYid11KTuhBAAAEE0i2gj65r4Pyee1quFxo+&#10;P/xw76l5EgIIIIAAAggggAACqRCIGYKquC8xY0gaQtuwQX70o/LX0YGqOjjVjGSNPkF7R2pZgWrm&#10;tDcDtSN6V6p+c25KB3lHdDnpoeXL5Zlnok7SD6amsh83fbxAtUOTflr1j3d9adI/5O2km379ujM4&#10;JF0fj3jgAW+/vkaOTNkT6kRn9Z7GfDAr5iMs/jvH/EiP+ZvFfr+ZvJ5LQgABBBDIigCx86zcSfqB&#10;AAIIIFC9gK4v3oKBc79fuvj68cfLDjtU30tqQAABBBBAAAEEEEAg9QKJYkjxl3MODmANldLFcUkI&#10;xBdIGkvW4ewm2fmIWLIp3woZDZzH+SiVLaNjyjXCXTY5E7avXSu9ennhc42vB0//05/Ef+20k7z0&#10;Utm6KdByAjEfzKrsEZZEv1lajoYGIYAAAgjUTIDYec0oqQgBBBBAIN0Cr70mX/lK63ZB1z6/6SaZ&#10;OLF1W0jLEEAAAQQQQAABBBBAAAEEggLVxJLtJz9ixpKDDcjVni5dpE8fr8cvvODN3G4nnel9xoy2&#10;HcGw+h13yJw5bUPSBw2yz8tXvpqx16WkYga8S52e6v3nnOONlTepsgHx5nQyCCCAAAINESB23hBm&#10;LoIAAggg0PoCN94oGp+uJg0bJosWydKl1dQRda4+Af2tb0nXrlFlOIYAAggggAACCCCAAAIIIIAA&#10;Ah07ir7s9OGHMnq0N1e8htWDsfPf/EYeflh0OrqhQ+XFF+3zWiVf1+nKTSfrMfZa5+oYP95cIV8Z&#10;fW7AfrNVNiA+X2T0FgEEEGi+QPE/IJrfHlqAAAIIIIBAMwRWr5Y776z2who4X7BA5s2TuXPl2mu9&#10;RddOP112282baP3ii2XJkmrr16j8rFly1FHV1sP5CCCAAAIIIIAAAgikXSBmDEm7+c473itOGjBA&#10;9BUnaSxk8uQ4BUPKxBzTGXNBaP8CLTWm055j3PQ/ojuh5c2JDc6ENiYtja+fVTVzzo8dK0OGtDVt&#10;8GDp0cPLRwy91VtgD7Wvbad69hQdXK5Jfybo8HQ76d/vM2e27bAjnf6uX/3Ke1Be9w8f3szH2WN+&#10;0k10Ns5Pm2AZ3ZPbFPM3S8QbOEind42EAAIIIJA2AWLnabtjtBcBBBBAoB4C+kdy9ePFtQYNnGts&#10;W1+33uo10/+zXDNPPSXXX1+DhmtUnth5DRypAgEEEEAAAQQQyJBAMPIR2rmI+F+wfMwITfDEivdk&#10;oxdxup9oTGfZBaH9K7bUmM6IwGfM7sRhrFOZBjT+lltk773d5juhODt+fPnlcsMNbvkGb1cz5/yk&#10;SYXGmjnnTXC3cKyxueBTMjqd+4EHek+rr1pVNErYb5d+bKdO9bK65HzoAxaNbX7cqyX6aRO30kyX&#10;i/m7r+lv4EzfBDqHAAIItIIAsfNWuAu0AQEEEECg2QIak65JKhXbrj4w7zfvuedq0kwqQQABBBBA&#10;AAEEEMiOQKLoSMzgZeNjsdnoRXbeVfSkbgIaOA8Oa44Ixen84aQGCHTo4EXHdX30+fNlxx2LLrh+&#10;vRdT99PBBxcd0o3f/150XL7e0512knbt3KPZ2zardzsPfET3lLHX0T4cRQABBBBoMQFi5y12Q2gO&#10;AggggEBTBJ5/vjaXLRXb9kf5VH+NWtVTfUuoAQEEEEAAAQQQQAABBBCoq0CdZiOoa5tTUbk9B7s9&#10;itrknWkqzP5U9K6aRnbqJAcc4Fbw5puy7bZtK6AHHz/SgfXTpnmnjBoljz7qnpu9bY2C+w9/RDzw&#10;kb1e06MUCcT8xZGoRzEnJEhUJ4URQKC1BYidt/b9oXUIIIAAAo0RqFVMulQ9/l+V1felVvVU3xJq&#10;QAABBBBAAAEEEEAAgQoEYq6nm6jmpo/p1ImsdTruiBRziKrWY6c6zUZgX0LzdWq8c5WW2iw1B7sz&#10;ZX0wTuz0wsw/79xfjbWbqlphznmn2Uk39fP1wgveEukzZsihhxadvXatzJ7dtmeXXYoO6cZjj4kO&#10;Z9ep4Lt2dQ81ZjvmTxvn9kW3rek/baKbx1EEEv3iiMnV+Ml4YjaMYgggUDcBYud1o6ViBBBAAIEU&#10;CdQqJl2qnl13rQ3GbrvVph5qQQABBBBAAAEEEMiMQMzoSKL+Nj46ko1exEFW28bzxmlYNWV69w6Z&#10;h9yu0P9DKThXuV2mWflUN75ZaP51zfzzEfc3M3PO6xLpJ5/sei9YIO3bt+0Mvr3/+7+9cLuOZT/r&#10;LPfExmzH/GkTcfsa006uggACCCCAQIsJEDtvsRtCcxBAAAEEmiJQ79j2sGG16Vat6qlNa6gFAQQQ&#10;QAABBBBAoAUEYkZHWqClUU1onV7EnO7VTGqto1H1FZ006mbKR5f0j7aORpzWUqauAgsXFqo3c6c7&#10;byezX4tqNJfUMIE99pBly2TePHn8cTnyyKLL6j168klvj66h3qNH0SHdePpp6dvXW1g9D0uku51n&#10;G4G0Ceg/DPQzXnHid3rFdJyIQPMEiJ03z54rI4AAAgi0jkCtYtKl6jnkEOnTR5YurarHWsOIEVXV&#10;wMkIIIAAAggggAACCCAQLZBouteyk1o714pZnulhfbc6zUYwebJzW1p6U5fTNslMhO7vCX073XCD&#10;KR4rM3asmEvkZA72WC6xC+mwcp2VXV9Omj9fdEZ3P+mQ9AceKDr+pS/JnDmy/faib/IJE4oOsYEA&#10;AtUIxPzFUWqpAv03wJ13utfXPcGdbqHS2/xOL23DEQRaVoDYecveGhqGAAIIINBAgXrHtnV5s3PO&#10;KXwlUVnP9A+AZi2TVlmDOQsBBBBAAAEEEEAAAQQQqFiAsXoV08U/cciQQtlczcFe6HZ9cgcdJG+9&#10;5c3ZrsNVnaccPvzQG3eu6fXXZeVK9/IvvSQDB7o72c6wQMzJThIJ6A/P3KaYvzhKLVUwdWrt5aoc&#10;th5sUMw+Bk9kDwIIxBYgdh6bioIIIIAAAhkWaEBs+7LL5PbbQ/4wjqnas6dcemnMshRDAAEEEEAA&#10;AQQQQAABBBDIu4CZy5053pvyVthmGxkzxns5SUecr1/fts8Jq+teLf+Pf3hzuQdnenfqYTMbAokm&#10;O4nZZR3oTGodgSqHrQc7wkD2oAl7EKi1ALHzWotSHwIIIIBASgXqHdveYQeZOFEuuKBCHj1XayAh&#10;gAACCCCAAAIIIIBAXQViTvdq2hBzvXNd8jx+yvOQwfhKGS75yU/K9Olt/dP4t5mqPc6c6jaLOdHf&#10;GQzT6v6kc7zb9ZOvTECncJ892xuPrq9DDy2q44MPRCd737jR2+mPi7UP69Fevewd5BFAoMYCMf8N&#10;UGrK92BrQieBDxZjDwIItJgAsfMWuyE0BwEEEECgWQINiG2ff773Dcjddyfu4plnyhe/mPgsTkAA&#10;AQQQQAABBBBAAIGkAkyFmlSM8jUX6N1bNLwaTHHmVA+exZ7ly+WZZ6IYnHH5pYrqMw16a6pPukT6&#10;8OHeSxebd9ITT7QFznV/MHau74ply7z3xhlnyIknOqeyKfbk5zHvaVk1fiOUJcpYgZh3vNSU70GN&#10;ekwCH7wKexBAoNYCxM5rLUp9CCCAAALpFah3bFtnXdOZmjQlCp9r4FzP0nNJCCCAAAIIIIAAAggg&#10;gAACCCCQSEAD56Fj7p1KypbRR+FDn2lw6qlm88AD5de/9saj33qrdOlSVNPSpfLss7Jpk/zqV6Kr&#10;1Duxcx2q3r59UfkcbgQnPy97T8sqNWBy7JoPdNZOaQB48uSynaNAIwTqdH8b0XSugUCuBYid5/r2&#10;03kEEEAAgSKBBsS29QHzu+6Sww+XK64ov/a5Lm92/fXeiHMC50X3iQ0EEEAAAQQQQAABBBBAAIHN&#10;AvYc75v3Ff3fmV44dB54PUHrSUVKOo7crPve+r3r00dOOcV7/f73bmNnzvQC534KhvCHDZPu3b1H&#10;BEaPdk9ku8UFaj7QucX7m7fmcX/zdsfpb1YEiJ1n5U7SDwQQQACBmgj4se2HH5b33y/8XVqq5spi&#10;2xoI1wHuxx8vN90k+li0PjweTPoHsz6aeumlrHEetGEPAggggAACCCCAAAIIIIBAQaDUHO+mRMT0&#10;wmYeeFO49TO1Gkfe+j21W7jnnjJxojckfdYsGTHCPiKLF8u8ed6eGTOka9eiQ2wggAACCCCAQHIB&#10;YufJzTgDAQQQQCDbAhrb7tVLunUTfTa/frFtf3n1b33L+7t37ly59lovVH/66bLbbqIPjOtfwvzF&#10;m+23Gb1DAAEEEEAAAQQQQAABBBBoosAtt4g+OqDJGZdvN8keo2/vb3x+p5286ev0pV8dOFPT6ZB0&#10;k3RI+s9/bra8zFFHycCB3mzzxx0ngwcXHcrYhj05dsQ9jTgUBNFBwyQEEEAAgfwJEDvP3z2nxwgg&#10;gAACcQQ6dvSe6a53bFsD5Pp3rL50MTNNd9wRp2mUQQABBBBAAAEEEEAAAQQQQCAFAgsXFhpp5k7/&#10;6CNvpw6h9tPKlbJoUVt+wYK2jP6vVHmzv1C0opwZcx8xLr+iiut7khM414vtuKNcconn+c9/ykEH&#10;FV397bflsce8PffcI9/5jlx1VdHRpm8knX6/VIN1uQGdfcGeHDvinkYcKlU/+xFAAAEEciZA7Dxn&#10;N5zuIoAAAggkEiC2nYiLwggggAACCCCAAAIIIIAAAhECoXFfJ5Zsnx5a3i7Q4vlJkwoNvOiiQl5z&#10;ujh3dEpavtQ4cjU0VV1+udxwQ/Rl03d0333l5pu9Zq9a5U2hZyfzgILuDK6SfuqpMnSod1aXLvZJ&#10;jcvXavr96dNDete4bqTnSq++KvqqbbIfWahtzdSGQNMF+Mg0/RY0rwHEzptnz5URQAABBBBAAAEE&#10;EEAAAQQQQAABBBBAID8CJogb7HLZWHLwFPbYAnHGkWuoOMPJCZxrT/v2lf/zf7wh6StWyPDhRV1/&#10;/XX5zW/a9vTpU3SIjawK6LqEEybUuHPjxsn48QnqJBiZAIuizRZohY9Msw1ye31i57m99XQcAQQQ&#10;QAABBBBAAAEEEEAAAQQQQACBRgnEDJlEDMIOtpQhj0ET9iBgBPxF4nSJ9FdeEX+ucnPIHpLuHNLy&#10;F18sOhG6DlXfYw9p396cRAaBagUIRlYryPkIINAIAWLnjVDmGggggAACCCCAAAIIIIAAAggggAAC&#10;CORaIFHIJOYg7KRDHnN9A2rR+Zjrl+v06X7S9cvNHOlx5lQfO1aGDGk7d/Bg6dHDy592mvffKVO8&#10;/2rK/Bzsfjdr+F9dIn2nndz6OnQQnex9/nxvvzNnuwbaf/SjtvI33SRf/rJ7bj22zdvDrty59fYh&#10;+21g7yePAALVC8R81i3RhXjWLREXhZstQOy82XeA6yOAAAIIIIAAAggggAACCCCAAAIIIIBAiwvE&#10;jCUEx82vXCkmluz0ccAA0VdEgNAur+OAm56qWb88zpzqJ50UsnC1Pyo6uFy3amR7Dva63m5d7Fxf&#10;y5fL7ruLBtftpMuHmzRihMl6GR2S/q1vyYEHyoYNotF3k2J+Okx5P6Px74ikkbaIWx9xYh4O6Y3T&#10;1eIjUvAHkRbWnyHOzyLzhIpdVcyfSP4peptIRqCyD4KeHnq//GqbEnJO9Kyb6X50Jo3Pup17rowa&#10;Fd0t7ygfmfJG6StB7Dx994wWI4AAAggggAACCCCAAAIIIIAAAggggEBDBRLFEuKPmx8zhgBhQ+9j&#10;PS5WWSAz2BINbfbuHdxdxz16OWfCdr3YBx94C6W//7507y777Vd0dZ1IQANgftpqq8KhRJ+OwmlW&#10;7qKLrI2Ps+ZC7gG2xQucx/khU7aMPicRfCqlro8sZDsYWeUHIfR+pTHknJnPaMwHF+r6kckMZto6&#10;Quw8bXeM9iKAAAIIIIAAAggggAACCCCAAAIIIFAPgZhj5iJGyAVbZUYlxgyZBGuI2GMqjyjDoQiB&#10;0IG/zv0NLRNRZw4P1TWQ2XhPDWN/6Uvy3HOiU/R3LA4f2Kukd+rU+KZxxdQLEIxM/S2kAwjkQqD4&#10;l18uukwnEUAAAQQQQAABBBBAAAEEEEAAAQQQQCAgkGjMXOgIuUCVhVGqMUMmwRrYUz+B4GBfc62y&#10;99csUB1zutpWmHPe9K41M+YxBefxhVKtrd849fbtZY89vJeTXn7Zm+BdZ27X/3bu7BxkEwEEMiIQ&#10;81m3mD/8fRSedcvImyMv3SB2npc7TT8RQAABBBBAAAEEEEAAAQQQQAABBBBAoEKBmLGERLWnOpYQ&#10;Z/3yRBoUdh5lKPv4QuiE23VlnDBBxo6VWbPkrLOKVknXT8eqVfKDH7RdfPJkGTSo0BBdHP2pp2TP&#10;PUWLaZoype2QPitgumwexTCn6adD60lXasrs/UE6RYsIatrsrc8bczaURB2p3w/emL8mgncnuMf0&#10;qH6tNZcIZvSica7LXOVBOvZkRYDYeVbuJP1AAAEEEEAAAQQQQAABBBBAAAEEEEAAgToJxIwl1Onq&#10;VJsWgTiBzEYGL2sezdUl0v/t36Rnz6Ibop+OZcva9vTpI2eeKTpy3STt71e+4sXadZr3fv1CFtjW&#10;kuZRDHNWGjNNmb0/lC4zQc1Es6HEfM/oCuJ1SjF/TQTvTnBPnVpItQggEE+A2Hk8J0ohgAACCCCA&#10;AAIIIIAAAggggAACCCCQbYGYY+YSIWgsIXWDRxN1MHWFdaJvHa8ckSJGQNpnZXUOdjvYrEFfk0w+&#10;OKG6OWQKa8aeUL2JgbGGRXN//GO57DLvrbVyZVHgXCn895vO9L52rXvIFiPf4gJ1GgKuvyNICMQU&#10;4E0YE4piVQsQO6+akAoQQAABBBBAAAEEEEAAAQQQQAABBBDIgEDMMXMZ6Gmeu6Djhg87LAqgiYHe&#10;qGY16lipYLOZXdxvSKkJ1U2xmBOq6xTokya19c2MWY94fEHj9OYSjSKJdZ1SS6TryY8/3laDltGh&#10;56Hp61+X22/35nVverIfnghtTPDhCVMs9CkKczTtmToNAR8/Pu3bnhh3AABAAElEQVQwtL9xArwJ&#10;G2ed9ysRO8/7O4D+I4AAAggggAACCCCAAAIIIIAAAghkUCDm8KyIOFAQpZWD63XqbxCBPQjUUGDI&#10;kEJlZvLtiMcXdFS3SaGRWucTHVrG1NCYzK23yuc+50XQf/SjolXS7avPnCldu9o7ZP162bixCePU&#10;Sz08UdQ4kVIPT5hi+lTESSeZrbZMGp+KcPvQ2O2Ys6FEwAbbm9LZUGL+jgv2N2JPK/9Oj2g2hxCo&#10;vwCx8/obcwUEEEAAAQQQQAABBBBAAAEEEEAAAQQaLJBoeFbZOJDfeF0mtmXHCNapvw2+a1wOgWiB&#10;RYsKxyMGoJf9RDdyjPuWW8rxx3uvX/2q0Hgnp+ugDxpUtG/uXHnlFencWS65xFsufccdi462/oY+&#10;FRGc4CHiqYjW71FTWhgzuBsKWyrYrPudR0zidy1me+JXGL9kot9xMatt5d/pMbtAMQTqI0DsvD6u&#10;1IoAAggggAACCCCAAAIIIIAAAggggAACCCDQOgILFxbaYgZkO1E0s1+Lnn663Htv2ykRwWY9JSKM&#10;XbhkK+Wix7gH5y23WbQfDlqpntmLvpcq4+8/8kh3SLq/Sroukf5//6989atFZ+t4dH2RGixQpyHg&#10;9etF2WBz2UdMgm2rLNjsfKCCH5/gnuClNeSfolTqwYVquqAPLqTuTVhNfzm3qQLEzpvKz8URQAAB&#10;BBBAAAEEEEAAAQQQQAABBBBAAAEEGiBgVhbXaznR7tAomgmca/noYHMDGt/ISwTnLXe4/MaEotnt&#10;jLnou55y6aX2eV7erJIeHOmrE7yfcIJbvh7b5oEJu/KI6cHvu09uuMEum6l88EaEdi90CHhoyfzs&#10;DH6gtO/Bj09wT3qJyj64UEHX/AcX9H1YNpk3YZwQfpwy9hVjfhDsU8inUIDYeQpvGk1GAAEEEEAA&#10;AQQQQAABBBBAAAEEEEAgWiDm8KzoSpyjcb6zdk5p2GbS/r7zjugrOg0YEHd8rV8PX6lHe9b8aNJx&#10;5DVvQHMrjLOitj0m/vLL0xTZ/fKX5S9/8T6ARx/tMmtY/YMP3J312DYPTNiVm7CcvdPPO6PzgwXY&#10;g0A1AqEPczgVRjzb4ZTUzVb+nR5sbQV76hfCr6AxnJIqAWLnqbpdNBYBBBBAAAEEEEAAAQQQQAAB&#10;BBBAAIE4AnmL4ybt7/jxMmFCHEivTMzhgJVN5xu3EZQLCCQdRx6oIN07kq6oPXRomvp71FHSt6/X&#10;4DvucJtthqS7B0SmTZPLLpMlS6RLF/nwQ+nePViEPXkRiHigyg4w2/myNM0NNoc+zOG0OeLZDqdk&#10;0s3g+OyIqea1MAmBNAsQO0/z3aPtCCCAAAIIIIAAAggggAACCCCAAAIIIIAAAkkFzAhOJ3JmD9Q2&#10;ZbRyXbo7z8mmUAcHzZaxAe39FefbtXNP1avrOuiPPuru1+2//lXmzWvbT+w8BChPuyIeqLIDzHa+&#10;ATz6Ufr2t73rTJlSuFojP1CFqybMlRrDHfPZstCr9eghPXsWUYQW83c298GFiIZxKIsCxM6zeFfp&#10;EwIIIIAAAggggAACCCCAAAIIIIAAAgggkC6B0CmvnaGNoWUq6KYZwRkROTNlKqg/Y6c4FBFolXU8&#10;9LY6t97UPHiwjB4dHjs3Q9I7dZKttzZneBkNq+tEBcuXe0PS16+XjkRGinjYaJCAfpSCH5/gnga1&#10;ptmXad8+QQuCA99DT7ZD7BFzD9jnRjy7YBfz83b9waPsyYoAvyGycifpBwIIIIAAAggggAACCCCA&#10;AAIIIIAAAgjEFIj5lXrM2vxiVX6lHjMwUCqgGNrUKpsUWmf9dl50Ucm6yw5tNAOjY0ZBcj6OvCR0&#10;kw5Uc+vtJuv7ZNUq0Qi6BsidNHWq/O53bftWrJA+fZzjbCKAQKMF1qyRDz6IuypKzMbp4ikm6W/A&#10;OL8Ec/vsgoEiExAgdh4gYQcCCCCAAAIIIIAAAggggAACCCCAAAIIZFsg5lfqjUQoNSNuaBvKxpL9&#10;s+woQmg9mdlpBkYTBcnMPY3ZEXvM+hFHiL5OOUU2bfIi6Hb6wx/atjp0kH/8w8vr8xO9e3uZGTPk&#10;3nu9AN5hh3mbJAQQCAoEHzgLfVApdGewNn/Pv/+7aPichEDrCRA7b717QosQQAABBBBAAAEEEEAA&#10;AQQQQAABBBBAAAEEEECgrECpMeulni/ZsKFtnKuZq+C22+SXv5Qf/lB0bfWJE8tekAII5FEg+MBZ&#10;6INKoTtLeSWas71UJexHoA4CxM7rgEqVCCCAAAIIIIAAAggggAACCCCAAAIIIIAAAmUFdOzv9OlR&#10;pWKOYmQO9ijEljxW8a3Xgeal4uWJOhqsREerX3FFUR1z5njvTx2Pvv/+omuok1IhoKvaP/NMVEvt&#10;lS/svHOOmZnA2c9mrQR69pSuXWXKlDL1xfwt4NeiMf7Jk8tUyGEEygkQOy8nxHEEEEAAgSwJVLx6&#10;XMS/pIPPXWZJjL4ggAACCCCAAAIIIIAAAgg0RiA4I2711239KIJOmh09UXaiUYzVi1FDwwRScet/&#10;/eu2kei9esm774Yso94wrlIXsqesN2UivsUKLW9OzEZGA+elZh2wO2iXsfOmjP/YhNnMWybRIwgG&#10;J/jecx5BsL+bXb/enFdVhu9mq+Lj5BABYuchKOxCAAEEEMisQJWrx4X+S1pXjxs/PrNidAwBBBBA&#10;AAEEEEAAAQQQQKAxAnz73xjnxlzFjlA6wST70IIFjWlOZq9i5l33e6i2wdHk1XTeLJq+665u4Hze&#10;PNHbp09+bLNNNVeo9tyI/oZ+i1Xt9Tg/NwIVPIJgbOz3nvMIQvC7WbuwqSGYiSjGd7NBLvZUJ0Ds&#10;vDo/zkYAAQQQQAABBBBAAAEEEEAAAQQQQAABBBBAwBYIRjRDAz833GCflO68P0rVfjLAzmvfnGcI&#10;SvXWGaVaqpi/f++9S85b4ITV/fKjR8uSJW1VOgWCcXddGV3HmvspODvCL34hN97oHdxjD9FzO3Ro&#10;K8n/EKifQGVjwYPtSfQpC57OnjQKlH3zxOxUPt48xM5jvh0ohgACCCCAAAIIIIAAAggggAACCCCA&#10;AAIIIIBAfQRMpDkixtzK49SDo1SDDxCoXOgzBLaoM0rVPpQoHxpW79y5UEdogcJh8cLhCxfKK6+I&#10;jj7ffXf7iJfXdvpJJ58PBs5fflnWrWOJ9DaiJv7PeULCb4m9frad16PBRyia2PjgpYOfsmAZ3dOw&#10;T1no1dnZmgIx3zxlG1+rH9FlL9TUAsTOm8rPxRFAAAEEGixQ8epxzr+k7WbrrHokBBBAAAEEEEAA&#10;AQQQQAABBBBAoBoBJ9JcNvpVzbU4N77AjjuKvpykzzf8619t+0Lv1A9+IDffLPvtJ9ddJ+3atZWM&#10;eCrCPDnhXCh0U8d9msh9aIGIb7FWrpRFi9pO0ryZlN7UE9FIU0YzaRl7GvqExBZbeF3x5xKw83YH&#10;ydsCZR9BMIX9997VVxdWT3De2/rO0dr8dM013v+vvbZt0/6ffUgLtG8vU6bYx4vyfDdbxMFGDQSI&#10;ndcAkSoQQAABBFIjUPHqcfxLOjX3mIYigAACCCCAAAIIIJBRgVdfFX2VTTHDHn49Ff+JVLYZFEAg&#10;PwImkGmPWLVDTU4g0y7WSCUdQm2SiWaF/sQwR015Mo6Afk303nvy1FNe7PnII52DbZtr1sgTT8jh&#10;h7tHQ2PtbqHIbR3pHpxD3j4j4lssbbDzlIZ9osmXbWQ+xp4aj7xnyj6CYID8956WN6ns+y2igH9o&#10;4EDRas17Pjj3uPMPpNAfa6Y9JpOW5z9Mg8k0UIDYeQOxuRQCCCCAAAIIIIAAAggggAACCCCAAAKV&#10;CfzsZzJhQtxTy4Y9/IrGjZPx4+PWSTkE8iYQGkKOGZWxQ00RgcxGkk6aVLiaE6yK+ROjcH68nP0A&#10;gZ7hPENg19Gs5wnsNiTNd+3qzYxdD7rgGy/mu66RscBgI33AFmxq0jublvLO58tvdsY+ZaH3Iubc&#10;42U/mzGf/wiG6p1WpfE9H/rmcfplb6bxR7Td/uR5YufJzTgDAQQQQAABBBBAAAEEEEAAAQQQQAAB&#10;BJyRXqVAYn6t7J/OUPhSjOxvvIATYLYbUDYqYxd28macurPfbMaMfg0ebM5o0Yz9AIE2sUWeIYiP&#10;FRoejviBVqvV6Eu98cq+62LGAuMLRJQs1Uj/lNo2NWnw0r5xdr6RzxZE0NXqkPP58qtN3acsjsba&#10;tV4ps76AfU/jnF5lmQaH6qtsbejp/r/WauXm15P1f60ROw99K7ETAQQQQAABBBBAAAEEEEAAAQQQ&#10;QAABBCIFGAofycNBBMIFqplw265RV602wSSz34ns1ipYYurPVSYiPFw2Nhw6rHPMGHn33TbCs8+W&#10;885ry+ttirhW/cxDGxnz0Y36tSpYczXBSxs26bMFpT4+zqcs2GB/T8ZC9aW6GXO/82ZL9J5fssS7&#10;SNkPXcyW5LBY8F9r9uciKYh/btYnLiJ2nvR9QXkEEEAAAQQQQAABBBBAAAEEEEAAAQQaLnDuuTJq&#10;VI2vqsOGSAiUEqjTvAKlLsf+pAIRwY+yQSYTxwoNlNphLb+kRgFJiQRCxwR36ybbbCOXXCIaxNXY&#10;uVm/OVHNNSwc2shMDlyuDC3iI6YVlv2UJQ3VV9bItJwV+marvvGnny6HH95WjU7F0aOHlw/9seYX&#10;sn+4tZ3G/xAIESB2HoLCLgQQQAABBBBAAAEEEEAAAQQQQAABBFpLIOvTY7aWNq1RgeBItQiWsmEk&#10;/1wdqdbiqZoJ1e2utXiw2cSxYgZKdeCvnULH3ZYapGufmPN8u3aiq6RfdVUZhi98QT7/+aIyxx4r&#10;Om31ccfJ8OFy9NFFh5oYCzRPYNgNihm2jH63OG+w6ML21Vs/r31xeqdtDu4xHWm1vtvz54c2298Z&#10;bLazZ+VK08WqMvfeK/ryk3lYIeaPtQouXM17voLLcUrzBIidN8+eKyOAAAIIIIAAAggggAACCCCA&#10;AAIIIJBeAYbCp/fe0fJSArWaUL1U/anbHzH0NuYDE6nrsjY4NELmdyQiNmz3tOKHJ3baSf7zP90h&#10;6evWyYYN8tBD0r69tM4DKOYJDLvjMcOWEe8rU1vZN5i5Tc5N0TCtqf/yy+WGG0yVzc+YhgV7F9zT&#10;/OYGWhCcPz+02aabpgJnj947k1rtHpmGBTPVvOeDtTVsj/+vNftzYT47dhucz5F9KHhu1icuInZu&#10;33/yCCCAAAIIIIAAAggggAACCCCAAAIIIBBPgKHw8ZwohUDNBHIyLL5mXpVWFBoh8yuLGRuu9Mpy&#10;111u4PyNN2T9+rb6gtO8X3ddxZdK/YnmNkXclKFDq+pmNSHGqi6cp5OrvEd5oqqwr8F/rZnPjl1j&#10;xOfILhZ6rl0gE3li55m4jXQCAQQQQAABBBBAAAEEEEAAAQQQQAABBBCooUCd5hWYPLmGbcxdVQyL&#10;z90tF+nUSbbcUtaskY4d3bD6pk3yxBM5JGlcl0PDhDFDjI1rZYauZB5WGD1alixp61i/ftK5s0yZ&#10;0rZ5332FuQR0vXMzZ3uGGOhK0wWInTf9FtAABBBAAAEEEEAAAQQQQAABBBBAAAEEEECgxQSCI9Va&#10;rIE0p14ClY1uD07qW/G85fXqWDrr3Xpr6dPHa/qLL7odePVVWbzY3Wm2r7hCli3zwu0jR8rgwWZ3&#10;a2VMrNRuljN3tP3WStH83qZHzgfK6Z0WC+4x59oZrUenTG+d5IS0/Yb5fbn66sK0+f5+vdGanJnb&#10;/UP2f83DChosN0nz+ryCmXRB3w8mbbutyZJBoIYCxM5riElVCCCAAAIIIIAAAggggAACCCCAAAII&#10;IIAAAgikWaD60e0mAJZmhpZre4cObpM2bpQTTpAHHnD367YOSb/nHnn7bfnZz+TUUwtjdkOKNnVX&#10;6FslYmB3Guf3dj5Qwd4F9zT1nsS9uBPS9k/z+6K31UnBPU4BNhFoJQFi5610N2gLAggggAACCCCA&#10;AAIIIIAAAggggAACCCCAAAIIIFBWYNAg+drXwmPnukS6Bs79ZAbsOhXOnSv77Sfduzu72cyCgM5J&#10;oC872cO17bxdxs7bZfy8TkZCQiAfAsTO83Gf6SUCCCCAAAIIIIAAAggggAACCCCAAAIIIIAAAlkS&#10;sMN72i97086bLq9da7IZz+i482OPlZkzZeXKwmTXTp8vu0xmz/aGp5PqIRD6DtQLffSRd7XHHy9c&#10;M7hHj+kM7TpgveKk8w1MmFDy7LJzpztn+uXHjZNRo5wjbKZAwH+Qwn5D2nnTgdD3oX/ULu/ns76q&#10;C7Fz874ggwACCCCAAAIIIIAAAggggAACCCCAAAIIZFQgOAwxtKMR354Hy2f92/Ngj9nTWgIRIcCI&#10;Q34f7GiQ7nE2W6ufyVuj82n/6U+io891heyIheeDQ9KXL5f27WXhQm+J9Hbtkl+YMzYLRL8DP/Wp&#10;zeU2/9/ZM316yYceNp/B/2MJ6FvarBNvf8xNPvq3nikW62ItWSj4IEXEm9N5HwY75J+rD1KMHx88&#10;mJk9xM4zcyvpCAIIIIAAAggggAACCCCAAAIIIIAAAgggUEIg+O15iYLe7rLfnvvn2t+e1yk2H9FI&#10;DiFQjUBE9Kiaalvq3I4dvVnZI5LzSdcF1JctE/2vLit+4YVyyy0Rp6bjkD4EYJIJgtqxUjuvJU0Z&#10;cxaZtAto4Nx5n/s9cn4ChJZp5b7bzwREt9OZvT+6MEc/FiB2zhsBAQQQQAABBBBAAAEEEEAAAQQQ&#10;QAABBBBAoDqBOsXmq2sUZyOAQEmB735X9tyz6Og//+kFzv20775Fh3RDB7KnLk2aVGhyRKw0dXHT&#10;Qq9K5M4915tfXR8FcHpdoniZ3aefLocfLgMGFD1b4K+AYE8+r7X4zyLwCEIZ0FocLvVMQC3qpg5i&#10;57wHEEAAAQTyLcBz8fm+//QeAQQQQAABBBBAAAEEEEAAAQTSJKAzkOt01qGpVpHC0Mqzt1MDxjo9&#10;u51eesmbp13XStfkTOeu079ff71dNhd5EwOubPVxHbi/994u1GmneXumTCnsN3tq+Aau7YIa994r&#10;+nLSkiXejtDHDmoSsHcux2adBELfpc617HemX17fYJlOxM4zfXvpHAIIIIBAWQGeiy9LRAEEEEAA&#10;AQQQQAABBBBAAIEMCPjDEGvbkax/e15brRzVZiKOdp+dybHtQ6Hl7QJ2vndvN6xrjmqAU0OVJhJp&#10;9ptMxCFTRjMRC4TbxbKXP+EE2XFH0fHEV10lu+1W1D8d5Lp6ddEee+Phh2Xnnb0l0jOWTAy4stXH&#10;9d3oPIKgPlts4SHZ+4N74jCGfmqcT5ldRseOm/i3CZdGfCLuu09uuCFOQ9JUZuxYMVMRxEFQQPMe&#10;SFM/69nW0Hd1PS/YlLqJnTeFnYsigAACCCCAAAIIIIAAAggggAACCCCAAAJVCNRpHrWKw+F1is1P&#10;nlyFEac2SSAi2hQ6SrVWzfTD6hGRyIhDtWpD2uvRcedduoTEC+fPL9mzdetkzBhZtUoGDvTi7r16&#10;lSzZmAP2zASZDAD7jEk/ZSZwrqeb8GfEJ8KOuzfmxjXgKkOGFC4SB6FQurVz5jmAiGaWeg4g4o0U&#10;UVvWDxE7z/odpn8IIIAAAggggAACCCCAAAIIIIAAAgggkD2BOs2jNn58hVS1nSK4wkZwGgIIxBYI&#10;DY46A5dNZUOHyve/L9/4htlRyPztb17gXNNbb8lWWxX2+7mnn/aGsHfr5u6v37Y9M0FoH+t36SzV&#10;bM8iYEKzdvy1Xz/p3Llo8nntvj2Q3S7s3IgFCwpUdt4U8xdTLxQiFylgngOILMXB+ALEzuNbURIB&#10;BBBAIIsCPBefxbtKnxBAAAEEEEAAAQQQQAABBBBAAAEEogQixpsmmh5gxozCVXTMup3WrJFDDpEN&#10;G2TYMDnxRPtIE/I6X/dJJ3nXteO7dt5vkx3xbUIrW+aSPXoUmhIamtXAuQ5btyef1xNKDWR33mz2&#10;bPB23ilWaEGJ3JtvFg6YuLvz/IfZr0XtOH3hzLrl3nmnULXdjMLe5DkeU0tuVsEZxM4rQOMUBBBA&#10;AIEMCfAPjgzdTLqCAAIIIIAAAggggAACCLSQQKvNqd5CNDQliwL2RNmh/QsGKUOL5XatcV8jNMDm&#10;xAJtt9DydoH65c2l99tPfvpT0c1Fi+Spp7xI+eOPt11WV0nX8Lmm2bNlzz1D2rJpU8jOOu3S+br9&#10;QK8d37XzdbpuDatN+inTm2Ki0WbsuLYnM58yeyJ601MfPPT5DztOX8F9Me95+9yIj6dOD2OS0zyz&#10;P2lm3DipbHoY+81T6o0RpzGZefNEdpbYeSQPBxFAAAEEEEAAAQQQQAABBBBAAAEEEEAAgQoE6j2n&#10;ep3mUaugp5yCgArYE2WHgqQrSBnahQbsjAiwhcYCG9CkUpdI2lQ7jmjq1IHgRx8tF18sMXu3cKE5&#10;1YvW+ykieNngccaFxtUnV82nLHTseH2aWeNa/fnbzQMZTbynSd/zNYbYXJ3/ZJ55/+tuO7+5VLL/&#10;M7qs2IvYebEHWwgggAACCCCAAAIIIIAAAggggAACCCCAQOsL8E13698jWohAqwnYY09D2xY9PYA9&#10;XDX09KQ7lyzxFsz2L2qfW2o8+qRJhVJOIDNm9L1wfpKcHZuMCNXbxZJUn82yzpvNfvNcfrnEHwKu&#10;bxJNdb2/6boBwSfznM9Cou7451Y8nD3RtdJTmNh5eu4VLUUAAQQQQAABBBBAAAEEEEAAAQQQQAAB&#10;BBBAAAEEKhOoZuByZVeMc5azZvbGjaIja0eM8KZY//zn41RQ9zLB2CSh3LLoEW+2oUPLnh2rwOmn&#10;i5m23UxK7zz/YcfsTRmtPXVzj/uN18fmQqdwiOVFobgCxM7jSlEOAQQQQAABBBBAAAEEEEAAAQQQ&#10;QAABBBCIK8Cc6nGlKIdAvgWc4blBDCcWGCzg72lALLAmTbVjmfvu662P/uKL3sukFStEx50/8YT3&#10;6tdPevUyR8i0kIAzlbrfsgYPyjeBc726mZQ+YnkIU6YCRzvubp9e9uNpv+HtE5Pmq2l80mvlvjyx&#10;89y/BQBAAAEEEKirgL8CTdlLRPzLMngu8/IFTdiDAAIIIIAAAggggAACCLSaAH+7tdodyVV7+Doi&#10;Rbc7Yniu34uIWGCDu1nzps6b5/UgYgz3lVeW7OK3vy0jR3pHI4KXdthy8OCSVXGgAoGIqdQjbqh/&#10;Ib0X06e33birr5bgsP4K2lPvU0qFrhN9PEMD8DHfwKaDxx0nW28tuu67mfde58APDuW/5hrvjGuv&#10;NecVMsFz99uvcJScCLFz3gUIIIAAAgjUUyC4Ak3E1cr+y9I/lxVoIgw5hAACCCCAAAIIIIAAAggg&#10;gAACfB3BeyDzAp07e5O6a4oZvOzRIxaJGVtvx93tkGdEpFMvYJ8V63q5LKT3Qu+df+M0Jp2fFBqA&#10;j/kGNkp/+pNMmGC2vIwJohft/Xij7HMJ/rn6bbOukkDaLEDsfLME/0dgs8CKFSueeuqpF154YenS&#10;pbqvT58+u+yyy7Bhw3oxOcxmIv6PAAIIIIAAAggggAACCCCAAAIIIIBASwvUaeB1S/eZxiGQJ4G9&#10;9irqrQ6DPuEELyKrryOOqHym99Cx9XbIM36k85135PHHixqpG8G5J80ejbubZOfNTs1kY0YTv3d+&#10;x1euFH00wUn2mGk77xTzNwcMEH01YM2C0KuzM4sCxM6zeFfT36fx48dPcB6cSdKpIUOGLNBJJ5Kn&#10;qVOn3njjjY8++uhaf60Oq4bOnTsfffTRl1122bHHHmvtJosAAggggAACCCCAAAIIIIAAAggggAAC&#10;9RdIGgvXgdd33hm3WfHngYtbI+UQQKCEgBnYXeJ41Bzsf/mLPPqoN7Zb10E/5JCiCmbOlFmzvNcP&#10;fiCPPCLHHFN0tCkbDz5Y8qdQ8GeOs6fUcOHmzkZp37vQ8fehO218/yez3bvjj7ePF+XtYna+qJCI&#10;mowZ4+zLwqb+1rMfoTB53U+qswCx8zoDU31KBN5+++3zzz//gQceKNVejab/8eP06U9/+ic/+cm2&#10;225bqiT7EUAAgSKBc8+VUaOK9lS/oU+YkhBAAAEEEEAAAQQQQAABBBDIlUA9JiGvEjBpOD/O5Wr1&#10;Jz9fR8TRrlWZOr0TavVmqFU3a1VP6MBuu/KIgd06plyXx960Sd5/X7QeO5kR3u3by8EH20fa8vfd&#10;Jz17ijNaPaQcu0oL2Pcu9DaF7rTrmzrV3iIfJeD81ot4eiCqluJj55wj+ttBw/CmNn89gqz+tCnu&#10;ffwtYufxrSiZWYFnn332+OOPf/31100PjzzyyNNOO02natc9Onn7lClTHnvsMf/oQw89dOCBB+p/&#10;99lnH1OeDAIIIFBSQP/lwT8+SupwAAEEEEAAAQQQQAABBBBAAIHUCjiBjeh+OINKSxXWAZQ1SXwd&#10;URPGmJXU6Z0wfnzM6+euWLt23rhzJ+2wgxxwgPztb6Lf22uMPJh0XWd9bf6eP3icPQhkX0B/NegD&#10;KHay1yOw9+c7T+w83/ef3ossXLhw1KhR7+jSIx+nnj17Tp48efTo0cbmqKOOuuCCC377299+7nOf&#10;W6lrb4i8+eabxxxzzIwZM3beeWdTjAwCCCCAAAIIIIAAAggggAACCCCAAAIIpEnAH4EXv8UadZg8&#10;OX5xSiKAQOMELr5Y9LVihbz1VsmLduwow4cXHV2/Xj74QHQ+2kMPlb59iw5VvzF4cJmVvJ1LLFwo&#10;kya17fNHA5sCGr/wQxi6sLcZYW+OmoxZOt3fY2b51k077x9tymgfe0qMshO8++0sW6wpHfHbxn8z&#10;KkDsPKM3lm7FE/joo4/GjBljAuedOnXSadtHjhwZPPukk076/e9/r4udr9ffpiKLFy8++eST58yZ&#10;07Vr12Bh9iCAAAIIIIAAAggggAACCCCAAAIIIIBALQXsiEut6tWIC0GXWmFSDwKtIKAjzkMHnftt&#10;GzZMunUraqYGm5cvlxNP9HY++aQ3cr2G6b//u2RlZsbsUiWc0cA6CcGECaXKuvtDZ7kIXlEfHnJi&#10;7XZFwVi7fbTivP1Tt+wE7/5VYhaL06TQTjUeIU5TtYz+1tt668Lk6pdfLkOHFk5dsMCbR8FPvXrJ&#10;975XOBSa0yc5evTgV16oTXAnsfOgCXtaSODOO+88++yz69egCRMmzJ8/39T/jW98IzRw7hfQidy/&#10;+tWvfm/zzyCd6X3cuHHXXXedOZ0MAggggAACCCCAAAIIIIAAAggggAACCNRFwI641OUCyStNGs43&#10;I0cjLqWDSiMCOcETW5Al2MhU7KlmzfJPfjJkeLH2Wu+mvipLoU91VNPIUs3Iz1vo7ruLQo8+yJo1&#10;bTBduojeRzstWWJvZTB/551tnQqNtVfT4dq+Uf0fiVpn6IciUTuDDxCY02uOYGquOKP91UcoTDKR&#10;crPHZHTuhIiu+cX8mQz8WxP6DIGpjYwIsXPeBfkVWLRo0SQzBYpI//79v/71r0dzXHnllbfddtv7&#10;77/vF7vxxhvPP//8ofbDPtHncxQBBBBAAAEEEEAAAQQQQAABBBBAAAEEsiGQNOhY/cjRoJuuj67V&#10;kqoXqNOa5WPGVN+0Qg11amRO3kL6gXUmbFfZDRvaeA88UDR8bqenny5sacQxz8kPtcb/iVePN6rW&#10;mZM3ap3eaWWD63W6bjqr7ZjOZtNqBGog8D//8z9r1641FZ133nndu3c3m6EZXQ1dx8GbiPu6det0&#10;3Pntt98eWpidCCCAAAIIIIAAAggggAACCCCAAAIIIIAAAggg0HwBM9bWntpBJ7vWiaz9MXXOOuL/&#10;+7+FNg8cWMhrTiPuf/iDt0R6nz5F+3VDB69Pn+7utLfLrt7tF3YGwSed5UIjzWZYuX31yvJ+2FXn&#10;eNdmmGQzOjtz/qiB0SCTWgFi56m9dTS8OoFly5ZNnjzZruM//uM/7M1S+TPPPNPEzrWMVqLh8y23&#10;3LJUefYjgEDWBPyZbcr2KvSfj6XOiv/YZqka2I8AAggggAACCCCAAAIIIIAAAjkU0K8p7IBflV9H&#10;8KVHDt9C+emyM+7WnqN77NgyDJ06FRVYtUpOOMHbs9de8sc/yvbbF4727i2HHVbYDOYqW7076ZeH&#10;U6cGr1ztHg3GB+PxNqO5QLCYOdT4TJ2eZmh8R/SK/rzr/qX1WRDnLd2UJmX0osTOM3pj6VY5gV//&#10;+tcf+f+U/Ljk9ttvv7e9dETp0/fff/+BAwe+9dZbfpE1a9ZMmTJFZ24vfQZHEEAgWwL1mHSICday&#10;9R6hNwgggAACCCCAAAIIIIAAAukTaEDYOOnIURux1CjS+NEsuzY/H/w6Is9felRzd4K2/h6Nd9Y2&#10;paKRte1ya9ZmIgsvvyzbbFPURl0l/c03Zc89pX37ov0533DGrPsa77wj+iqbrrnGK6IhcPs5oVJn&#10;BT90dXqaoVQD6rpfY1jmyQwF8UNaETMZ2PF1O+5uN9KZ4cA+lOM8sfMc3/x8d/23v/2tDfCp0Mej&#10;7BJW/rDDDtPQu9lx//33Ezs3GmQQQAABBBBAAAEEEEAAAQQQQAABBBBIn0ADwsZJR47aiPUYRWrX&#10;T76au9MwvVQ0smEaTbzQmjVtFx8xQjoWR9nuv1++8AXReWoPOUQnrZV+/ZrTzGoesyj1pE41PdG3&#10;rgn6mnrGj5cJE8xWmcwpp5Qp4B/WR4JykswzATFnMrDj7jkhqqKbxZ/qKiriVARSJKDLnE+bNs1u&#10;8LBhw+zN6PwBBxxgx861Kh193qVLl+izOIoAAggggAACCCCAAAIIIIAAAggggAACCORLwMwqn3Q+&#10;+Xwx0dv6CITO122P07XzEU1wxuZuu63cfrs3DHqXXdyT/MXOly2TGTO8CLqdPvjAWyi9Mamaxyz0&#10;XA29V5ZKeWqdjUn6A4cfNY2hzvRViJ1n+vbSuRIC8+bNW6VLklhpT51EJXbaS1cxsZJWNX/+/OHD&#10;h1v7yCKAQHYFqnlss5RKw/75WKoB7EcAAQQQQAABBBBAAAEEEECgwQINmCO9wT2q6+Ua83VEZVeJ&#10;HqXqzCofc/rP/AwerevbpoaVp/QDa8bm2hT2OF07b5eJzut87Mce672Cycwrfuih0qFD0fF77pEL&#10;L/TGqetFV66UHj2KjrbORmjcPeYboFQvQk9fvrxU8cr3m6XW+VFTOSJnCrFz3gR5FJg7d67T7cGD&#10;Bzt7IjaDhZ9++mli5xFiHEIgUwKh/3zMVA/pDAIIIIAAAggggAACCCCAAAL1F2jAHOmJOlFZ2Dj6&#10;EjV8Vr4xX0dUdpVWmE/ejsxFjDqNOBS8lZVpBOvJxp5W+8C2rOof/uCNR9fR5xo7d5Lu37RJ1q3z&#10;Rp937150UCeB79SppZdIr8cb4LLLPKj4Kfoxnfj1NLGkLkAeTBE/l0LLB2tgT60FiJ3XWpT60iDw&#10;r3/9y2nmJ5L8QzZYOFihUz+bCCCAAAIIIIAAAggggAACCCCAAAIIINC6AgRKW/fexGhZMLAXMeo0&#10;4pB9KR37Pn68vYM8AuUFdttN9KVLngeTGZKu487btSs6rjPA6/tNl0jXRcHHjpXOnYuOZnUjdFaA&#10;iM62wmM6Ec2Lc+iii0qWivlzqeT5HKilALHzWmpSV50E3nzzTV1ffNasWX//+98XL168fPlyXVy8&#10;b9++/fr122OPPUaOHHnEEUfsvPPO8a++aNEiu3DPnj238OdmsfeWznfr1q179+4ffvihKeJUaPaT&#10;QQABBBBAAAEEEEAAAQQQQAABBBBAAAEEsixQpyH7kydnGY2+5U1AR5zfdps3JH3iRG/Odifp/qVL&#10;5cEH5amn5OtfLzqoJzqB9qLDedrgR02e7nZz+0rsvLn+XL2MwKuvvnrGGWdo4Hzjxo120XXr1q1c&#10;uVKP/u1vf7v77rv10NFHH/2Nb3xj1KhRdrFSeQ3G24c0Bm9vxsn379/fjp07FcapgTIIIIAAAggg&#10;gAACCCCAAAIIIIAAAgjkV6BOUZD8gjav50mH7Nvzq5dqtZaJmMc4eFY9Fk4OXiXPe/jAVnn3Nf59&#10;3HHe6+NwRlFlGh03Q9J13LkTKb/5ZtFpFXS/vk4/vWnzurfCGyDpj5oi5WZs+D/rajjvulaVOoRm&#10;wFd/TWLn1RtSQx0FxulEJVYaOHDgNttss+WWWy5ZsuS1115bqo9ibU5//jiNHj365z//eW+d6yMy&#10;vffee/bxHj162Jtx8jru3C6m7bE3a5t/9tlnR4wYUU2dOmS/mtM5FwEEEEAAAQQQQAABBBBAAAEE&#10;EEAAgRoLEACoMWh6qgvOrx7R9pjzGNsLJ592mlfflCkRtcY6pG9RkhFoygc2zmMW2sJEj1m04G3V&#10;cYPjx3srf2sEXQPkTpo2TTRiqq/f/U7OOMM52LjNprwBGte9+lwp0c+6OE3QKd/ffZe1JOJQVVmG&#10;2HmVgJzeCAENmY8dO3bMmDGDBg0y19OR6E8++eQdHyczKv3+++/ff//9H3zwwd10TZHSadmyZfZB&#10;JxBuHyqVd06xo/ilTql4v46wf+KJJyo+nRMRQAABBBBAAAEEEEAAAQQQQAABBBBAAIEsC9gLJ/sT&#10;YgdjkFnuf0b7lij0GPMxi+LRei0B16GDfPGL3ktT8fy7Ej0k/dZbvWneteP6bte10p0B6y3RNxqR&#10;WgGdzOOZZyppfSZ+9hI7r+TWc04jBc4999xJkyYFh5K3b9/+oI/Tf/3Xf33mM595++23/Vbp0uOf&#10;/vSn58yZo9Oql2rnmjVr7EMdOyb+IDinOBXalZNHAAEEEEAAAQQQQAABBBBAAAEEEEAAAQQQQKCZ&#10;AnUaw92Cw7ibqVz1tdu3L6pCAxnnn++NR58924uRO+mPf/Ri5/raaSd56SXnIJsIVCWggfPgWy5O&#10;jfrAR/pT4pBh+rtMD9IkoMPNr7/++ugWDxs27K9//evw4cPNaPKXXnrp5JNPnjZtWrsST1rpcul2&#10;nU4g3D5UKt+pUyf7kFOhfYg8AggggAACCCCAAAIIIIAAAggggAACCCCAQJtAKyycnMObUacx3OPH&#10;59CycV3WSRS+/W3vcmvXyvr1RdfVEer2KulFx0TuvFOeesobj67hz+23dw6y2SCBmvys0+n6dap2&#10;P91yi3zmMw1qfL4vQ+w83/e/VXuvY81HjRqlIe2DDz44Tht33nlnDbGfd955pvD06dN//etfn+av&#10;bWP2bs7omPUNGzZs3tJ5UDaafMyMc4pWGPNEiiGAAAIIIIAAAggggAACCCCAAAIIIIAAAvkVYOHk&#10;/N77hD1PGnp85x3RV3QaMKBoffSya6W3yNu1c2fRl51WrvTCqBo+1xHnwfHBU6bIww/Lj34kQ4fK&#10;iy/a55FvnEDN3zx77y3M9NCQ+0fsvCHMXCShwCc+TolO0nD797///RetXwPjxo075ZRTQqPanTt3&#10;Xr16tanfjqObndGZ9cUPeWmF0eWrOdqjR4+99tqrmho4FwEEEEAAAQQQQAABBBBAAAEEEEAAAQQQ&#10;QACBNAkkDT3qIPgJE+J20I4323nnfF0fXattwdSrl0ye7LXrjTeke/eiBuq4wZkz2/YEu3bvvfLK&#10;K96Q9GHDpEuXohPZsAVY5sBo6Hh3DdvnKRE7z9PdznpfNXx+5ZVXml4+99xzTz75pC6JbvaYTLdu&#10;3ezY+Uf+w2XmcIyMs8B5d+eXU4wa4hfRwPmsWbPil6ckAggggAACCCCAAAIIIIAAAggggAACCCCA&#10;AAIFgaRjuAtnls4xBLa0TeOObLede60lS2Tffb0l0nW5dI2RO+mnP5WpU719++wj8+Y5B9ksCLDM&#10;gbHQwHnwjWSOZjFD7DyLdzWvfTr22GPt2LkyPProo6Gx8379+i3R3x+b04cffrg5G/f/K3VGFCtp&#10;hdYWWQQQQAABBBBAAAEEEEAAAQQQQAABBBBAAAEEWkYg6Rjulmk4DUkssPXWMm2aFzh/+mlvznY7&#10;6Xy6Zpze8OH2ES//hz+IBj50qHowHu8WZbsZArr2eTBFrDsQWj5Yg7PHH3Bvn2vnncLBzUxE2Ymd&#10;B28se9IqoOOzde70tWvXmg785S9/ufrqq82myWy99dYvvPCC2Vy+fLnJx8w4p/Tv3z/miRRDAAEE&#10;EEAAAQQQQAABBBBAAAEEEEAAAQQQQACBGgtUMLb+tNO8Nujq4KVSesfW63zsI0a43Xr9ddlqK/EH&#10;EwZjnBMnekF3TccfLw895J7LdtMFLrqoZBOCk/OXLFruQHDAfcR1g5Vt2hTcl7o9xM5Td8tocEkB&#10;DZxvt912L730kinxhi71EZZ23HHHxx9/3Bx57733Nm3a1K5dO7MnOrNx40Z72LoW3mmnnaJP4SgC&#10;CCCAAAIIIIAAAggggAACCCCAAAIIIIAAAgjUS6CCsfVbbOE1JhhFrlcTm12vBjI0gKIRdI2PHHFE&#10;UWt0UKJO8+6nYLxDY+qdO3tLpOt/c5IqeBSjrEx6H8Uo27VsFSB2nq37mfve9O7d2zbQoLi9afJD&#10;iycqWb9+/eLFi3UwuikQnXn33Xc3bNhglxkyZIi9SR4BBBBAAAEEEEAAAQQQQAABBBBAAAEEEEAA&#10;AQQQaDmB7beXM85wW/Xii2JGDAcHMV91lcycKfqowec+J7fd5p6bye0KHsWorUNw7vRq6vfnXW96&#10;p6rpQgPPJXbeQGwuVX+B7t272xdxZlY3h/bZZx+T9zMvv/xy/Nj5K6+84py+7777OnvYRAABBBBA&#10;AAEEEEAAAQQQQAABBBBAAAEEEKiZgB9JKltdxOq/wXOJJAVN2JNPgT33FF3cdu5cmT7dHZK+erU8&#10;+aSnoh8uf6S+TTR/vjcP/Lbb2vvI10AgOHd6NZX6866PGyfjx5epxh9wr7F2M1X7LbfI3nu7Z5Vd&#10;78A9IU3bxM7TdLdoa1mBD/2FOjaX23LLLTdni/5/4IEHFm2LPP/888OHD3d2ltp87rnnnEPDdK4S&#10;EgIIIIAAAggggAACCCCAAAIIIIAAAggggECdBBJFkoIDZ0NbFSeSFHoiOxHInoAukX7IId7LSfPm&#10;ybp1bfuC89uff77MmSODBonGXK++2jmVzfQJBJ8o0sB58L5ner0DYufpe9/S4ggBZ6B5//79Qwtv&#10;v/32Om37ggULzNFnnnnG5Mtm/u7PbrG5nFa1ww47bN7i/wgggAACCCCAAAIIIIAAAggggAACCCCA&#10;AAIIIFAswMwBxR6p2RoxQvTezZjhDUl3nkrR0YxPP+11RJdRX7bM7ZGetc02OVoi3e0/22kVIHae&#10;1juX1XZrDPuOO+7Q3m233XZf/epXE3VzzZo1r7/+un2KVmJv2vnjjz/+hz/8odkza9Ysky+bmakL&#10;e1hJq7K2yCKAAAIIIIAAAggggAACCCCAAAIIIIAAAgggUE4gb7FkZg4o945o3eM6elCXSA+ukj57&#10;tqxf39bs4NDk0aNFJ/E96CA56yxvVHqDU9o/X/7c6bVF0zHlpBgCxM5jIFGkgQILFy686aab9IL9&#10;+vVLGjvX4eDrzMwhH7f5iCOOKNX2z372s3bsfM6cOStWrOjZs2ep8ma/Dm2fq2t+WEmrsrbIIoAA&#10;AggggAACCCCAAAIIIIAAAggggAACCNRaIHuRJGLJtX6PUF+jBQ49VB5/vO2leTt98IHoUugbN8pf&#10;/iIHH2wf8fI6YL17d3dnbbfT/vkKzp1eW59StfnPHNizL9t5c9ZHH3lZvftOCj5C4RRIwyax8zTc&#10;pVy2ccmSJW+88UbEwPGgyiOPPOLsPOaYY5w9ZnPEiBF77LHHP//5T3/P2rVrH3zwwTOCj02ZEzZn&#10;HnjgATtCv/vuu2tVmw/yfwQQQAABBBBAAAEEEEAAAQQQQAABBBBAAIE6CDQrklSHrlAlAhkR0CXS&#10;NWSur69/3e3RE094gXM/BeOpGlXR8LnuP/10+fSn3XPZbqJA8JmDiy4q2RxnDn8tt2lTycLpOUDs&#10;PD33Kn8tvf/++y+K+EwWg2zatOln+pG20q677nrAAQdYO9zs1772tbPPPtvs/elPfxondq7FzCma&#10;STo43j6XPAIIIIAAAggggAACCCCAAAIIIIAAAggggAACuRDI3swBubhtlXZy//3lnnu8JdJ1aPIh&#10;hxTVsnSpPPusF2RdtEj0mRgndq7727UrKs8GAo0VIHbeWG+ulkTghhtuOP/88zt16hTnpNtvv32R&#10;/py10rXXXtu+fXtrh5v9z//8z+uvv15XWPcP/PnPf37iiScODk4eYp33+OOPT5s2zezYc889z9KF&#10;OkgIIIAAAggggAACCCCAAAIIIIAAAggggAACCCQSyFssmZkDEr090l64f3/R5W5DV7ydObMwOjk4&#10;JP3AA6VXL29I+oknSuTwyDJCeft8leHgcAIBYucJsCjaYAFd+/zKK6+cOHFi2es+//zzXy+eEuTQ&#10;Qw899dRTo0/s0KHDj3/848MPP3zDhg1+yQsuuGD27NlddJqRsPTRRx9deOGF5ogG5m+99daOHfkQ&#10;GRIyCCCAAAIIIIAAAggggAACCCCAAAIIIIAAAvEEiCXHc6JU1gR2312+9z1vPLrO6+4sibt4scyd&#10;6/X3scekQ4eqYud8vip73/jPHOga52Za6Ftukb33rqyylJ5F2C+lNy4vzdZx4Rrh/s53vhMRon7y&#10;ySc/85nPLF++3KAMGjTovvvuaxdjWo9DDjlkwoQJV199tX/u/PnzP/e5z/3yl78MDnbXBdF1nLoZ&#10;pK7lx40b96ngWg6mEWQQQAABBBBAAAEEEEAAAQQQQAABBBBAAAEEEEAgFQKvvir6Kps++sgronHf&#10;OInwbajS4MHyjW94R4LTs+uQdJOC8ZdjjpHtthPdP2qU7LijKUimlgLBN60GzoPTA9Tyki1XF7Hz&#10;lrslNMgRuO666x566KGxY8eeeOKJ/fr1M0d1gfM5c+bo6uO6zPnGjRvN/sGDBz/44INbb7212ROd&#10;+eY3v/n666/rAHS/2JQpU15++WWN2R9m/SyYPn36FVdcoUF6U9V55513zTXXmE0yCCCAAAIIIIAA&#10;AggggAACCCCAAAIIIIAAAgggkFaBn/1MJkyI2/hgWDf0zHHjZPz40CPs9ASCAyB32EEuuMB7NOH5&#10;5+Wgg4qU3npLpk719vziF/Kd78hVVxUdZaN+AjoGPX6yImvxT2q1ksTOW+2O5L09I0aMuPTSS++6&#10;667333/fWDz77LPn6jQRIhoXHzBgQNeuXZcsWfLaa6/ZZfzCp5122k9+8pNeuhhGkqRTrw8cOFAH&#10;oPsxeA3J64By3bPLLrtoNToh/Ntvv23q06naNdyuhc0eMggggAACCCCAAAIIIIAAAggggAACCCCA&#10;AAIIINAqAhUMIo8z6LxVupfdduy/v9x6q9e9FSuke/eifs6YUdgMBmh1YXUN6Oj+gw+Wnj0LJclV&#10;L2Amb49Tlc4lkP7UTgfvpr8X9CBrArqy+G9+8xudd33q1Kkr9EdkuaTx7BNOOEHHpuvi5eXKljyu&#10;K51rDTPtKUECZQ8++OBJkyZpgD9wpJY7tP4ndJ2PzUkvOmvWrM1b/B8BBBBAAAEEEEAAAQQQQAAB&#10;BBBAAAEEEEAAAQRKC+ho71YY/xYcd67TlWtatKh00zlSQkAHnd9wg2gEffVq0TV8t9iiUO6110Rn&#10;GvfT//yPfO1rhUPkKhPQof8xJ1dw6s9E0Jlx585dZbMlBLbYYgtdXFyTrjI+Y8YMnSz973//+z//&#10;+c/FixfruuarV6/WkeV9+/bt37//fvvtp5Orjxw5cjtd5aK6dNBBB+m1dNC5xuw188ILLyxbtkyr&#10;3HLLLXUAuq6MfvLJJ2uZ6i7C2QgggAACCCCAAAIIIIAAAggggAACCCCAAAIIIJA2gXPOkY/nxw1v&#10;9zvviL6cNGCAuzI6y6U7RPE3dY1zfW3YIC+9VBQ41xrsIelOxFdDuZdeKvvs4w1J14HpwVni4zeA&#10;krkRIHaem1udzo527tz5yI9Tw5o//OPUsMtxIQQQQAABBBBAAAEEEEAAAQQQQAABBBBAAAEEEGh1&#10;AR3ZHJwq3DQ60Uh3J75rKnEywWHrToEcbnboIEOHhvR7zz3lH//wYuo667udXn5ZfvjDth2aufhi&#10;+yD5kgKf/KRMn17yaNYPEDvP+h2mfwgggAACCCCAAAIIIIAAAggggAACCCCAAAIIIIBAfgR0gLiO&#10;Ua5tMrOC17Zaaqte4IwzRF/vvy//+pd06VJUn849bpIuhW4nHZL+/e/LgQd6S6T36GEfIS+9e0c9&#10;KZJ1IGLnWb/D9A8BBBBAAAEEEEAAAQQQQAABBBBAAAEEEEAAAQQQyI+AxrkJdefndvs97dtXDj3U&#10;7fTSpdKrl3zwgXTvLvvuW3R0wQK56ipvj45lv+su+exni46ykWMBYuc5vvl0HQEEEEAAAQQQQAAB&#10;BBBAAAEEEEAAAQQQQAABBBBAoEoBRrpXCVin07/8ZbnoInn2WVm0SDoWh0TNnOS6hvoeexRdf+NG&#10;L5o+YoTsvDNLpBfJ5GOj+I2Sjz7TSwQQQAABBBBAAAEEEEAAAQQQQAABBBBAAAEEEEAAAQRqI8BI&#10;99o41qEWHVa+zz7ey0k67txPOjB9r72KDj73nJx9trdn661l8mQ57riio2xkXaB91jtI/xBAAAEE&#10;EEAAAQQQQAABBBBAAAEEEEAAAQQQQAABBBBAAIHNAt/9rrz3nvzud3L99d607XYyq6S/+65sv719&#10;RHSQ+tSpsnJl0U42siXAuPNs3U96gwACCCCAAAIIIIAAAggggAACCCCAAAIIIIAAAggggAAC0QL9&#10;+smJJ4YUmT27bWefPrL77kUF/vEPOeYYL9a+337ywx/KwQcXHWUjEwLEzjNxG+kEAggggAACCCCA&#10;AAIIIIAAAggggAACCCCAAAIIIIAAAghUKXD77XLJJaKjz1etkvbFE3j7q6Tr6POnnhKNrNtp/Xpv&#10;VXWWSLdN0pkndp7O+0arEUAAAQQQQAABBBBAAAEEEEAAAQQQQAABBBBAAAEEEECgtgI6rHzffb1X&#10;MJnp3LfaSnbZpej4/PlywAHeEumHHSbf/rY7YL2oKBstLUDsvKVvD41DAAEEEEAAAQQQQAABBBBA&#10;AAEEEEAAAQQQQAABBBBAAIHmC+g87Z/9rDckvVMnadeuqD1+WF2XSL/vPvnBD4oO6ZD0NWuke/ei&#10;nWy0qgCx81a9M7QLAQQQQAABBBBAAAEEEEAAAQQQQAABBBBAAAEEEEAAAQRaRKB/f2+J9NBV0s2Q&#10;9IEDZdCgovbqBO86GH3//b3/Xn657LBD0VE2WkyA2HmL3RCagwACCCCAAAIIIIAAAggggAACCCCA&#10;AAIIIIAAAggggAACKRIYN05GjvSGpOt07sEh6bpE+pNPeq/LLivq08aNXmGnfFEJNhotQOy80eJc&#10;DwEEEEAAAQQQQAABBBBAAAEEEEAAAQQQQAABBBBAAAEEsiOw116ir4svDumRGZL+iU+Ivuw0Y4ac&#10;eqo3Hv1Tn5KzzpK+fe2D5JsiQOy8KexcFAEEEEAAAQQQQAABBBBAAAEEEEAAAQQQQAABBBBAAAEE&#10;si5w4YUydKhomHzXXd2ualj9nXfk//0/73Xaae5RtpshQOy8GepcEwEEEEAAAQQQQAABBBBAAAEE&#10;EEAAAQQQQAABBBBAAAEEMi9w7LGiL02bNrl9NUPShwwRXSjdTn/9q3zlK954dB2Vftxx0q2bfZB8&#10;/QSIndfPlpoRQAABBBBAAAEEEEAAAQQQQAABBBBAAAEEEEAAAQQQQAABCVnXfMwY6dFDpk/3AuRO&#10;mjatbYn0SZPk3XeJnTs89dskdl4/W2pGAAEEEEAAAQQQQAABBBBAAAEEEEAAAQQQQAABBBBAAAEE&#10;wgTOPVf0pePRV692D2tA3U860/tWWxUd1UM339y2Svo++0iHDkVH2ahOgNh5dX6cjQACCCCAAAII&#10;IIAAAggggAACCCCAAAIIIIAAAggggAACCFQm0K5dyLDyESPkgw9k7tyQIemPPiq/+Y330rRkifTt&#10;W9llOStUgNh5KAs7EUAAAQQQj71bmgAAQABJREFUQAABBBBAAAEEEEAAAQQQQAABBBBAAAEEEEAA&#10;gWYITJgg+lq1SlascC9vVknfay83cD5zptx3nxduP/RQd7S6Wwvb4QLtw3ezFwEEEEAAAQQQQAAB&#10;BBBAAAEEEEAAAQQQQAABBBBAAAEEEECgWQLdusmAAe7FP/EJ2WYbb2dwlfQ//EGuv15OOkkGDpSV&#10;K90T2Y4hwLjzGEgUQQABBBBAAAEEEEAAAQQQQAABBBBAAAEEEEAAAQQQQAABBJou8POfe0ukL1ok&#10;Otm7k8wq6Z/8pPToUXTwySdl1iz51Kdk771ZIr1IpniD2HmxB1sIIIAAAggggAACCCCAAAIIIIAA&#10;AggggAACCCCAAAIIIIBAywpo1HzIELd1GlBv3146dpT1670YuZOmTJGJE719ffrI229L587OcTZ9&#10;AWLnvBMQQAABBBBAAAEEEEAAAQQQQAABBBBAAAEEEEAAAQQQQACBNAtoQH3aNPnwQ5k9W7be2u2J&#10;WSV96FA3cD5/vrz8srdEev/+7ln522a98/zdc3qMAAIIIIAAAggggAACCCCAAAIIIIAAAggggAAC&#10;CCCAAALZE+jeXY46Svbaq6hnOhL9jTfa9gRXSb/zThk9WrbaSvbdVzZuLDoxfxuMO8/fPafHCCCA&#10;AAIIIIAAAggggAACCCCAAAIIIIAAAggggAACCCCQEwGdyP2VV2ThQtEF0XW9cyeZIendunmzvtvp&#10;hRdk1SrR1dM7dLB3Zzhf3P8Md5SuIYAAAggggAACCCCAAAIIIIAAAggggAACCCCAAAIIIIAAAjkU&#10;0Bnddbb2c86RYcOKer96tTz7bNue4JD0m2+W/fbzlkg/6STR9dRzkBh3noObTBcRQAABBBBAAAEE&#10;EEAAAQQQQAABBBBAAAEEEEAAAQQQQAABR6BrV1myxFsiXYekH3usc1D8IekrVsj774tG33OQiJ3n&#10;4CbTRQQQQAABBBBAAAEEEEAAAQQQQAABBBBAAAEEEEAAAQQQQCAo4C+RrqukO2n5cvn739v2BYek&#10;O4WzsknsPCt3kn4ggAACCCCAAAIIIIAAAggggAACCCCAAAIIIIAAAggggAACNRHo1Uuef94beq6v&#10;f/u3mlTZ+pUQO2/9e0QLEUAAAQQQQAABBBBAAAEEEEAAAQQQQAABBBBAAAEEEEAAgQYK6CTtO+/s&#10;vXSV9Nyk9rnpKR1FAAEEEEAAAQQQQAABBBBAAAEEEEAAAQQQQAABBBBAAAEEEEAgXIDYebgLexFA&#10;AAEEEEAAAQQQQAABBBBAAAEEEEAAAQQQQAABBBBAAAEE8iNA7Dw/95qeIoAAAggggAACCCCAAAII&#10;IIAAAggggAACCCCAAAIIIIAAAgiECxA7D3dhLwIIIIAAAggggAACCCCAAAIIIIAAAggggAACCCCA&#10;AAIIIIBAfgSInefnXtNTBBBAAAEEEEAAAQQQQAABBBBAAAEEEEAAAQQQQAABBBBAAIFwAWLn4S7s&#10;RQABBBBAAAEEEEAAAQQQQAABBBBAAAEEEEAAAQQQQAABBBDIjwCx8/zca3qKAAIIIIAAAggggAAC&#10;CCCAAAIIIIAAAggggAACCCCAAAIIIBAuQOw83IW9CCCAAAIIIIAAAggggAACCCCAAAIIIIAAAggg&#10;gAACCCCAAAL5ESB2np97TU8RQAABBBBAAAEEEEAAAQQQQAABBBBAAAEEEEAAAQQQQAABBMIFiJ2H&#10;u7AXAQQQQAABBBBAAAEEEEAAAQQQQAABBBBAAAEEEEAAAQQQQCA/AsTO83Ov6SkCCCCAAAIIIIAA&#10;AggggAACCCCAAAIIIIDA/2fvv+OlqO7H8f+tgEivViwIFhS7YkDFHsVuBGxRY+wlRhP1bewajSUx&#10;Rj/G3qMx9t4Vu6jYFTsKKqKIIkoVQb6vn/t7z2Myu3fv3gvcu/fOc//Qc86cmTnnObvs3nnNOYcA&#10;AQIECBAgQKC0gNh5aRelBAgQIECAAAECBAgQIECAAAECBAgQIECAAAECBAgQIJAfAbHz/FxrPSVA&#10;gAABAgQIECBAgAABAgQIECBAgAABAgQIECBAgACB0gJi56VdlBIgQIAAAQIECBAgQIAAAQIECBAg&#10;QIAAAQIECBAgQIBAfgTEzvNzrfWUAAECBAgQIECAAAECBAgQIECAAAECBAgQIECAAAECBEoLiJ2X&#10;dlFKgAABAgQIECBAgAABAgQIECBAgAABAgQIECBAgAABAvkREDvPz7XWUwIECBAgQIAAAQIECBAg&#10;QIAAAQIECBAgQIAAAQIECBAoLSB2XtpFKQECBAgQIECAAAECBAgQIECAAAECBAgQIECAAAECBAjk&#10;R0DsPD/XWk8JECBAgAABAgQIECBAgAABAgQIECBAgAABAgQIECBAoLSA2HlpF6UECBAgQIAAAQIE&#10;CBAgQIAAAQIECBAgQIAAAQIECBAgkB8BsfP8XGs9JUCAAAECBAgQIECAAAECBAgQIECAAAECBAgQ&#10;IECAAIHSAmLnpV2UEiBAgAABAgQIECBAgAABAgQIECBAgAABAgQIECBAgEB+BMTO83Ot9ZQAAQIE&#10;CBAgQIAAAQIECBAgQIAAAQIECBAgQIAAAQIESguInZd2UUqAAAECBAgQIECAAAECBAgQIECAAAEC&#10;BAgQIECAAAEC+REQO8/PtdZTAgQIECBAgAABAgQIECBAgAABAgQIECBAgAABAgQIECgtIHZe2kUp&#10;AQIECBAgQIAAAQIECBAgQIAAAQIECBAgQIAAAQIECORHQOw8P9daTwkQIECAAAECBAgQIECAAAEC&#10;BAgQIECAAAECBAgQIECgtIDYeWkXpQQIECBAgAABAgQIECBAgAABAgQIECBAgAABAgQIECCQHwGx&#10;8/xcaz0lQIAAAQIECBAgQIAAAQIECBAgQIAAAQIECBAgQIAAgdICYuelXZQSIECAAAECBAgQIECA&#10;AAECBAgQIECAAAECBAgQIECAQH4ExM7zc631lAABAgQIECBAgAABAgQIECBAgAABAgQIECBAgAAB&#10;AgRKC4idl3ZRSoAAAQIECBAgQIAAAQIECBAgQIAAAQIECBAgQIAAAQL5ERA7z8+11lMCBAgQIECA&#10;AAECBAgQIECAAAECBAgQIECAAAECBAgQKC0gdl7aRSkBAgQIECBAgAABAgQIECBAgAABAgQIECBA&#10;gAABAgQI5EdA7Dw/11pPCRAgQIAAAQIECBAgQIAAAQIECBAgQIAAAQIECBAgQKC0gNh5aRelBAgQ&#10;IECAAAECBAgQIECAAAECBAgQIECAAAECBAgQIJAfAbHz/FxrPSVAgAABAgQIECBAgAABAgQIECBA&#10;gAABAgQIECBAgACB0gJi56VdlBIgQIAAAQIECBAgQIAAAQIECBAgQIAAAQIECBAgQIBAfgTEzvNz&#10;rfW0yQiMHDky3dZMNr1JmgCBygUGDBiwQOoV2cr3VZMAgZoEfLJqklFOYG4EfLLmRs++BMoI+HCV&#10;wbGJQL0FfLLqTWdHAmUEfLLK4NhEoN4CPln1prMjgTICze+TJXZe5nLbRIAAAQIECBAgQIAAAQIE&#10;CBAgQIAAAQIECBAgQIAAAQK5EBA7z8Vl1kkCBAgQIECAAAECBAgQIECAAAECBAgQIECAAAECBAgQ&#10;KCMgdl4GxyYCBAgQIECAAAECBAgQIECAAAECBAgQIECAAAECBAgQyIWA2HkuLrNOEiBAgAABAgQI&#10;ECBAgAABAgQIECBAgAABAgQIECBAgEAZAbHzMjg2ESBAgAABAgQIECBAgAABAgQIECBAgAABAgQI&#10;ECBAgEAuBMTOc3GZdZIAAQIECBAgQIAAAQIECBAgQIAAAQIECBAgQIAAAQIEygiInZfBsYkAAQIE&#10;CBAgQIAAAQIECBAgQIAAAQIECBAgQIAAAQIEciEgdp6Ly6yTBAgQIECAAAECBAgQIECAAAECBAgQ&#10;IECAAAECBAgQIFBGQOy8DI5NBAgQIECAAAECBAgQIECAAAECBAgQIECAAAECBAgQIJALAbHzXFxm&#10;nSRAgAABAgQIECBAgAABAgQIECBAgAABAgQIECBAgACBMgJi52VwbCJAgAABAgQIECBAgAABAgQI&#10;ECBAgAABAgQIECBAgACBXAiInefiMuskAQIECBAgQIAAAQIECBAgQIAAAQIECBAgQIAAAQIECJQR&#10;EDsvg2MTAQIECBAgQIAAAQIECBAgQIAAAQIECBAgQIAAAQIECORCQOw8F5dZJwkQIECAAAECBAgQ&#10;IECAAAECBAgQIECAAAECBAgQIECgjIDYeRkcmwgQIECAAAECBAgQIECAAAECBAgQIECAAAECBAgQ&#10;IEAgFwJi57m4zDpJgAABAgQIECBAgAABAgQIECBAgAABAgQIECBAgAABAmUExM7L4NhEgAABAgQI&#10;ECBAgAABAgQIECBAgAABAgQIECBAgAABArkQEDvPxWXWSQIECBAgQIAAAQIECBAgQIAAAQIECBAg&#10;QIAAAQIECBAoIyB2XgbHJgIECBAgQIAAAQIECBAgQIAAAQIECBAgQIAAAQIECBDIhYDYeS4us04S&#10;IECAAAECBAgQIECAAAECBAgQIECAAAECBAgQIECAQBmBBebMmVNms00ECDS8QKtWrWbNmpWcd8EF&#10;F1xvvfWSrAQBAvUTGDly5JQpU5J927dvv+qqqyZZCQIE6ifgk1U/N3sRKC/gk1Xex1YC9Rbw4ao3&#10;nR0JlBHwySqDYxOBegv4ZNWbzo4Eygj4ZJXBsYlAvQUyn6xFF110/Pjx9T5aNewodl4NV0EbCPyX&#10;QIsWLX766af/KpIhQIAAAQIECBAgQIAAAQIECBAgQIAAAQIECBAgUMUCMWht8uTJVdzA2ptmzvba&#10;jdQgQIAAAQIECBAgQIAAAQIECBAgQIAAAQIECBAgQIAAgeYtIHbevK+v3jVJgbZt2zbJdms0AQIE&#10;CBAgQIAAAQIECBAgQIAAAQIECBAgQIBAXgWawUqpYud5ffPqNwECBAgQIECAAAECBAgQIECAAAEC&#10;BAgQIECAAAECBAj8n0DL/0v4PwEC1SLQo0ePzz//PGlNDEPv1atXkpUgQIAAAQIECBAgQIAAAQIE&#10;CBAgQIAAAQIECBAgUG0CzWDc+QJz5sypNlbtIUCAAAECBAgQIECAAAECBAgQIECAAAECBAgQIECA&#10;AAECDSlgzvaG1HYuAgQIECBAgAABAgQIECBAgAABAgQIECBAgAABAgQIEKhGAbHzarwq2kSAAAEC&#10;BAgQIECAAAECBAgQIECAAAECBAgQIECAAAECDSkgdt6Q2s5FgAABAgQIECBAgAABAgQIECBAgAAB&#10;AgQIECBAgAABAtUoIHZejVdFmwgQIECAAAECBAgQIECAAAECBAgQIECAAAECBAgQIECgIQXEzhtS&#10;27kIECBAgAABAgQIECBAgAABAgQIECBAgAABAgQIECBAoBoFxM6r8apoEwECBAgQIECAAAECBAgQ&#10;IECAAAECBAgQIECAAAECBAg0pIDYeUNqOxcBAgQIECBAgAABAgQIECBAgAABAgQIECBAgAABAgQI&#10;VKOA2Hk1XhVtIkCAAAECBAgQIECAAAECBAgQIECAAAECBAgQIECAAIGGFBA7b0ht5yJAgAABAgQI&#10;ECBAgAABAgQIECBAgAABAgQIECBAgACBahQQO6/Gq6JNBAgQIECAAAECBAgQIECAAAECBAgQIECA&#10;AAECBAgQINCQAmLnDantXAQIECBAgAABAgQIECBAgAABAgQIECBAgAABAgQIECBQjQJi59V4VbSJ&#10;AAECBAgQIECAAAECBAgQIECAAAECBAgQIECAAAECBBpSQOy8IbWdiwABAgQIECBAgAABAgQIECBA&#10;gAABAgQIECBAgAABAgSqUUDsvBqvijYRIECAAAECBAgQIECAAAECBAgQIECAAAECBAgQIECAQEMK&#10;iJ03pLZzESBAgAABAgQIECBAgAABAgQIECBAgAABAgQIECBAgEA1CoidV+NV0SYCBAgQIECAAAEC&#10;BAgQIECAAAECBAgQIECAAAECBAgQaEgBsfOG1HYuAgQIECBAgAABAgQIECBAgAABAgQIECBAgAAB&#10;AgQIEKhGAbHzarwq2kSAAAECBAgQIECAAAECBAgQIECAAAECBAgQIECAAAECDSkgdt6Q2s5FgAAB&#10;AgQIECBAgAABAgQIECBAgAABAgQIECBAgAABAtUoIHZejVdFmwgQIECAAAECBAgQIECAAAECBAgQ&#10;IECAAAECBAgQIECgIQXEzhtS27kIECBAgAABAgQIECBAgAABAgQIECBAgAABAgQIECBAoBoFWlZj&#10;o7SJQL4FRo8e/frrr3/66aeTJ09u06bNYostttrPrwUX9LBLvt8Zek+AAIFqEpg5c2Z8W40ZM+ab&#10;b7759ttvF1544S5dunTr1m311Vfv2bNnNbVUWwg0JYH4+ffOO+989NFHkyZN+u6771q0aNH551ff&#10;vn379OkT2abUGW0lQIAAAQIECBCYO4Gvv/565MiRo0aNih+HM2bMiPuEHTt2XHrppXv16tW7d28/&#10;DudO194ECBAgMA8E4uvp1VdfjahW3B78/vvvC3cIF1100XXXXTdiW/PgBI1xCLHzxlB3TgKlBKZO&#10;nXrFz6+4YVq8Pf6t2WOPPf7whz8ss8wyxVuVECBQicDDDz98wAEHfPbZZ4XK11xzzT777FPJjuoQ&#10;IJAIvP322zfddNMjjzwSgfMInyfl6UT8Mt58880PPvjggQMHpsulCRAoKfD5558P+/n19NNPx/Mo&#10;JetEYbt27TbZZJN99913++23b9WqVU3VlBMgUKHAnDlzNt1006eeeiqpv+yyy5b5DCbVJAjkVuDU&#10;U0897bTT6t39iPNF/K/eu9uRQK4Exo8ff9VVV916661vvPFGfGGV7Hv8OIywxAYbbLDtttv279/f&#10;kJuSSgoJECBAYD4JTJs27cYbb4xvq1deeeXHH38seZb4C2vo0KGHHHJIPPJVskLVFi5Q07dv1bZY&#10;wwg0S4GHHnrowAMPTEJ6NfUxntmJP1b/93//d4EFFqipjnICBIoFYujeUUcdFd/l6U1i52kNaQLl&#10;BeIZ0vjIXHLJJW+99Vb5mumta621VjwVts4666QLpQkQKAjELdG4HxoPowwfPrxOf5Qtv/zyl112&#10;2WabbUaSAIG5EYhvqPgTLH0EsfO0hjSBYgGx82ITJQTmucCUKVPOOOOM888//4cffqj84IMGDXrw&#10;wQcrr68mgWYscO211/72t7+dhx288847d9ppp3l4QIci0AwEImr++9//PqairKQvEcyKv7zOPffc&#10;9u3bV1K/GuoYd14NV0Eb8i5w3nnnHXPMMT/99FMBIv4F2XPPPeN+6OKLLx5zXLzwwgvxlT927NjY&#10;GqGLP/3pTyNGjIh/m1q3bp13OP0nUJnAAw88EF/PMaqvsupqESCQFbjgggvOPvvsL7/8Mr0hRjns&#10;uOOOMcohJkTp1KlTfGHFaiOPPfbY/fffn9zlee2112IARNxmPeGEE9L7ShMgEALxUNe///3vDEWs&#10;fTB48OABAwYsueSS8ZswJuf8+OOPn3jiifvuu2/WrFmFyjFoL6Z2iE/WKaecktldlgCBCgXiSy2e&#10;SK6wsmoECBAgQKBhBGKUeYzP+/DDDwuni2DD+uuvv91228Uk7fHjMO4cxp2NeOzy5ptvjl+J6SZN&#10;nz49nZUmQIAAAQLzSWD27NnxeMr111+fPn5MLxTfX/369evevXs8BBb3MeKGfIwXLYwTiP/GAICY&#10;w/LRRx+NmukdqzYtdl61l0bD8iLwz3/+M+6cJr2NW6W33HLLUkstlZTEzEvHHXfckUceGQMjCoV3&#10;3HFHzN8eA5VMx5QoSRAoKRCLrMRKB9ddd13JrQoJEKhQ4G9/+1s6cB53cI444ogI2sUqzJkjxCxM&#10;n3zyye9+97uI8xU2RbTvxBNPjGe/Tj/99ExlWQIE0gKxXOXxxx8fT0m2bds2XR7peJo75pHeb7/9&#10;Hn/88WRTxM5j5vbYJSmRIECgcoHDDz88E3WofF81CRAgQIDA/BCI5XsiTD558uTCwbfZZpuLLrqo&#10;Z8+emXPtvffef/3rX+Mvshhpk9kkS4AAAQIE5rfA/vvvnw6cR4jqrLPO+uMf/9iy5X+Fm+Pe4Esv&#10;vbTrrrvGOuiFJkViiy22eOaZZ9LBr/nd2noff8F672lHAgTmXuDZZ5+NoHhynJjbNh69Kf63I26h&#10;Xn755XHDNKkZ4fMzzzwzyUoQIFAscO+99/bt2zcJnDehOWGK+6KEQFUJXHnllf/4xz+KA+eFRsaE&#10;t3fffXcsyZxuc8w66M5OGkSaQEYgHkmJPz7//Oc/FwfOCzXjtmk8ox23U9M7xiMsb775ZrpEmgCB&#10;SgTuueee2267rZKa6hAgQIAAgYYRiBHnESxPAud///vfY0Kv4sB5oTEdO3aMFbXm7azUDdNNZyHQ&#10;FAVWXnnlpthsbSYwPwRiOuTM/b0Y8BkTemUC54VTxzD05557bokllkhaEqMCMstmJZuqLSF2Xm1X&#10;RHtyJBCD8OJZ0ZjjotDnhRZaKObtjClwayK48MILe/XqlWyNwUbuliYaEgTSAhMnToyFD3bYYYcv&#10;vviiUL7LLrukx+qlK0sTIFAngYMOOigTFy/ePZ45vfjii9dYY430pvgl/d1336VLpAkQSATir8fd&#10;d989yZZMxMD0f/3rX7FEQrI15nWI2YmSrAQBApUIRFjisMMOq6SmOgQI1CQQQbuYe7Our1hzpKYD&#10;KieQc4H4QynWw5o6dWrB4eijj44BfLWaxNJaNT3QXOu+KhAgUKFArJa10korVVhZNQLNWyCWaDz2&#10;2GPTfYwvr/I3CSNwfumll6Z3efDBBx9++OF0SXWmxc6r87poVS4Ezj333GTCiuhwDCsv/xRbmzZt&#10;YjRSQhNB9/SY9aRcgkDOBeKOzCqrrJKsILvYYovdfvvtsRjYIossknMZ3Scw9wKZb6IyB2zdunVm&#10;kvYJEybEzZ0yu9hEILcC8bjJySefXEn3YzX0Aw44IF0zpiwy73QaRJpArQKxMsLYsWOjWsz3EDdD&#10;a62vAgECBAgQmN8CESmPpa8KZ1lvvfXOOeecSs7YoUOHIUOGVFJTHQL5FNh4443r+phXof6vfvWr&#10;ROzQQw9N0hIEci4QI9MKf0klDjFOJknXlNh+++0zD6Ak08TWtEs1lIudV8NV0IY8CsTDpDHhbbrn&#10;sZJlOlsyHetDRCAw2fTEE08MHz48yUoQIBAC8RU+fvz4AsUee+zx9ttv77zzzmQIEJgnAoMGDVp0&#10;0UUrPFRMLt2jR4905VhwJJ2VJkCgILDRRhstueSSFWpstdVW6Zo//vhjrBaWLpEmQKCMQPz1dMkl&#10;lxQqxHwPG264YZnKNhEgQIAAgQYQeOWVV66++urkRGeffXY8WJlkyyfib64Nfn6tttpq5WvaSoBA&#10;hQKff/55rAJZqBz3NGJWywp3VI1Asxe477770n2Mh/sHDBiQLimZjkeWt9566/SmGHqeTMacLq+q&#10;dKXfxFXVaI0h0AwEbrjhhphWOulIrHTep0+fJFtTItaNiKmn01uN4UtrSBNIBGJCmFhxOUafd+vW&#10;LSmUIEBgLgUyQbvyR4sfx3EbJ10n1vBLVlJIl0sTyLlAjC6qXGDVVVfNVB43blymRJYAgZICM2fO&#10;jJkbYjhRbI3fihWO6it5KIUECBAgQGBeCZx00knJoeKX3qabbppka03EZLnP/vyKdR5rrawCAQKV&#10;CFx22WWxNlahZjxqWXIV50qOow6B5ifw/vvvpzsVIa249ZcuqSkdNdObYvK8ZORburyq0mLnVXU5&#10;NCZHArFcZbq32267bTpbJh2PlKa33nPPPZaPTYNIE4jv7L333juGm3sy1JuBwDwX6Nu3b52OWTz6&#10;YcyYMXU6gsoEmrFAzP53/c+vWLin8m527do1U/mbb77JlMgSIFBS4KyzznrnnXcKmyLG0KlTp5LV&#10;FBIgQIAAgQYT+PDDDx966KHkdDHfZJKWIECg4QViWq8rr7yycN6ImmcWzGr49jgjgaoSyAS8u3fv&#10;XmHzimtmDlXhcRqyWsuGPJlzESBQEIh/Gp5//vm0xsCBA9PZMumYB6NFixbJpBYzZsx4+OGHM4PR&#10;y+xuE4FmLxBzb8aCRs2+mzpIoCEF3nrrrcL3TnHQrnwzYvqmTIUvv/wyUyJLILcC6//8qmv347df&#10;ZpfOnTtnSmQJECgWePfdd88888xCeYzSGzx4cHEdJQQIECBAoIEFIkpXmBClcN4tt9yygRvgdAQI&#10;pAVipblktrxY9TxmKkpvlSaQc4F4uCQtEFGqdLZMurhmTAlWpn41bDLuvBqugjbkTuDRRx9N/zKO&#10;/q+zzjoVKnTo0GHFFVdMV47YeTorTSDnAsVfxjkH0X0Ccy8QIfB4RDRelS+8VzjpQgstlDl79f84&#10;zjRYlkC1CUyYMCHTpJ49e2ZKZAkQyAjEH18x5WbhOyj+nvrnP/+ZqSBLgAABAgQaReDOO+9Mztu6&#10;deu11147yUoQIFA/gT322OPbn1+ZtZkrOdrFF1+cVIt5wpK0BAECIRA3BtMO8TlLZ8uki2tW/yqr&#10;YudlLqhNBOaXwPDhw9OHXmyxxer0j0VmncvMEPb0kaUJECBAgEAjChSvKrL44os3YnucmkAzEHjx&#10;xRfTvYiJBCufvii9ozSBXAnEupWxGmyhyzFz+1JLLZWr7ussAQIECFSnQEzYHq+kbaussoqVlRMN&#10;CQL1FoiH+GNqrni1b9++TgeJ9R+ffvrpwi7xedxkk03qtLvKBJq9wBprrJHuY3xk0tky6WTlrEKd&#10;eJq5+scAiJ2XuaA2EZhfAq+88kr60L169Upna01n6r///vtTp06tdS8VCBAgQIBAAwuMHTs2fcYY&#10;tr7WWmulS6QJEKirwF133ZXeZejQofFnZ7pEmgCBjMC4ceP+9Kc/FQr79+9/yCGHZCrIEiBAgACB&#10;RhFInusqnL13796N0gwnJUCgIHDRRRclFH4xJhQSBBKBQYMGJelIfPbZZ6NGjUqX1JR+4okn0ps2&#10;33zz6n9WzHrn6UsmTaCBBN577730mZZZZpl0ttZ0pv5PP/30wQcfiEbU6qYCAQIECDSwQCyUnj5j&#10;RCw6duyYLpEmQKBOAm+88cbtt9+e7LLwwgufdNJJSVaCAIGSAocddlhhHpRWrVpdccUVdV1/pOQx&#10;FRIgQIAAgbkXeOGFF9IHyUyLEjPcDhs2LIbffPLJJ5MnT27btu0iiywSU1dusMEGG264YfHyWOlD&#10;SRMgUFeB+JTdcMMNhb3atWu399571/UI6hNo9gLbbrttrCYcoaikp7EY1vnnn59kSybiPkbmWbE/&#10;/OEPJWtWVaHYeVVdDo3JhcDXX3/9/fffp7u66KKLprO1povrf/zxx2LntbqpQIAAAQINKTBjxozM&#10;zaDf/va3DdkA5yLQzATGjx8/ePDgeGgy6deFF1648sorJ1kJAgSKBe64445ktoZjjz02s/pVcX0l&#10;BAhULhCTOtx6662xitybb745YcKEeEglVmvu2rVrrEkXU91uvPHGMdvtCiusUPkB1SSQN4HMHLbJ&#10;eo4xC+7pp58eS6HPnDmzpEnE0eNn4SmnnGKoekkfhQTqIXD99ddH+Lyw45577um5/3oY2qXZC8RT&#10;yJdffnmMGp89e3ahszFbw+677/6LX/yipr7/+OOPBxxwQHprPJiy0UYbpUuqM23O9uq8LlrVnAXi&#10;z8tM95Ifx5nymrLdu3fPbCo+ZqaCLAECBAgQaGCBGCQxbdq05KSx0vkee+yRZCUIEKiTwAMPPLDu&#10;uut+9NFHhb3iT9aLL754//33r9NBVCaQN4GI5B1++OGFXscIiRNPPDFvAvpLYD4JfPrpp7vtttvS&#10;Sy995JFH3nzzze+++24MEoh7o1OmTIlNr7322r///e8DDzwwPndbbLHFY489Np+a4bAEmrpAerHz&#10;6EvE6uIpyYiIr7nmmvHJqilwHjXj76yI8/Xp0+foo49OAhhNXUP7CTSuQPx5lTTAhO0JhQSBjEA8&#10;HHnJJZckU3nNmjUrBqNnhpUnu8QI0h133PGll15KSuLByvRnLSmvwoRx51V4UTSpmQvEn5SZHrZv&#10;3z5TUj4b88ZkKnzzzTeZElkCBAgQINC4Apdddlm6Accff3wMj0iXSBMgUJPAnDlzIvwwadKkiEaM&#10;GDHipptuiuFHSeXVVlstnvWORRCSEgkCBEoKxEDzwkPGCyywQHwrxYjYktUUEiBQV4GI7aV3WWKJ&#10;JeIpyc6dO8etiVj5MiaaTrbGw5Tx2mmnna699tpOnTol5RIECERoPGYVyjj86le/uueeewqF8fTJ&#10;fvvtt/XWW8dc7rFSz5dffjl8+PB//etfjzzySKFCRCz+/ve/x6/ECLQbI5uRlCVQJ4Gnnnoq+YNr&#10;/fXXX2ONNeq0u8oEciUQ48jjAcqDDz44lhSJjsfPvxhHvuuuu8aAmXjiP4Z9Tp06NZ77f/DBB//f&#10;//t/MTVRASfC7Yceeui5557bVP4oEzvP1btaZ6tCIG6DZtpRHAvPVMhki+un/zTNVJYlQIAAAQIN&#10;L/D+++/ff//9yXnjL08PbicaEgTKC8QQovgEFdeJpy0322yz+DM1HuuOQGBxBSUECKQFnnnmmXjK&#10;pFCy7777xhCH9FZpAgTmXiBC5n/84x9j4ujlllsuOVqMmo3RRVf9/ErWGYmlE9Zee+34cRjfcUlN&#10;CQI5F0jCCYnDaaedNnHixEI2BpSfccYZ6QBDfNDi9etf//qWW26JxbCSKb4eeuihIUOGxH+TUYDJ&#10;ASUIEKhQID0QNsJ7Fe6lGoHcCgwaNCiWHYknI6+88sqYcCie/o8n/uNVEiRuZeyyyy5HHHHE6quv&#10;XrJCdRaas706r4tWNWeBH374IdO9li3r9hRLcf3iY2ZOIUuAAAECBBpSIO71JHdL42srfkwXf3k1&#10;ZHuci0BTF1hooYVirrP4A7Vv374C5039amp/AwjE30cxX3TcxIlzLbbYYn/7298a4KROQSBXAvFI&#10;SkyOEj/5IpiX7nhE72LNy3hyJeZNicHoyaaPP/54m222KZ6HL6kgQSBvAsVTSCaB86OOOiq+udKB&#10;8zRORCAifN6iRYuk8NFHH4310ZOsBAECdRKISR3uvPPOwi6LLLLI0KFD67S7ygTyKRBTS8YgmUsv&#10;vTSmmezatWtJhPhZGPcxbr/99ng8pWkFzqM7Yuclr6lCAvNRINYAyxy9ruGEVq1aZY5QfMxMBVkC&#10;BAgQINBgAvf9/EpOFwMmYtamJCtBgEB5gYEDB27182vAgAExPq9w2zRm9Yy1Y2MMRO/evWOBsfS8&#10;DuWPZiuBfAr85S9/ee+99wp9v+CCC7p06ZJPB70mMJ8EYrh5DCwvPwf7Ouus8/TTT8dE7kkbRo8e&#10;vfPOOxceakkKJQjkVmDGjBkl+77SSiudddZZJTclhTELUTwilmQjEbHz+IilS6QJEKhQIJ73Sm6t&#10;x0IJ8dRyhTuqRiC3AtOnT4+vqrg7EU9MnnnmmYVnv2J8eQTIN9100/XWW69Hjx6BE4Nq7r777ri9&#10;EZMV/e53v/v000+bkJjYeRO6WJraTASK51BKRuZV2MPi+sXHrPBQqhEgQIAAgXkrEHMP7r///skx&#10;47bO//7v/yZZCQIEahW44oorYtbNeMWSljGk77vvvoupp+MmTiGIHiGHCEVst912MXqveKrPWg+u&#10;AoE8CMRyleecc06hp/E1FGvv5aHX+kigAQRirHl8JT3//POxxHIlp1thhRUyNWP3W2+9tZJ91SHQ&#10;7AVqmkIyZm4vHjNTrBHV0gPTZ8+enfm4Fe+ihACBYoH47MTfX4XyuMEeSzgX11FCgEBaYNiwYfGU&#10;fww3T57Z2nLLLaMwIuhvvPHG448//uKLL44dOzaWojvuuOPatGkT+8aKwxdddNHKK68c652nD1XN&#10;abHzar462tY8BYofXosv6Tp1ddasWZn6xcfMVJAlQIAAAQINIBDfaHvttdf48eML51p11VX/85//&#10;mF+6AeSdohkLxF3RDTfcMBY+iEG0MYYv6emDDz7Yv3//UaNGJSUSBAiEQDxnfMABB8RUDZGOoQ/p&#10;1Sv5ECAwlwLLLLNMfCXFt0/lx4lwe0TQ0/VPOeWU4vEA6QrSBPIsEN9cO+ywQyUCMbN0rOaTrnn1&#10;1Vcni6Cny6UJECgjEINiI8hXqBBPJy+77LJlKttEgMCNN9649dZbJyPIYwGRuFnx8MMPb7bZZpkH&#10;v1ZcccUYkh7R9F69ehXc4kvqmGOOifE2TeKnoNi5dzuBhhaIpSAyp6xpmqZMtSRb/Ghqu3btkq0S&#10;BAgQIECgsQSOPfbY+MVcOHvMyBRzt3fo0KGxGuO8BJqZQM+ePZ999tmYEi3pV6wdG2NqJ0+enJRI&#10;ECAQwfIYFFtwiEVDItTHhACBxhWI8Hm6AfEo2EsvvZQukSaQT4FMjKGAsMkmmxSG6FViEovIpqvF&#10;DLoxa1G6RJoAgVoFYixsUidWyErSEgQIFAu88MIL++yzT7LGQVSIT1BMkldcMymJZyiffPLJ9BJa&#10;se5PPEmZVKjahNh51V4aDWu2At26dcv0berUqZmS8tkpU6ZkKhQfM1NBlgABAgQIzG+BSy65JJkn&#10;ML6YHn30UY9sz29zx8+bwMILL3zbbbfFgKSk4x988MERRxyRZCUI5Fwghg3F5IEFhFhm7/DDD885&#10;iO4TqAaBmMYz04z4lZgpkSWQQ4HioTWBECvFVk6xxhprZCrHyj6ZElkCBMoIxJzSMb90oUIMjc3M&#10;5VBmR5sI5FAg5kL+9a9/nQ6cb7HFFgcddFCtFEsvvfT555+frhbj0SMMny6pwrTYeRVeFE1q5gKL&#10;LrpopoexjGWmpHy2uH737t3L72IrAQIECBCYrwK33HLL7373u8IpOnbsGEs19+3bd76e0cEJ5FNg&#10;qaWWivmo033/17/+9dFHH6VLpAnkViBGCxVmYmjZsmUsXRmLVuaWQscJVI9ALOKTWWYuhh9VT/O0&#10;hEBjCXTt2rX41DHDbXFhTSWrrLJKZtPbb7+dKZElQKCMQHpxn1jp3HpzZaxsIhCztcfUd2mHo48+&#10;Op0tk95jjz169OiRVIg5208//fQkW50Jf0lW53XRquYsEA/aZG7iTJgwoU4d/uqrrzL1Yw7PTIks&#10;AQIECBBoMIGYm33PPfcsrFcUk7RH4HzddddtsLM7EYG8CcTyYOkuz549OyY9S5dIE8inwK233nrv&#10;vfcW+h73ceo0dC+fYnpNoGEEInCevlsaJ/38888b5tTOQqCaBWLB8uJAXadOnSpvc8xIlBm8/s03&#10;31S+u5oEci4QE8Fed911BYT4NGVWGMk5ju4TKBaIp/bThZ07dy6eWyhdIZ2OJ5t33nnndMkDDzww&#10;fvz4dEm1pcXOq+2KaE/zF4i/GyN8nu7nuHHj0tla01988UWmTu/evTMlsgQIECBAoGEEYoHzIUOG&#10;FGZtateuXfz8HTBgQMOc2lkI5FNg5ZVXzqzXM2zYsHxS6DWBRGDSpEm///3vC9n44+jkk09ONkkQ&#10;INDoAplw4Ndff93oTdIAAo0u0Lp16yWWWCLTjPTSPJlNJbPx4HK6XOw8rSFNoLzAv//972Ru1112&#10;2SXzF1b5fW0lkDeBmTNnDh8+PN3rWCGr+AmwdIVMun///pmSZMWETHmVZMXOq+RCaEa+BDIrEo0Z&#10;M6ZO/f/kk0/S9eMZHwvKpkGkCRAgQKDBBCJit9NOO/3www9xxhj0cP/992+44YYNdnYnIpBPgfgD&#10;NbMmwmuvvZZPCr0mkAi8/vrrX375ZSEbqxjEV1J8Ump9nXbaackRIhF/Z5XcZZ999klXkyZAoK4C&#10;8XhlepckVpEulCaQQ4HiGdpjNdk6ObRo0SJdP70MbbpcmgCBYoFLLrkkKYx1f5K0BAECxQKfffbZ&#10;9OnT0+XLLbdcOltrurj+e++9V+tejVhB7LwR8Z06vwL9+vVLdz5u7tTpx3Hmn5V11lknbvGkDyhN&#10;gAABAgQaQOCpp57aYYcdZsyYEedq06ZNzJS78cYbN8B5nYIAgS5duqQR4j6pOEQaRJoAAQIEqkog&#10;5sVNtycGAKSz0gRyK7D22mtn+j558uRMSflspn737t3L17eVAIGCQIygjScvC+n4JP7iF78gQ4BA&#10;GYHieU3q+nMucxMjzlXlExG1LMNhEwEC80lg0003TR85prz44IMPVllllXRhmfSbb76Z3po5WnqT&#10;NAECBAgQmE8Czz777Lbbbjtt2rQ4fsw3eNddd2222Wbz6VwOS4BARiAzgC+2xocxMyNuZhdZAs1b&#10;oGvXrltttVVd+zhq1Kh4jjnZK5a6LPkQ2GqrrZbUkSBAoB4CmQe8hPfqYWiXZilQvNbVxIkTK+/p&#10;Tz/9lHkwJdZQr3x3NQnkWeCiiy5Kum/QeUIhQaAmgeKhm8UlNe1bKJ8zZ075CtW2Vey82q6I9uRC&#10;IFZ3iAdtvv3226S3zz//fIWx8/fffz/zS3rrrbdOjiNBgAABAgQaQOCFF17YZpttCndqInB+5513&#10;brnllmXOG0+JFb68YlJBN3TKQNmUH4E///nPn376afT36KOP7tOnT107nvk1GLuLQ9TVUP1mJrD6&#10;6qs/9NBDde3Uqaeemp62fbHFFqvHQep6UvUJNEWBt95666qrroqW9+jR45hjjqlTF2Jxn7Fjx6Z3&#10;iYOks9IEciuw+eabx99Hs2fPTgQyM00m5SUT8QRYhM/Tm4ongU9vlSZAoCAwYcKE2267rZCOsbO7&#10;7747GQIEygsU38pLx7bK71vYOmnSpEy1RRddNFNSVVlztlfV5dCYvAjEL+OhQ4eme/vYY4+ls2XS&#10;sbJsemv8LC6e4ildQZoAAQIECMxbgZdffnnQoEGF6QFbtWoVf3PW+hRXzIe2xM+vzKol87Zhjkag&#10;CQnccccdEYSIVzxAWY9mx2Jj6b1ixG18GNMl0gQIECBAYB4KxAwNF/z8Ouecc+p62Jg5L7MG8yab&#10;bFLXg6hPoFkKxLiazHwn8ZxK5T0dOXJkpnIE4zMlsgQIFAtceeWV8Xx/oXyfffZp27ZtcR0lBAik&#10;BSLOnRloPnr06HSFWtPF9ePB5Vr3asQKYueNiO/UuRbYf//90/1/8MEH41nsdElN6bjTmt607777&#10;prPSBAgQIEBgvgq89tprMcS8MPFmy5Ytb7nllu22226+ntHBCTRvgXgYpa4djHES77zzTnqvddZZ&#10;J52VJkCAAAEC80kgVrv8/PPP63TwRx55JFP/l7/8ZaZElkBuBTK39WJhrMwS5mVkMh+uWHlk4MCB&#10;ZerbRIBACMRsDZdddlmBImKBhxxyCBYCBGoViEdM1lxzzXS1ESNG1Gka9pjAMr17pNdff/1MSVVl&#10;xc6r6nJoTI4EYuBd+lHrCELceuuttfb/448/fvzxx5NqHTt2PPjgg5OsBAECBAgQmK8CMWwo7nUW&#10;5mWKwPl//vOfnXbaab6e0cEJNHuBWPIgPVFnJf298cYbM3+j7rDDDpXsqA4BAgQIEJh7gbvuuqvy&#10;g8QX1tVXX52uv9JKK6277rrpEmkCeRaIaSmXXnrpRCDG1VT4EZs1a1bx6Jo2bdokh5IgQKCkwH33&#10;3ffJJ58UNsVUDVY6KKmkkECxQGbKyZiD/dFHHy2uVrKk+DsrVvCJVbdKVq6SQrHzKrkQmpFHgbPO&#10;Ois908XZZ59d653TM888M32r9LjjjuvUqVMe7fSZAAECBBpcIMa5brHFFjHYKM4ci49cf/31Q4YM&#10;afBWOCGB5ibwxRdfXHHFFZX3KoYi/fWvf03Xb9eunQ9jGkSaAAECBOarwD/+8Y/MHOxlTnf55ZfH&#10;GIB0hT//+c8LLuhuZJpEOtcCCy200EknnZQm+Mtf/hIxhnRJyfQll1wScxElm1q3bh03CZOsBAEC&#10;NQlcfPHFyaZDDz00SUsQIFBeIBY4iFE06Tp///vf09ky6Rh7k5m4KDPtSpl9G2uTX6uNJe+8BP6n&#10;f//+Bx10UALx9ttvn3vuuUm2OBETN11zzTVJed++ff/4xz8mWQkCBAgQIDD/BN5///3NNtuscHcm&#10;bndee+21u+222/w7nSMTyJXA8ccfH78DK+lyPEO59957jxs3Ll35xBNPXHzxxdMl0gQIECBAYP4J&#10;xNrnFYbo4gfksccem27JBhtsEKNs0yXSBAjEqo4bbrhh4hAfnBg5k2RLJmLU7KmnnpredMoppyy1&#10;1FLpEmkCBIoFRo0alSx2EB8Z03cVEykhUJPACiuscMABB6S3xqfpyiuvTJeUTEfU/Mgjj0xvitXT&#10;jznmmHRJFabFzqvwomhSjgTOO++81VZbLenwCSeccPvttyfZdOLdd9+NEUWxIkuhMAYY3XzzzfF0&#10;arqONAECBAgQmB8C8edlBM7Hjx9fOHh8Ge21114xdUrlr0033XR+NMwxCTQPgVgHISZ1GDZsWPnu&#10;xBI/cXMnM41nrGrpYcrybrYSIECAwDwXiGFGERQvPzT2pZde2mijjeLLKzn7csstF1NMxw/IpESC&#10;AIEQiA9FrMgTgYREI+LiMWdDks0kxo4du+WWW06cODEpjxuGFT7RkuwiQSCfAjFhQzKl64EHHhgz&#10;6uXTQa8J1E/gjDPO6NOnT3rfQw455LrrrkuXZNLxzGWsXJz+zorPXUTcO3TokKlZbVmx82q7ItqT&#10;L4FYiOihhx7q1atXodsxZ/suu+zyhz/84csvv0wgpk2b9s9//nPAgAFJ0CImYorbpjHuPKkjQYAA&#10;AQIE5pPA119/HZHvzDjX+XQuhyWQW4H47ffLX/5yp512uv/++6dMmZJxiOdXYvbO5ZdfPhbnS2+K&#10;IUoPPPCAhynTJtIECBAg0DACsYDIWmutFXPjFRb0SU4aMYkXX3wxhiXFTHtfffVVUh73PeI7Kx0d&#10;TDZJECAQS57HB6RLly4FivgcxUSVgwcPjk9TGic+U7FowqqrrvrBBx8k5fFsZcwKlmQlCBCoSWD6&#10;9OnJh6VVq1aZEbQ17aWcAIFEoGvXrjHWfJlllklK4knKmMt9m222eeKJJzJr+sR9jJgkLxY1j0RS&#10;Px4Xi8D59ttvn5RUbWKB5EGbqm2ihhFo9gIRFN95552HDx+e9DSmw11llVUWW2yx77///q233pox&#10;Y0ayKebkjLHp66+/flIiQYBARmDMmDExpiFTWGE27v7EV36FlVUjkAeB119/PW6MzqueLrvssvEJ&#10;nVdHcxwCTVcgfs7F/EPpn39JX+J3YITJu3Xr1rZt2xiuF/ObxZroydZCIuLlMeAvpiyKRyozm2QJ&#10;ECgpUO/fh34clvRUmDeBuGtx1llnXX/99elhQwlCxMXj9kWMDYg4+meffVZcJwYJXHHFFR07dkx2&#10;kSBAoFjgvffeixHkmaV84sMVf0PF5yt+EMbovRh1k+wYPxojLBGD1E3nkJhIECgjED/qkiWW44sp&#10;pnQtU9kmAgRqEogxNjHc/LbbbstUiKHk8ZswbmVMnTo17mPELCmZCj179oznVzbeeONMeXVmxc6r&#10;87poVe4E4rfvhRdeGH+Lpp/LzijEvdH4go9RR8mDqJkKsgQIFATqfW80dnd71LuIQEZA7DwDIktg&#10;HgrEI5IRh4hhRpmbpGVOEX+I7r777ocffviKK65YpppNBAhkBOr9+9CPw4ykbJ4F4rH+uE8a864/&#10;9thjkydPrpUiAnsxrijWFonJ22utrAIBAiHwww8/nH/++eeee25EJsqAxIdrt912O+mkkzJz55bZ&#10;xSYCBPr16/fyyy8XHJ588smmEsBz4QhUp0Dcx4h4VgxDT1YZLtPO3r17x0wPhx56aPVP1Z70Quw8&#10;oZAg0PgC8Yfo3XffHXN1vvbaa/GwdszYufDCC8cTpjEdU6yCOXTo0Bh03vit1AICVS8QoyJ+85vf&#10;1K+ZRx11VMyaW7997UWgWQqInTfLy6pT1Sbw6aefPvXUUyNHjowg+scffzxp0qSYfCh+GbZv3z5G&#10;6XXu3HmllVaKGSDWXXfdWEMhJhistvZrD4HqF6j370M/Dqv/4mphwwvMnDnzueeeixXN33zzzXfe&#10;eWfChAkxUUrMhRvfWTGZZ/fu3eM7KxYWibBEjx49Gr55zkigqQtEBD1W6olFHuP24OjRo+NRlZYt&#10;W8Yna5FFFokFHOMOYdy1WGKJJZp6N7WfQEMKjBgx4he/+EXhjDHba+XPLjdkI52LQJMT+OSTT4YN&#10;Gxafr/jCih+EcSsjvrNiCGjcxIhXPOC13nrrxQzKG2ywQZObIkXsvMm9GzWYAAECBAgQIECAAAEC&#10;BAgQIECAAAECBAgQIECgdoHHH3/86aefLtQbOHDg5ptvXvs+ahAgkGMBsfMcX3xdJ0CAAAECBAgQ&#10;IECAAAECBAgQIECAAAECBAgQIECAAIGfBRbkQIAAAQIECBAgQIAAAQIECBAgQIAAAQIECBAgQIAA&#10;AQIEci4gdp7zN4DuEyBAgAABAgQIECBAgAABAgQIECBAgAABAgQIECBAgMD/iJ17ExAgQIAAAQIE&#10;CBAgQIAAAQIECBAgQIAAAQIECBAgQIBA3gXEzvP+DtB/AgQIECBAgAABAgQIECBAgAABAgQIECBA&#10;gAABAgQIEBA79x4gQIAAAQIECBAgQIAAAQIECBAgQIAAAQIECBAgQIAAgbwLiJ3n/R2g/wQIECBA&#10;gAABAgQIECBAgAABAgQIECBAgAABAgQIECAgdu49QIAAAQIECBAgQIAAAQIECBAgQIAAAQIECBAg&#10;QIAAAQJ5FxA7z/s7QP8JECBAgAABAgQIECBAgAABAgQIECBAgAABAgQIECBAQOzce4AAAQIECBAg&#10;QIAAAQIECBAgQIAAAQIECBAgQIAAAQIE8i4gdp73d4D+EyBAgAABAgQIECBAgAABAgQIECBAgAAB&#10;AgQIECBAgIDYufcAAQIECBAgQIAAAQIECBAgQIAAAQIECBAgQIAAAQIECORdQOw87+8A/SdAgAAB&#10;AgQIECBAgAABAgQIECBAgAABAgQIECBAgAABsXPvAQIECBAgQIAAAQIECBAgQIAAAQIECBAgQIAA&#10;AQIECBDIu4DYed7fAfpPgAABAgQIECBAgAABAgQIECBAgAABAgQIECBAgAABAmLn3gMECBAgQIAA&#10;AQIECBAgQIAAAQIECBAgQIAAAQIECBAgkHcBsfO8vwP0nwABAgQIECBAgAABAgQIECBAgAABAgQI&#10;ECBAgAABAgTEzr0HCBAgQIAAAQIECBAgQIAAAQIECBAgQIAAAQIECBAgQCDvAmLneX8H6D8BAgQI&#10;ECBAgAABAgQIECBAgAABAgQIECBAgAABAgQIiJ17DxAgQIAAAQIECBAgQIAAAQIECBAgQIAAAQIE&#10;CBAgQIBA3gXEzvP+DtB/AgQIECBAgAABAgQIECBAgAABAgQIECBAgAABAgQIEBA79x4gQIAAAQIE&#10;CBAgQIAAAQIECBAgQIAAAQIECBAgQIAAgbwLiJ3n/R2g/wQIECBAgAABAgQIECBAgAABAgQIECBA&#10;gAABAgQIECAgdu49QIAAAQIECBAgQIAAAQIECBAgQIAAAQIECBAgQIAAAQJ5FxA7z/s7QP8JECBA&#10;gAABAgQIECBAgAABAgQIECBAgAABAgQIECBAQOzce4AAAQIECBAgQIAAAQIECBAgQIAAAQIECBAg&#10;QIAAAQIE8i4gdp73d4D+EyBAgAABAgQIECBAgAABAgQIECBAgAABAgQIECBAgIDYufcAAQIECBAg&#10;QIAAAQIECBAgQIAAAQIECBAgQIAAAQIECORdQOw87+8A/SdAgAABAgQIECBAgAABAgQIECBAgAAB&#10;AgQIECBAgAABsXPvAQIECBAgQIAAAQIECBAgQIAAAQIECBAgQIAAAQIECBDIu4DYed7fAfpPgAAB&#10;AgQIECBAgAABAgQIECBAgAABAgQIECBAgAABAmLn3gMECBAgQIAAAQIECBAgQIAAAQIECBAgQHwq&#10;CBYAACyySURBVIAAAQIECBAgkHcBsfO8vwP0nwABAgQIECBAgAABAgQIECBAgAABAgQIECBAgAAB&#10;AgTEzr0HCBAgQIAAAQIECBAgQIAAAQIECBAgQIAAAQIECBAgQCDvAmLneX8H6D8BAgQIECBAgAAB&#10;AgQIECBAgAABAgQIECBAgAABAgQIiJ17DxAgQIAAAQIECBAgQIAAAQIECBAgQIAAAQIECBAgQIBA&#10;3gXEzvP+DtB/AgQIECBAgAABAgQIECBAgAABAgQIECBAgAABAgQIEBA79x4gQIAAAQIECBAgQIAA&#10;AQIECBAgQIAAAQIECBAgQIAAgbwLiJ3n/R2g/wQIECBAgAABAgQIECBAgAABAgQIECBAgAABAgQI&#10;ECAgdu49QIAAAQIECBAgQIAAAQIEmpLAhx9+uPvuu3fv3r1t27a/+MUvbrrppqbUem0lQIAAAQIE&#10;CBAgQIAAAQLVKiB2Xq1XRrsIECBAgAABAgQIECBAYN4JjBkzZoEm8oqmlun3Cy+80K9fv4iXf/PN&#10;N9OnTx8xYkTE0Y899tgyu9hEoEKBI444ovhTEu+xCndXjQABAgQIECBAgAABAk1dQOy8qV9B7SdA&#10;gAABAgQIECBAgACBvAhMmzZtyJAh3333XabDf/3rX++5555MoSyBugrcddddmV169OgRz2pkCmUJ&#10;ECBAgAABAgQIECDQXAXEzpvrldUvAgQIECBAgAABAgQIEGhuAjfffPPnn39eslfnnXdeyXKFBCoU&#10;eOWVVz799NNM5Z122ilGomcKZQkQIECAAAECBAgQINBcBcTOm+uV1S8CBAgQIECAAAECBAgQaG4C&#10;Ed2sqUtlNtW0i3ICaYE777wznS2kf/WrXxUXKiFAgAABAgQIECBAgEBzFRA7b65XVr8IECBAgAAB&#10;AgQIECBAoLkJzJkzp6YuldlU0y7KCaQFimPnXbp02XjjjdN1pAkQIECAAAECBAgQINC8BcTOm/f1&#10;1TsCBAgQIECAAAECBAgQKC0wevToiDfX9XXNNdeUPtz//M8TTzxR16NF/WhGTQcsLl9zzTWLCwsl&#10;a6yxRk2blBOoVeDDDz985513MtW23377li1bZgplCRAgQIAAAQIECBAg0IwFxM6b8cXVNQIECBAg&#10;QIAAAQIECBBoVgK77bbbIossUrJLhx9+eMlyhQQqEbjjjjuKq5mwvdhECQECBAgQIECAAAECzVtA&#10;7Lx5X1+9I0CAAAECBAgQIECAAIHmI9ChQ4dbbrmlXbt2mS4ddNBBEVbPFMoSqFygeML2tm3bbrnl&#10;lpUfQU0CBAgQIECAAAECBAg0AwGx82ZwEXWBAAECBAgQIECAAAECBPIisMkmm7z00ktDhw7t2rVr&#10;69at11prrauvvvrSSy/NS//1cz4IjBs3bsSIEZkDb7XVVhE+zxTKEiBAgAABAgQIECBAoHkLWLaq&#10;eV9fvSNAgAABAgQIECBAgACB5iaw8sorx+jz5tYr/Wk8gbvuumvOnDmZ85uwPQMiS4AAAQIECBAg&#10;QIBAHgSMO8/DVdZHAgQIECBAgAABAgQIECBAgEBpgeIJ21u2bLnddtuVrq2UAAECBAgQIECAAAEC&#10;zVdA7Lz5Xls9I0CAAAECBAgQIECAAAECBAiUFZg0adJTTz2VqRJLA3Tp0iVTKEuAAAECBAgQIECA&#10;AIFmLyB23uwvsQ4SIECAAAECBAgQIECAAAECBEoL3HvvvT/++GNmmwnbMyCyBAgQIECAAAECBAjk&#10;REDsPCcXWjcJECBAgAABAgQIECBAgAABAlmB4gnbF1hggR133DFbT54AAQIECBAgQIAAAQI5EGiZ&#10;gz7qIgECBAgQIECAAAECBAjkXSDWb+7Ro0daIUrS2cZKV23DGgvEeRtSYPr06Q8//HDmjOutt17m&#10;w5KpIEuAAAECBAgQIECAAIHmKlAVdwqaK65+ESBAgAABAgQIECBAgECVCCy11FJjx46tksakm1G1&#10;DUs3Urq5CkTgfNq0aZnembA9AyJLgAABAgQIECBAgEB+BMTO83Ot9ZQAAQIECBAgQIAAAQIECMwb&#10;gVmzZj3++OPPPPPMm2+++fXXX8fw5c6dO3fp0qVv3779+vXbeOONO3bsWKcz/fTTT8OHD3/uuede&#10;ffXVCRMmTJo0qUWLFp06derZs+fqq6++ySabxH/rdMB5WPn7n19Tp05dcMEF27ZtG61q3779PDx+&#10;Ix6qeML2aMxOO+3UiE0qf+offvjhu+++iwsS1yLecnEt4n1SfhdbCRAgQIAAAQIECBAgULmA2Hnl&#10;VmoSIECAAAECBAgQIECAAIG8C0SY/Lzzzrv44ovHjRtXbHHHHXdEYQSYhw4detRRR6222mrFdTIl&#10;Me75ggsuuPzyy8eMGZPZlM6uvPLKf/jDH/bZZ59WrVqly+dHesqUKQ899NDTTz/94osvjho1auLE&#10;iZmzxFMCvXr1WmeddQYMGDBo0KDFF188U6FJZOMBiPvuuy/T1FVWWWWllVbKFDZi9q233nriiSfi&#10;iYp4ffDBBxE7TzcmlmaPCHq8N9b4+RVXZO21146werqONAECBAgQIECAAAECBCoXWGDOnDmV11aT&#10;AAECBAgQIECAAAECBAjkWeDaa6/97W9/W1IgInwxPLrkpnoXxqjrTz75pMLdr7nmmggtl68c47kj&#10;7lu+Tnrr6NGjow1JSfRxv/32i8KkpEwilnI//PDD//KXv7Rp06amavfff/9hhx1WeR8jQnrDDTes&#10;uuqqNR1wLstfeumleDLg7rvvjkcEKjxURGoHDhx4yCGHDBkypGmNgR42bNgWW2yR6eYJJ5xwxhln&#10;ZAobPhuDy6+77rr4uL322mt1Onu3bt223HLLrbfeOp5pWGSRReq0r8oECBAgQIAAAQIECBDwKK73&#10;AAECBAgQIECAAAECBAgQIFC7wGWXXRZRyQoD53G4GNb8j3/8Y9NNN41J3Use/ayzztp+++0rD5zH&#10;Qd54440NNtjgySefLHnAuSn88MMPt9lmm/XWW++mm26qPHAeZ4zZ5p966qnddtttxRVXjKD73LSh&#10;gfctOWF7NSx2HpegT58+RxxxRF0D5wH4zTff/Oc//9l7772XXHLJ7bbb7vbbb585c2YDwzodAQIE&#10;CBAgQIAAAQJNV0DsvOleOy0nQIAAAQIECBAgQIAAAQINJBCTtB988MERDq/r+WLa81j+PGZBz+z4&#10;pz/96fjjj6/HZHix1vWOO+749ttvZw44N9lzzz031lN/8MEH5+YgH3/8cawUPnjw4BgzPTfHaZh9&#10;Q7440r/00kvHtOcN04CSZwm6bbfddvfdd//yyy9LVqi8MN6rMatBTAYQQfQYv175jmoSIECAAAEC&#10;BAgQIJBnAbHzPF99fSdAgAABAgQIECBAgAABArULxKrYMft67fVqqPHOO+9kJrqPSPw555xTQ/Xa&#10;iyN8vscee/z444+1V62tRqy2vssuuxxzzDEzZsworrv88ssfd9xxMcw9Vj2PmjHj/XvvvffYY48d&#10;ffTRsam4fpTEiu8xeD3ql9xaPYUxO/3YsWMz7WncQefffvvtRhtt9MADD2RaFdlYOCBWu7/lllti&#10;+fOvvvoqrkWMJh8/fvzIkSNjavcDDzwwVj0v3qtQEiPRX3755Zq2KidAgAABAgQIECBAgEBaoGU6&#10;I02AAAECBAgQIECAAAECBAhUj8AjjzxSPON0DBc+8cQT69fIjh07RvSxeN84YPEo5EK1iFBG5Dtm&#10;Ji9kC8t7x8jvCGfGiN4onzBhQowCjzG+w4cPr2kc+W233RYB+JhDOw7y5ptvRhw03YbevXvvuuuu&#10;sYp5HLB9+/YRHI2J3GMU+KOPPlrT9OlxkEsvvXRuIvrRgKlTp8Yo55hxPd2YQjqWyo4J53/961+n&#10;N8XC7Z06dVpppZU233zzv/3tbxHKjY6MGzcuXSfSH3zwQax8HxH3muLrmfqNkq22CdvjjbTzzjvH&#10;Zc1oxFD4oI7nGxZYYIHMpkV/fvXt2zdmaI+LdcUVV8Ri7XFNM9VkCRAgQIAAAQIECBAgULmA2Hnl&#10;VmoSIECAAAECBAgQIECAAIEGFYgltIvPNzeDaCPyHSHq4mOWGbYbU7UnC5bH8uQXXXRRhDMzR9hh&#10;hx1ifPbzzz8flYvDn4XKEdeMQPXs2bN/85vfJA8ELLvsshHy/OUvf5k5YGTjUJ999tnvfve7e+65&#10;p3hrlMRy6YccckjLlvW8sxFzescTACUD5/369YvIfbdu3UqeNymMgO7WW28dk7RHjD8pLCQ+//zz&#10;QYMGxZUqA5vZpYGzxbHz6O/AgQMbuBnJ6c4///ziZezjvRq2iy++eFKtpkTbtm1jffR4f8Z7LOYG&#10;qKmacgIECBAgQIAAAQIECJQXMGd7eR9bCRAgQIAAAQIECBAgQIBAfgWeffbZu+66K/ofo34jah5h&#10;7OLAeaIzYMCAp59+eq211kpK0omIqUdw/eqrr3799dcL5RHmjEHwJQPnhQpxrjj7nnvumT5Okv7i&#10;iy/uvffeJFvXRIRahw0bVrzXGmus8fDDD9caOC/s2KFDhxivH6PMi4/z0UcfxXjo4vJqKHn33Xff&#10;f//9TEviAYgWLVpkChsmO3ny5NNPPz1zroUWWujmm2+uJHCe7NirV6+YUX+ZZZZJSiQIECBAgAAB&#10;AgQIECBQJwGx8zpxqUyAAAECBAgQIECAAAECBHIkcPLJJxd6e8YZZxx66KG19jymNI8FvyPqWbLm&#10;9ddfn4RIY2x3zHkeseeSNZPCiNlHuD3m5U5K0omYCj6drTx9++23x5rrxfVj+HIMyO7SpUvxpppK&#10;YiL3OFr37t2LK0Ro/8Ybbywub/SS4kHn0aRGXOz8pptuirXkMywxiHyVVVbJFNaa7dGjxyWXXFJr&#10;NRUIECBAgAABAgQIECBQUkDsvCSLQgIECBAgQIAAAQIECBAgQOB/Ro8eHQoxM/nxxx9fIUesg37Q&#10;QQeVrHzZZZeNHTs2NkW8OULsEaguWS1T2KpVq1NPPTVTWMjGAPGS5eULJ06ceNhhh5WsE88KLLfc&#10;ciU3lSns2rXr2WefXbLCH//4xypcgbs4dt6uXbsyEwCU7No8LCw5Lf9WW21Vv1Nss802G220Uf32&#10;tRcBAgQIECBAgAABAjkXEDvP+RtA9wkQIECAAAECBAgQIECAQDmBWCL9nHPOKVejaFtNc5XPmTOn&#10;UDfmS19qqaWK9quxIBYmLzkW/Jtvvhk1alSNu9Ww4cwzzxw/fnzxxpgi/qijjiour6Rk3333XXnl&#10;lYtrxokuvfTS4vJGLIlV5GMh9kwD4vGIhRdeOFPYYNkRI0YUnytGkBcXVliy6667VlhTNQIECBAg&#10;QIAAAQIECKQFxM7TGtIECBAgQIAAAQIECBAgQIDAfwkMHjx4tdVW+6+i2jLrrLNOmWWqI0Z77LHH&#10;1naM/9oeQ88333zz/yr6v0wso/5/yYr+H6ukl5ytPXY+4IADWrZsWdFRiirF3PK/+c1vior/fwXn&#10;nXferFmzSm5qlMLCAvaZUzfihO0xLv+rr77KtCeys2fPLi6ssGSzzTarsKZqBAgQIECAAAECBAgQ&#10;SAuInac1pAkQIECAAAECBAgQIECAAIH/Ethll13+K19BJgLJ6623Xk0Vt9xyy86dO9e0taby/v37&#10;l9z04YcfliyvqTDmjZ8+fXrx1hYtWuy3337F5ZWX7LnnnjFGv7j+uHHj6je3fPGh5klJ8YTt8WjC&#10;tttuO08OXo+DfPfddyX3quuVTR8kFg6IN2G6RJoAAQIECBAgQIAAAQKVCNTzeepKDq0OAQIECBAg&#10;QIAAAQIECBAg0KQFYmHymM27Hl1Yfvnla9qrfkOcS86IHqcoLKBe07ky5T/99NNVV12VKSxkIza/&#10;5JJLltxUYWHMMb7qqquWHAd/ww03NGJwOt3+mOX+6aefTpdEOkZpd+rUKVPYYNmaxvrfeuutsVp8&#10;/ZoRcxu8+OKLycj1MrMg1O/49iJAgAABAgQIECBAoLkKiJ031yurXwQIECBAgAABAgQIECBAYG4F&#10;Yvh4u3bt6nGUMrHzTTfdtB4HXGaZZUruNWHChJLlJQtfeOGFmmLtm2yyScld6lTYr1+/krHzRx55&#10;JML2JUel1+n4c1/53nvvTSLKydHq9zRDsvtcJrp16xZjxOfMmZM5TlysG2+8cY899siUV5iNa1Fh&#10;TdUIECBAgAABAgQIECCQCJSYTCzZJkGAAAECBAgQIECAAAECBAjkWWCVVVapX/drmpW9ffv2NUXB&#10;y5+oe/fuJStMnjy5ZHnJwvvvv79keRTOk9j5uuuuW/L4EydOfPXVV0tuauDC4gnbI2694447NnAz&#10;0qeL2fL79OmTLknSMYv+HXfckWQlCBAgQIAAAQIECBAgML8FxM7nt7DjEyBAgAABAgQIECBAgACB&#10;pipQ79h5TaPVI0pav4WoO3bsWBJx5syZJctLFj711FMly6NwngxTLsMVo6hrOnWDlU+dOvXRRx/N&#10;nG7AgAGNPqX5FltskWlVITtjxozBgwfvtddeo0ePLllBIQECBAgQIECAAAECBOatgNj5vPV0NAIE&#10;CBAgQIAAAQIECBAg0HwEevXqVb/O1BQ7r/cBF1pooZItmTVrVsny4sKYNf31118vLo+SGNQ+Txb8&#10;XmSRRUoePwrfeOONmjY1WPlDDz00ffr0zOkad8L2QmMOOOCAMk9UxGrxK6200q9//etnnnkm03hZ&#10;AgQIECBAgAABAgQIzFsBsfN56+loBAgQIECAAAECBAgQIECg+QjUNNq71h7GRNwl63To0KFkea2F&#10;LVu2LFmneJ3sktWi8KOPPoqB1yW31juinzlamdj5W2+9lanc8NniCdujDdUQO19ttdWGDh1aBuTH&#10;H3+Mtc832mijFVZY4YQTTqjpGYgyR7CJAAECBAgQIECAAAEClQiU/suzkj3VIUCAAAECBAgQIECA&#10;AAECBJq3QCxPPm87OM8PWHnzPv3005oqd+nSZeTIkTVtrbw8hrbH+OmS4fwyZ6/8+HNTM8LPxcu9&#10;R9C6d+/ec3PYebXvpZdeOmLEiDFjxpQ/4KhRo878+dWzZ8/tt99+hx122HjjjVu1alV+L1sJECBA&#10;gAABAgQIECBQoYDYeYVQqhEgQIAAAQIECBAgQIAAgdwJzPNQ9zw/YOWXZOzYsTVVfvjnV01b50n5&#10;+PHjI3rdiFHeJ554YtKkSZm+VMOg80KT4vGFWIt90KBBMT1AppElsxFlv/DnV0yNEHtFHD1e82Ti&#10;/ZKnU0iAAAECBAgQIECAQE4EzNmekwutmwQIECBAgAABAgQIECBAoM4CNc2UXucD/d8O8/yA/3fg&#10;2v9fHDmufZ95VyOGpH/99dfz7nh1PlLVTtie9GT55Zd//vnnIwSelFSS+P7772+55Za99tprscUW&#10;GzJkSHRz1qxZleyoDgECBAgQIECAAAECBIoFxM6LTZQQIECAAAECBAgQIECAAAECzU1g+vTpjdul&#10;KVOmNFYDYhr5u+++O3P2mPZ8zTXXzBQ2bjYWjL/nnntuu+22WNe8ri354Ycfbr/99p133jlmob/g&#10;ggtqWtu+rodVnwABAgQIECBAgACBXAmInefqcussAQIECBAgQIAAAQIECBDIqUBMmd64PW/E2PkL&#10;L7zwxRdfZLpfPRO2Zxo2ePDg99577z//+U///v0zmyrJxtLyRx55ZIxij/HoldRXhwABAgQIECBA&#10;gAABAomA2HlCIUGAAAECBAgQIECAAAECBAg0W4HWrVvX1Lf99tsvRmbP79daa61VUwPmd3n1T9ie&#10;EVhwwQV32223mML9gw8+OPnkk+sxDP3LL7/cdddd4/kAA9AztrIECBAgQIAAAQIECJQREDsvg2MT&#10;AQIECBAgQIAAAQIECBAg0EwE2rRpU1NPZs6cWdOm5lFeHDtfdNFFN9hgg+rvXUTNTzvttIigv/rq&#10;q8cee+xyyy1XpzbfddddG2200YQJE+q0l8oECBAgQIAAAQIECORWQOw8t5dexwkQIECAAAECBAgQ&#10;IECAQI4EunXrVlNvY6nsmjY1g/KRI0eOGjUq05EddtghxnZnCqs5G6P2zz777I8//njEiBFHHXXU&#10;sssuW2FrI+i+yy67zJ49u8L6qhEgQIAAAQIECBAgkGeBpvRnUp6vk74TIECAAAECBAgQIECAAAEC&#10;cyOwzDLL1LT7xIkTa9rUDMqLB51Hp6p2sfNawfv163fuueeOGTMmZnQ/7LDDOnfuXOsuTz755F//&#10;+tdaq6lAgAABAgQIECBAgAABsXPvAQIECBAgQIAAAQIECBAgQKD5C/Ts2bOmTjbvOb2LY+cdOnTY&#10;fPPNa9JoKuX9+/f/5z//OW7cuCuuuGLFFVcs3+wIt0+ePLl8HVsJECBAgAABAgQIECAgdu49QIAA&#10;AQIECBAgQIAAAQIECDR/gaWWWqp79+4l+xmDmEuWN4PCTz755LXXXst0ZJtttmndunWmsIlmYxn7&#10;/fff/913340IeteuXWvqRUwtcMstt9S0VTkBAgQIECBAgAABAgQKAmLn3gkECBAgQIAAAQIECBAg&#10;QIBALgTWXXfdkv387rvvmuvQ8+JB5yHQdCdsL3n5ojDWbo8Iejwl0Lt375rqDBs2rKZNygkQIECA&#10;AAECBAgQIFAQEDv3TiBAgAABAgQIECBAgAABAgRyIVBmovJXXnmlWRIUx85jxHmMO2+WnY0l7R98&#10;8MEYiV6yd6+++mrJcoUECBAgQIAAAQIECBBIBMTOEwoJAgQIECBAgAABAgQIECBAoDkLbLfddjV1&#10;7/nnn69pU13LZ8+e3bdv35giPv2KmG5djzP39WMw/XPPPZc5TjxAEOudZwobMTtz5sxRqde0adPm&#10;pjErrLDCoYceWvIIzXVqgZKdVUiAAAECBAgQIECAQP0ExM7r52YvAgQIECBAgAABAgQIECBAoIkJ&#10;9OnTZ6211irZ6HkY237mmWfeeeedz1Ovb775ZuDAgSXPO18L77nnngjkZ05RbRO2h1UEvJPXXXfd&#10;lWlwXbNDhgwpucv3339fslwhAQIECBAgQIAAAQIEEgGx84RCggABAgQIECBAgAABAgQIEGjmAgcd&#10;dFDJHr788sujR48uuamuhXfccUdml0GDBrVv3z5T2ADZ4gnbY13wHXbYoQFOXe9TjB07tt77FnaM&#10;JyRKHqFdu3YlyxUSIECAAAECBAgQIEAgERA7TygkCBAgQIAAAQIECBAgQIAAgWYusNdeey2++OLF&#10;nZwzZ87ll19eXF7Xkm+//fbaa6/N7LXrrrtmShogO2XKlMceeyxzog022GDRRRfNFFZVduTIkXPZ&#10;noUXXrjkEWIK/ZLlCgkQIECAAAECBAgQIJAIiJ0nFBIECBAgQIAAAQIECBAgQIBAMxdo27btiSee&#10;WLKTF1988cSJE0tuqrzwwgsvnDx5crr+8ssvP3To0HRJw6QfeOCBH374IXOuapuwPdO8yMbk+cXz&#10;zBdXK1PyxRdflNy6+uqrlyxXSIAAAQIECBAgQIAAgURA7DyhkCBAgAABAgQIECBAgAABAgSav0BM&#10;215y1fNYD/vYY4+dm/6/9957Z599duYIJ598cosWLTKFDZAtnrA9TrrTTjs1wKnn5hRff/31vffe&#10;OzdHePbZZ0vuvuWWW5YsV0iAAAECBAgQIECAAIFEQOw8oZAgQIAAAQIECBAgQIAAAQIEmr9Ay5Yt&#10;r7vuuoUWWqi4q1deeeXtt99eXF5JyfTp0/fcc8/4b7py375999hjj3RJw6RnzpwZ484z51pzzTWX&#10;W265TGEVZuMJhh9//LHeDSueMz8OFevNDx48uN7HtCMBAgQIECBAgAABAjkREDvPyYXWTQIECBAg&#10;QIAAAQIECBAgQOD/L7DaaqtdeumlJTn23nvvJ554ouSmMoURMt9uu+1eeeWVdJ02bdrcdNNNjTLo&#10;fNiwYTGMPt2YSFf/hO2FBn/wwQf77bdfrECfaX8l2QicP/7448U1f//733fo0KG4XAkBAgQIECBA&#10;gAABAgTSAmLnaQ1pAgQIECBAgAABAgQIECBAIBcCv/3tb48//vjirk6bNm3rrbeuKbJeXD9K3nnn&#10;nYEDBxaHbC+66KJVV1215C7zu7DkhO1NJXYeONdff30M4p80aVKdoG644YYDDzyweJdYcv64444r&#10;LldCgAABAgQIECBAgACBjEDLTF6WAAECBAgQIECAAAECBAgQiKDd2LFjix0+//zz4sJCyejRo7t3&#10;7168damllurcuXNxeSUlMQA3Jt/O1KypDVE+cuTITOV27dplpumOat9++22mWk1BymjAlClTMpUz&#10;8eCYXvv999/P1AmNTEkh+9VXXxU3MloY7UzXL9nxdIUkPXXq1OIDFvc6qZ9O/OUvf4nsmWeemS6M&#10;9A8//HDIIYfceOONp5xyymabbbbAAgtkKiTZjz/+OALk8YpdksJC4qSTTorwfKawYbI//fTTPffc&#10;kzlX7969Y7R9prCas+H/5JNPnnDCCTHpfa2foJdffvnUU0+9//77i3vUqVOnmIc/5mwv3qSEAAEC&#10;BAgQIECAAAECGYEF6jcFVuYosgQIECBAgAABAgQIECBAoDkJxMzP8yrwec011+yzzz71w+nZs+cn&#10;n3xSv30Le2288cYRgEwfIRoTq32nS+qaztxJGDNmTCY8X9cDxhzpm2yySXqvuex4ca/TB8+kY4j5&#10;EUccUfyMQqFatGSrrbZad911e/XqFVHYBRdccOLEiV9//fWrr7767LPPvvDCCxGozhww6lx44YWH&#10;HnpoprzBstGwGAefOd3RRx/9t7/9LVNYDdnXX399rbXWKtOShRdeOC7oOuuss/rqq3fr1q1jx46t&#10;W7eORzpiUvqPPvoonpx49NFH4yGGkkeIx1nuvffe/v37l9yqkAABAgQIECBAgAABAhkB484zILIE&#10;CBAgQIAAAQIECBAgQIBAjgQOPvjgCI3vu+++b731VnG348mAy35+FW8qWRKx9ksuuWTQoEEltzZM&#10;YdOasD3EYjHymG49Hkoo6TNjxoyHf36V3FqmcPPNN7/yyivj+GXq2ESAAAECBAgQIECAAIG0gPXO&#10;0xrSBAgQIECAAAECBAgQIECAQO4EInYe48j/8Y9/LL744vXufAyPPvHEE2Pt88YNnEf7i2Pn0a+q&#10;HXsd87FfcMEF48aN+/e//x0z5Meo/XpfgmTHZZZZ5tZbb33ssccEzhMTCQIECBAgQIAAAQIEKhGY&#10;B3+QVHIadQgQIECAAAECBAgQIECAAAECVSvQsmXLI488MkaZX3XVVTGBfJ0iuP369YslzyP6e/rp&#10;p7dp06Zx+/jGG28ULza/44471qlHDd+FmIY91jUfNmzY+PHjI4i+99571+M5hsDfZZddYpL2mMt9&#10;yJAhDd8LZyRAgAABAgQIECBAoKkLWO+8qV9B7SdAgAABAgQIECBAgAABAgTmscBXX331zDPPDB8+&#10;/L333ou1tCM7bdq0H3/8sUOHDrHqebyWXHLJtddeOxbhjsD50ksvPY9PPxeHO/XUU0877bTMAR56&#10;6KFYtT1TWOXZOXPmRAj87bffjqH88Yr0pEmTJk+eHMucT506NUb5x8LncSFi2HqfPn3W/PkVl6N9&#10;+/ZV3i/NI0CAAAECBAgQIECgmgXEzqv56mgbAQIECBAgQIAAAQIECBAgQKAOAmusscabb76Z3iEC&#10;zBMmTGjVqlW6UJoAAQIECBAgQIAAAQIEigXM2V5sooQAAQIECBAgQIAAAQIECBAg0PQEYoh8JnAe&#10;fdh2220FzpvetdRiAgQIECBAgAABAgQaQ0DsvDHUnZMAAQIECBAgQIAAAQIECBAgMK8F7rzzzuJD&#10;/upXvyouVEKAAAECBAgQIECAAAECxQLmbC82UUKAAAECBAgQIECAAAECBAgQaHoCG2644XPPPZdu&#10;d6wLHhO2WwU8bSJNgAABAgQIECBAgACBmgSMO69JRjkBAgQIECBAgAABAgQIECBAoMkIjB8//vnn&#10;n88095e//KXAecZElgABAgQIECBAgAABAjUJiJ3XJKOcAAECBAgQIECAAAECBAgQINBkBO6+++6f&#10;fvop01wTtmdAZAkQIECAAAECBAgQIFBGQOy8DI5NBAgQIECAAAECBAgQIECAAIGmIVC82HmLFi22&#10;3377ptF6rSRAgAABAgQIECBAgEAVCFjvvAougiYQIECAAAECBAgQIECAAAECBAgQIECAAAECBAgQ&#10;IECAQKMKGHfeqPxOToAAAQIECBAgQIAAAQIECBAgQIAAAQIECBAgQIAAAQJVICB2XgUXQRMIECBA&#10;gAABAgQIECBAgAABAgQIECBAgAABAgQIECBAoFEFxM4bld/JCRAgQIAAAQIECBAgQIAAAQIECBAg&#10;QIAAAQIECBAgQKAKBMTOq+AiaAIBAgQIECBAgAABAgQIECBAgAABAgQIECBAgAABAgQINKqA2Hmj&#10;8js5AQIECBAgQIAAAQIECBAgQIAAAQIECBAgQIAAAQIECFSBgNh5FVwETSBAgAABAgQIECBAgAAB&#10;AgQIECBAgAABAgQIECBAgACBRhUQO29UficnQIAAAQIECBAgQIAAAQIECBAgQIAAAQIECBAgQIAA&#10;gSoQEDuvgougCQQIECBAgAABAgQIECBAgAABAgQIECBAgAABAgQIECDQqAJi543K7+QECBAgQIAA&#10;AQIECBAgQIAAAQIECBAgQIAAAQIECBAgUAUCYudVcBE0gQABAgQIECBAgAABAgQIECBAgAABAgQI&#10;ECBAgAABAgQaVUDsvFH5nZwAAQIECBAgQIAAAQIECBAgQIAAAQIECBAgQIAAAQIEqkBA7LwKLoIm&#10;ECBAgAABAgQIECBAgAABAgQIECBAgAABAgQIECBAgECjCoidNyq/kxMgQIAAAQIECBAgQIAAAQIE&#10;CBAgQIAAAQIECBAgQIBAFQiInVfBRdAEAgQIECBAgAABAgQIECBAgAABAgQIECBAgAABAgQIEGhU&#10;AbHzRuV3cgIECBAgQIAAAQIECBAgQIAAAQIECBAgQIAAAQIECBCoAgGx8yq4CJpAgAABAgQIECBA&#10;gAABAgQIECBAgAABAgQIECBAgAABAo0qIHbeqPxOToAAAQIECBAgQIAAAQIECBAgQIAAAQIECBAg&#10;QIAAAQJVICB2XgUXQRMIECBAgAABAgQIECBAgAABAgQIECBAgAABAgQI/H/t2TENAAAMwzD+rAsj&#10;PYygk3eGAAECqYB2nvIbJ0CAAAECBAgQIECAAAECBAgQIECAAAECBAgQIECAAIEDAe384AlOIECA&#10;AAECBAgQIECAAAECBAgQIECAAAECBAgQIECAAIFUQDtP+Y0TIECAAAECBAgQIECAAAECBAgQIECA&#10;AAECBAgQIECAwIGAdn7wBCcQIECAAAECBAgQIECAAAECBAgQIECAAAECBAgQIECAQCqgnaf8xgkQ&#10;IECAAAECBAgQIECAAAECBAgQIECAAAECBAgQIEDgQEA7P3iCEwgQIECAAAECBAgQIECAAAECBAgQ&#10;IECAAAECBAgQIEAgFdDOU37jBAgQIECAAAECBAgQIECAAAECBAgQIECAAAECBAgQIHAgoJ0fPMEJ&#10;BAgQIECAAAECBAgQIECAAAECBAgQIECAAAECBAgQIJAKaOcpv3ECBAgQIECAAAECBAgQIECAAAEC&#10;BAgQIECAAAECBAgQOBDQzg+e4AQCBAgQIECAAAECBAgQIECAAAECBAgQIECAAAECBAgQSAW085Tf&#10;OAECBAgQIECAAAECBAgQIECAAAECBAgQIECAAAECBAgcCGjnB09wAgECBAgQIECAAAECBAgQIECA&#10;AAECBAgQIECAAAECBAikAtp5ym+cAAECBAgQIECAAAECBAgQIECAAAECBAgQIECAAAECBA4EtPOD&#10;JziBAAECBAgQIECAAAECBAgQIECAAAECBAgQIECAAAECBFIB7TzlN06AAAECBAgQIECAAAECBAgQ&#10;IECAAAECBAgQIECAAAECBwLa+cETnECAAAECBAgQIECAAAECBAgQIECAAAECBAgQIECAAAECqYB2&#10;nvIbJ0CAAAECBAgQIECAAAECBAgQIECAAAECBAgQIECAAIEDAe384AlOIECAAAECBAgQIECAAAEC&#10;BAgQIECAAAECBAgQIECAAIFUQDtP+Y0TIECAAAECBAgQIECAAAECBAgQIECAAAECBAgQIECAwIGA&#10;dn7wBCcQIECAAAECBAgQIECAAAECBAgQIECAAAECBAgQIECAQCqgnaf8xgkQIECAAAECBAgQIECA&#10;AAECBAgQIECAAAECBAgQIEDgQEA7P3iCEwgQIECAAAECBAgQIECAAAECBAgQIECAAAECBAgQIEAg&#10;FdDOU37jBAgQIECAAAECBAgQIECAAAECBAgQIECAAAECBAgQIHAgoJ0fPMEJBAgQIECAAAECBAgQ&#10;IECAAAECBAgQIECAAAECBAgQIJAKaOcpv3ECBAgQIECAAAECBAgQIECAAAECBAgQIECAAAECBAgQ&#10;OBDQzg+e4AQCBAgQIECAAAECBAgQIECAAAECBAgQIECAAAECBAgQSAW085TfOAECBAgQIECAAAEC&#10;BAgQIECAAAECBAgQIECAAAECBAgcCGjnB09wAgECBAgQIECAAAECBAgQIECAAAECBAgQIECAAAEC&#10;BAikAtp5ym+cAAECBAgQIECAAAECBAgQIECAAAECBAgQIECAAAECBA4EtPODJziBAAECBAgQIECA&#10;AAECBAgQIECAAAECBAgQIECAAAECBFIB7TzlN06AAAECBAgQIECAAAECBAgQIECAAAECBAgQIECA&#10;AAECBwLa+cETnECAAAECBAgQIECAAAECBAgQIECAAAECBAgQIECAAAECqYB2nvIbJ0CAAAECBAgQ&#10;IECAAAECBAgQIECAAAECBAgQIECAAIEDAe384AlOIECAAAECBAgQIECAAAECBAgQIECAAAECBAgQ&#10;IECAAIFUQDtP+Y0TIECAAAECBAgQIECAAAECBAgQIECAAAECBAgQIECAwIGAdn7wBCcQIECAAAEC&#10;BAgQIECAAAECBAgQIECAAAECBAgQIECAQCqgnaf8xgkQIECAAAECBAgQIECAAAECBAgQIECAAAEC&#10;BAgQIEDgQEA7P3iCEwgQIECAAAECBAgQIECAAAECBAgQIECAAAECBAgQIEAgFdDOU37jBAgQIECA&#10;AAECBAgQIECAAAECBAgQIECAAAECBAgQIHAgoJ0fPMEJBAgQIECAAAECBAgQIECAAAECBAgQIECA&#10;AAECBAgQIJAKaOcpv3ECBAgQIECAAAECBAgQIECAAAECBAgQIECAAAECBAgQOBAYmWNEMlLcu+cA&#10;AAAASUVORK5CYIJQSwMEFAAGAAgAAAAhAIH2ulvgAAAACQEAAA8AAABkcnMvZG93bnJldi54bWxM&#10;j0FPwkAQhe8m/ofNmHiTbRGh1G4JIeqJkAgmhtvQHdqG7m7TXdry7x1Pepz3Xt58L1uNphE9db52&#10;VkE8iUCQLZyubang6/D+lIDwAa3GxllScCMPq/z+LsNUu8F+Ur8PpeAS61NUUIXQplL6oiKDfuJa&#10;suydXWcw8NmVUnc4cLlp5DSK5tJgbflDhS1tKiou+6tR8DHgsH6O3/rt5by5HQ8vu+9tTEo9Pozr&#10;VxCBxvAXhl98RoecmU7uarUXjQIeEhTMk2QJgu1ZvFiAOHFuOmNJ5pn8vyD/AQAA//8DAFBLAwQU&#10;AAYACAAAACEALmzwAMUAAAClAQAAGQAAAGRycy9fcmVscy9lMm9Eb2MueG1sLnJlbHO8kMGKwjAQ&#10;hu8L+w5h7tu0PSyymPYigldxH2BIpmmwmYQkir69gWVBQfDmcWb4v/9j1uPFL+JMKbvACrqmBUGs&#10;g3FsFfwetl8rELkgG1wCk4IrZRiHz4/1nhYsNZRnF7OoFM4K5lLij5RZz+QxNyES18sUksdSx2Rl&#10;RH1ES7Jv22+Z7hkwPDDFzihIO9ODOFxjbX7NDtPkNG2CPnni8qRCOl+7KxCTpaLAk3H4t+ybyBbk&#10;c4fuPQ7dv4N8eO5wAwAA//8DAFBLAQItABQABgAIAAAAIQCxgme2CgEAABMCAAATAAAAAAAAAAAA&#10;AAAAAAAAAABbQ29udGVudF9UeXBlc10ueG1sUEsBAi0AFAAGAAgAAAAhADj9If/WAAAAlAEAAAsA&#10;AAAAAAAAAAAAAAAAOwEAAF9yZWxzLy5yZWxzUEsBAi0AFAAGAAgAAAAhAI3zlqBDAwAAnQkAAA4A&#10;AAAAAAAAAAAAAAAAOgIAAGRycy9lMm9Eb2MueG1sUEsBAi0ACgAAAAAAAAAhAEcEjWdFmgAARZoA&#10;ABQAAAAAAAAAAAAAAAAAqQUAAGRycy9tZWRpYS9pbWFnZTEucG5nUEsBAi0ACgAAAAAAAAAhAOb7&#10;UH3YLQMA2C0DABQAAAAAAAAAAAAAAAAAIKAAAGRycy9tZWRpYS9pbWFnZTIucG5nUEsBAi0AFAAG&#10;AAgAAAAhAIH2ulvgAAAACQEAAA8AAAAAAAAAAAAAAAAAKs4DAGRycy9kb3ducmV2LnhtbFBLAQIt&#10;ABQABgAIAAAAIQAubPAAxQAAAKUBAAAZAAAAAAAAAAAAAAAAADfPAwBkcnMvX3JlbHMvZTJvRG9j&#10;LnhtbC5yZWxzUEsFBgAAAAAHAAcAvgEAADPQAw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Shape 15" o:spid="_x0000_s1027" type="#_x0000_t75" style="position:absolute;width:21596;height:1359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fCXIzQAAAOMAAAAPAAAAZHJzL2Rvd25yZXYueG1sRI/NasJA&#10;FIX3gu8w3EI3UicGYyV1FBFadNFFUxft7jZzTYKZO2FmmqR9emdR6PJw/vg2u9G0oifnG8sKFvME&#10;BHFpdcOVgvP788MahA/IGlvLpOCHPOy208kGc20HfqO+CJWII+xzVFCH0OVS+rImg35uO+LoXawz&#10;GKJ0ldQOhzhuWpkmyUoabDg+1NjRoabyWnwbBdfZy+vX5Xff2+wkB9d/Ls8fxVGp+7tx/wQi0Bj+&#10;w3/to1aQLtL1KnvMlpEiMkUekNsbAAAA//8DAFBLAQItABQABgAIAAAAIQDb4fbL7gAAAIUBAAAT&#10;AAAAAAAAAAAAAAAAAAAAAABbQ29udGVudF9UeXBlc10ueG1sUEsBAi0AFAAGAAgAAAAhAFr0LFu/&#10;AAAAFQEAAAsAAAAAAAAAAAAAAAAAHwEAAF9yZWxzLy5yZWxzUEsBAi0AFAAGAAgAAAAhADJ8JcjN&#10;AAAA4wAAAA8AAAAAAAAAAAAAAAAABwIAAGRycy9kb3ducmV2LnhtbFBLBQYAAAAAAwADALcAAAAB&#10;AwAAAAA=&#10;">
                  <v:imagedata r:id="rId13" o:title=""/>
                </v:shape>
                <v:shape id="Shape 16" o:spid="_x0000_s1028" type="#_x0000_t75" style="position:absolute;top:13160;width:21596;height:1372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G4VbxwAAAOIAAAAPAAAAZHJzL2Rvd25yZXYueG1sRE/LagIx&#10;FN0L/YdwC91ppio6nRqlFPrAla+Fy8vkdhI6uRkmGZ369Y0guDlwOC/OYtW7WpyoDdazgudRBoK4&#10;9NpypeCw/xjmIEJE1lh7JgV/FGC1fBgssND+zFs67WIlUgmHAhWYGJtCylAachhGviFO2o9vHcZE&#10;20rqFs+p3NVynGUz6dByWjDY0Luh8nfXOQVdL4/zr/XalHFz6D73meXxxSr19Ni/vYKI1Me7+Zb+&#10;1gryyTSfvCSA66V0B+TyHwAA//8DAFBLAQItABQABgAIAAAAIQDb4fbL7gAAAIUBAAATAAAAAAAA&#10;AAAAAAAAAAAAAABbQ29udGVudF9UeXBlc10ueG1sUEsBAi0AFAAGAAgAAAAhAFr0LFu/AAAAFQEA&#10;AAsAAAAAAAAAAAAAAAAAHwEAAF9yZWxzLy5yZWxzUEsBAi0AFAAGAAgAAAAhALQbhVvHAAAA4gAA&#10;AA8AAAAAAAAAAAAAAAAABwIAAGRycy9kb3ducmV2LnhtbFBLBQYAAAAAAwADALcAAAD7AgAAAAA=&#10;">
                  <v:imagedata r:id="rId14" o:title=""/>
                </v:shape>
                <v:rect id="Rectangle 700342837" o:spid="_x0000_s1029" style="position:absolute;top:26657;width:21577;height:419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XL2lyAAAAOIAAAAPAAAAZHJzL2Rvd25yZXYueG1sRI9BTwIx&#10;FITvJv6H5pl4k+5CRF0phIAGr6wary/b53ahfd1sC1R/PSUx8TiZmW8ys0VyVhxpCJ1nBeWoAEHc&#10;eN1xq+Dj/fXuEUSIyBqtZ1LwQwEW8+urGVban3hLxzq2IkM4VKjAxNhXUobGkMMw8j1x9r794DBm&#10;ObRSD3jKcGfluCim0mHHecFgTytDzb4+OAWbcv3S7+RvjRsb6fBpUmO/klK3N2n5DCJSiv/hv/ab&#10;VnBflE/jh8m0hMulfAfk/AwAAP//AwBQSwECLQAUAAYACAAAACEA2+H2y+4AAACFAQAAEwAAAAAA&#10;AAAAAAAAAAAAAAAAW0NvbnRlbnRfVHlwZXNdLnhtbFBLAQItABQABgAIAAAAIQBa9CxbvwAAABUB&#10;AAALAAAAAAAAAAAAAAAAAB8BAABfcmVscy8ucmVsc1BLAQItABQABgAIAAAAIQAXXL2lyAAAAOIA&#10;AAAPAAAAAAAAAAAAAAAAAAcCAABkcnMvZG93bnJldi54bWxQSwUGAAAAAAMAAwC3AAAA/AIAAAAA&#10;" stroked="f">
                  <v:textbox inset="0,0,0,0">
                    <w:txbxContent>
                      <w:p w14:paraId="66299CBA" w14:textId="60012AD5" w:rsidR="00667A0A" w:rsidRDefault="00667A0A" w:rsidP="00667A0A">
                        <w:pPr>
                          <w:pStyle w:val="DDLCaption"/>
                        </w:pPr>
                        <w:bookmarkStart w:id="3" w:name="_Ref171678751"/>
                        <w:r w:rsidRPr="00667A0A">
                          <w:t xml:space="preserve">Figure </w:t>
                        </w:r>
                        <w:fldSimple w:instr=" SEQ Figure \* ARABIC ">
                          <w:r w:rsidR="00646CB5">
                            <w:rPr>
                              <w:noProof/>
                            </w:rPr>
                            <w:t>1</w:t>
                          </w:r>
                        </w:fldSimple>
                        <w:bookmarkEnd w:id="3"/>
                        <w:r>
                          <w:t>. The evaporation of droplets of HFA 134a (top) and HFA 152a (bottom) measured using the EDB. A linear fit is applied to each dataset, enabling the extraction of an initial radius.</w:t>
                        </w:r>
                      </w:p>
                    </w:txbxContent>
                  </v:textbox>
                </v:rect>
                <w10:wrap type="square" anchorx="margin" anchory="margin"/>
              </v:group>
            </w:pict>
          </mc:Fallback>
        </mc:AlternateContent>
      </w:r>
      <w:r w:rsidR="00607975" w:rsidRPr="00607975">
        <w:t xml:space="preserve">In this study, HFA 134a, HFA 152a, and HFO 1234ze propellants provided by Koura and </w:t>
      </w:r>
      <w:proofErr w:type="spellStart"/>
      <w:r w:rsidR="00607975" w:rsidRPr="00607975">
        <w:t>Climalife</w:t>
      </w:r>
      <w:proofErr w:type="spellEnd"/>
      <w:r w:rsidR="00607975" w:rsidRPr="00607975">
        <w:t xml:space="preserve"> are used and filled into 14mL Plain Aluminium canisters (C0842-P, H&amp;T </w:t>
      </w:r>
      <w:proofErr w:type="spellStart"/>
      <w:r w:rsidR="00607975" w:rsidRPr="00607975">
        <w:t>Presspart</w:t>
      </w:r>
      <w:proofErr w:type="spellEnd"/>
      <w:r w:rsidR="00607975" w:rsidRPr="00607975">
        <w:t>) crimped with Aptar 50 mcl valves by Aptar Pharma.</w:t>
      </w:r>
    </w:p>
    <w:p w14:paraId="1488C7E6" w14:textId="606AE38D" w:rsidR="00607975" w:rsidRDefault="00607975" w:rsidP="00607975">
      <w:pPr>
        <w:pStyle w:val="DDLHeading1"/>
        <w:rPr>
          <w:sz w:val="20"/>
          <w:szCs w:val="36"/>
        </w:rPr>
      </w:pPr>
      <w:r w:rsidRPr="00607975">
        <w:rPr>
          <w:sz w:val="20"/>
          <w:szCs w:val="36"/>
        </w:rPr>
        <w:t xml:space="preserve">Results </w:t>
      </w:r>
    </w:p>
    <w:p w14:paraId="4A8CC865" w14:textId="61A0EDBF" w:rsidR="00977349" w:rsidRDefault="00607975" w:rsidP="00A17ED2">
      <w:pPr>
        <w:pStyle w:val="DDLBodyText"/>
      </w:pPr>
      <w:r w:rsidRPr="00EF39D6">
        <w:t xml:space="preserve">The evaporation of HFA 134a and HFA 152a droplets, as measured with the EDB are presented </w:t>
      </w:r>
      <w:sdt>
        <w:sdtPr>
          <w:tag w:val="goog_rdk_3"/>
          <w:id w:val="-1756509606"/>
        </w:sdtPr>
        <w:sdtEndPr/>
        <w:sdtContent/>
      </w:sdt>
      <w:r w:rsidRPr="00EF39D6">
        <w:t xml:space="preserve">in </w:t>
      </w:r>
      <w:r w:rsidR="00EF39D6" w:rsidRPr="00EF39D6">
        <w:fldChar w:fldCharType="begin"/>
      </w:r>
      <w:r w:rsidR="00EF39D6" w:rsidRPr="00EF39D6">
        <w:instrText xml:space="preserve"> REF _Ref171678751 \h </w:instrText>
      </w:r>
      <w:r w:rsidR="00EF39D6">
        <w:instrText xml:space="preserve"> \* MERGEFORMAT </w:instrText>
      </w:r>
      <w:r w:rsidR="00EF39D6" w:rsidRPr="00EF39D6">
        <w:fldChar w:fldCharType="separate"/>
      </w:r>
      <w:r w:rsidR="00646CB5" w:rsidRPr="00667A0A">
        <w:t xml:space="preserve">Figure </w:t>
      </w:r>
      <w:r w:rsidR="00646CB5">
        <w:t>1</w:t>
      </w:r>
      <w:r w:rsidR="00EF39D6" w:rsidRPr="00EF39D6">
        <w:fldChar w:fldCharType="end"/>
      </w:r>
      <w:r w:rsidRPr="00EF39D6">
        <w:t xml:space="preserve">. The evaporative behaviour of water is evident, with linear, steady-state evaporation observed between 1 – 4 s. The rate and magnitude of water evaporation is dependent upon the partial pressure of water in the gas phase, indicated by the RH. At 90 % RH, the thermodynamic driving force behind evaporation is reduced compared to at 50 % RH, and the resulting evaporation rate is lower. The </w:t>
      </w:r>
      <w:sdt>
        <w:sdtPr>
          <w:tag w:val="goog_rdk_4"/>
          <w:id w:val="1089047696"/>
        </w:sdtPr>
        <w:sdtEndPr/>
        <w:sdtContent/>
      </w:sdt>
      <w:r w:rsidRPr="00EF39D6">
        <w:t xml:space="preserve">evaporation of propellants is not captured by these measurements as it occurs prior to trapping. The data in </w:t>
      </w:r>
      <w:r w:rsidR="00EF39D6" w:rsidRPr="00EF39D6">
        <w:fldChar w:fldCharType="begin"/>
      </w:r>
      <w:r w:rsidR="00EF39D6" w:rsidRPr="00EF39D6">
        <w:instrText xml:space="preserve"> REF _Ref171678751 \h </w:instrText>
      </w:r>
      <w:r w:rsidR="00EF39D6">
        <w:instrText xml:space="preserve"> \* MERGEFORMAT </w:instrText>
      </w:r>
      <w:r w:rsidR="00EF39D6" w:rsidRPr="00EF39D6">
        <w:fldChar w:fldCharType="separate"/>
      </w:r>
      <w:r w:rsidR="00646CB5" w:rsidRPr="00667A0A">
        <w:t xml:space="preserve">Figure </w:t>
      </w:r>
      <w:r w:rsidR="00646CB5">
        <w:t>1</w:t>
      </w:r>
      <w:r w:rsidR="00EF39D6" w:rsidRPr="00EF39D6">
        <w:fldChar w:fldCharType="end"/>
      </w:r>
      <w:r w:rsidRPr="00EF39D6">
        <w:t xml:space="preserve"> </w:t>
      </w:r>
      <w:r w:rsidR="00D843F2">
        <w:t>do</w:t>
      </w:r>
      <w:r w:rsidRPr="00EF39D6">
        <w:t xml:space="preserve">, however, demonstrate that </w:t>
      </w:r>
      <w:sdt>
        <w:sdtPr>
          <w:tag w:val="goog_rdk_5"/>
          <w:id w:val="-1682587055"/>
        </w:sdtPr>
        <w:sdtEndPr/>
        <w:sdtContent/>
      </w:sdt>
      <w:r w:rsidRPr="00EF39D6">
        <w:t>at both 50 % and 90 %</w:t>
      </w:r>
      <w:r w:rsidR="00A01DF2">
        <w:t xml:space="preserve"> RH</w:t>
      </w:r>
      <w:r w:rsidRPr="00EF39D6">
        <w:t>, condensed</w:t>
      </w:r>
      <w:r w:rsidRPr="00607975">
        <w:t xml:space="preserve"> water extends the persistence of propellant-based droplets, which maintain larger sizes</w:t>
      </w:r>
      <w:r w:rsidR="00AC2B29">
        <w:t xml:space="preserve"> </w:t>
      </w:r>
      <w:r w:rsidRPr="00607975">
        <w:t xml:space="preserve">for a matter of ~ 1 s as opposed to completely evaporating within ~ 1-10 </w:t>
      </w:r>
      <w:proofErr w:type="spellStart"/>
      <w:r w:rsidRPr="00607975">
        <w:t>ms</w:t>
      </w:r>
      <w:proofErr w:type="spellEnd"/>
      <w:r w:rsidRPr="00607975">
        <w:t xml:space="preserve"> </w:t>
      </w:r>
      <w:sdt>
        <w:sdtPr>
          <w:rPr>
            <w:color w:val="000000"/>
          </w:rPr>
          <w:tag w:val="MENDELEY_CITATION_v3_eyJjaXRhdGlvbklEIjoiTUVOREVMRVlfQ0lUQVRJT05fMzIzY2E0MzUtOTAyZS00YmU0LWI1Y2EtYmI1MTY0NDY5NTJmIiwicHJvcGVydGllcyI6eyJub3RlSW5kZXgiOjB9LCJpc0VkaXRlZCI6ZmFsc2UsIm1hbnVhbE92ZXJyaWRlIjp7ImlzTWFudWFsbHlPdmVycmlkZGVuIjpmYWxzZSwiY2l0ZXByb2NUZXh0IjoiWzddIiwibWFudWFsT3ZlcnJpZGVUZXh0IjoiIn0sImNpdGF0aW9uSXRlbXMiOlt7ImlkIjoiZjA0MTRjZTUtMjVhNy0zNmRkLWJiNzQtZmY2ODE1YmQ2NjI5IiwiaXRlbURhdGEiOnsidHlwZSI6ImFydGljbGUtam91cm5hbCIsImlkIjoiZjA0MTRjZTUtMjVhNy0zNmRkLWJiNzQtZmY2ODE1YmQ2NjI5IiwidGl0bGUiOiJUaGUgcmVsYXRpdmUgaW5mbHVlbmNlIG9mIGF0b21pemF0aW9uIGFuZCBldmFwb3JhdGlvbiBvbiBtZXRlcmVkIGRvc2UgaW5oYWxlciBkcnVnIGRlbGl2ZXJ5IGVmZmljaWVuY3kiLCJhdXRob3IiOlt7ImZhbWlseSI6IlN0ZWluIiwiZ2l2ZW4iOiJTdGVwaGVuIFcuIiwicGFyc2UtbmFtZXMiOmZhbHNlLCJkcm9wcGluZy1wYXJ0aWNsZSI6IiIsIm5vbi1kcm9wcGluZy1wYXJ0aWNsZSI6IiJ9LHsiZmFtaWx5IjoiTXlyZGFsIiwiZ2l2ZW4iOiJQYXVsIEIuIiwicGFyc2UtbmFtZXMiOmZhbHNlLCJkcm9wcGluZy1wYXJ0aWNsZSI6IiIsIm5vbi1kcm9wcGluZy1wYXJ0aWNsZSI6IiJ9XSwiY29udGFpbmVyLXRpdGxlIjoiQWVyb3NvbCBTY2llbmNlIGFuZCBUZWNobm9sb2d5IiwiRE9JIjoiMTAuMTA4MC8wMjc4NjgyMDYwMDYxMjI2OCIsIklTU04iOiIwMjc4NjgyNiIsImlzc3VlZCI6eyJkYXRlLXBhcnRzIjpbWzIwMDZdXX0sInBhZ2UiOiIzMzUtMzQ3IiwiYWJzdHJhY3QiOiJGYWN0b3JzIGluZmx1ZW5jaW5nIHRoZSBkZWxpdmVyeSBlZmZpY2llbmN5IGZyb21IRkEtMTM0YSBNRElzIHdlcmUgZXhhbWluZWQgdGhlb3JldGljYWxseSBhbmQgZXhwZXJpbWVudGFsbHkuIFRoZSB0aW1lIHJlcXVpcmVkIGZvciBldmFwb3JhdGlvbiBvZiBIRkEtMTM0YSBhbmQgZXRoYW5vbCBkcm9wbGV0cyB3ZXJlIHRoZW9yZXRpY2FsbHkgY2FsY3VsYXRlZC4gSEZBLTEzNGEgZHJvcGxldHMgd2VyZSBzaG93biB0byBldmFwb3JhdGUgYXBwcm94aW1hdGVseSBzZXZlbiB0aW1lcyBmYXN0ZXIgdGhhbiBldGhhbm9sIGRyb3BsZXRzIG9mIHRoZSBzYW1lIHNpemUsIGV2ZW4gdGhvdWdoIEhGQS0xMzRhIGRyb3BsZXRzIGNvb2wgdG8gYXBwcm94aW1hdGVseSA3OCBkZWdyZWVzIGJlbG93IGFtYmllbnQgdGVtcGVyYXR1cmUgZHVyaW5nIGV2YXBvcmF0aW9uLiBNREkgZGVsaXZlcnkgZWZmaWNpZW5jeSB3YXMgZXhwZXJpbWVudGFsbHkgc2hvd24gdG8gZGVjcmVhc2Ugd2l0aCBpbmNyZWFzaW5nIGV0aGFub2wgY29uY2VudHJhdGlvbiwgaG93ZXZlciwgdGhlIGNvcnJlc3BvbmRpbmcgZGVjcmVhc2UgaW4gdmFwb3IgcHJlc3N1cmUgd2FzIG5vdCB0aGUgcHJpbWFyeSB2YXJpYWJsZSByZXNwb25zaWJsZSBmb3IgdGhlIGRlY3JlYXNlZCBlZmZpY2llbmN5LiBSYXRoZXIsIHRoaXMgd2FzIHNob3duIHRvIGJlIHByaW1hcmlseSBkdWUgdG8gdGhlIGluY3JlYXNlZCB0aW1lIHJlcXVpcmVkIGZvciB0aGUgZHJvcGxldHMgdG8gZXZhcG9yYXRlIGFzIGV0aGFub2wgY29uY2VudHJhdGlvbiBpbmNyZWFzZWQuIERyb3BsZXRzIHRoYXQgZXZhcG9yYXRlIHNsb3dseSByZW1haW4gZm9yIGEgbG9uZ2VyIHBlcmlvZCBpbiB0aGUgc2l6ZSByYW5nZSB0aGF0IGlzIG1vcmUgbGlrZWx5IHRvIGRlcG9zaXQgdmlhIHR1cmJ1bGVudCBkZXBvc2l0aW9uIGluIHRoZSBhY3R1YXRvciBtb3V0aHBpZWNlIG9yIFVTUCBJbmxldCBkdXJpbmcgY2FzY2FkZSBpbXBhY3Rpb24gdGVzdHMuIFRlc3RzIHdpdGggZXhwZXJpbWVudGFsIE1ESXMgdXNpbmcgYWx0ZXJuYXRpdmUgY29zb2x2ZW50cyBjb25maXJtZWQgdGhhdCBNREkgZGVsaXZlcnkgZWZmaWNpZW5jeSBpcyBtdWNoIG1vcmUgc2Vuc2l0aXZlIHRvIHRoZSB0aW1lIHJlcXVpcmVkIGZvciBldmFwb3JhdGlvbiBvZiB0aGUgZHJvcGxldHMgdGhhbiBvbiB0aGUgZm9ybXVsYXRpb24gdmFwb3IgcHJlc3N1cmUgb3IgdGhlIHNpemUgb2YgdGhlIGF0b21pemVkIGRyb3BsZXRzLiBUaGlzIGluZGljYXRlcyB0aGF0IGZhY3RvcnMgYWZmZWN0aW5nIHRoZSBldmFwb3JhdGlvbiBvZiBhbiBNREkgYWVyb3NvbCBwbGF5IGEgbGFyZ2VyIHJvbGUgaW4gZGV0ZXJtaW5pbmcgTURJIGRlbGl2ZXJ5IGVmZmljaWVuY3kgdGhhbiBkbyBhdG9taXphdGlvbiBlZmZlY3RzLiBDb3B5cmlnaHQgwqkgQW1lcmljYW4gQXNzb2NpYXRpb24gZm9yIEFlcm9zb2wgUmVzZWFyY2guIiwiaXNzdWUiOiI1Iiwidm9sdW1lIjoiNDAiLCJjb250YWluZXItdGl0bGUtc2hvcnQiOiIifSwiaXNUZW1wb3JhcnkiOmZhbHNlfV19"/>
          <w:id w:val="700064132"/>
          <w:placeholder>
            <w:docPart w:val="DefaultPlaceholder_-1854013440"/>
          </w:placeholder>
        </w:sdtPr>
        <w:sdtEndPr/>
        <w:sdtContent>
          <w:r w:rsidR="007071BD" w:rsidRPr="007071BD">
            <w:rPr>
              <w:color w:val="000000"/>
            </w:rPr>
            <w:t>[7]</w:t>
          </w:r>
        </w:sdtContent>
      </w:sdt>
      <w:r w:rsidRPr="00607975">
        <w:t xml:space="preserve">. </w:t>
      </w:r>
      <w:r>
        <w:t>Trapping of HFO 1234ze droplets remains unachieved due to a lower dipole moment than the other propellants</w:t>
      </w:r>
      <w:r w:rsidR="00755508">
        <w:t>;</w:t>
      </w:r>
      <w:r>
        <w:t xml:space="preserve"> further work will be performed to extend the EDB technique to novel propellants </w:t>
      </w:r>
      <w:sdt>
        <w:sdtPr>
          <w:rPr>
            <w:color w:val="000000"/>
          </w:rPr>
          <w:tag w:val="MENDELEY_CITATION_v3_eyJjaXRhdGlvbklEIjoiTUVOREVMRVlfQ0lUQVRJT05fYjUzZmI5ZmUtOWZkMC00NmFhLTkwNTMtZGY3Nzc4NWUwMTAyIiwicHJvcGVydGllcyI6eyJub3RlSW5kZXgiOjB9LCJpc0VkaXRlZCI6ZmFsc2UsIm1hbnVhbE92ZXJyaWRlIjp7ImlzTWFudWFsbHlPdmVycmlkZGVuIjpmYWxzZSwiY2l0ZXByb2NUZXh0IjoiWzNdIiwibWFudWFsT3ZlcnJpZGVUZXh0IjoiIn0sImNpdGF0aW9uSXRlbXMiOlt7ImlkIjoiZjEzZjMxNTctYzFjMS0zYTkwLWIzODAtOTA0OTJiMTIxMDkyIiwiaXRlbURhdGEiOnsidHlwZSI6InBhcGVyLWNvbmZlcmVuY2UiLCJpZCI6ImYxM2YzMTU3LWMxYzEtM2E5MC1iMzgwLTkwNDkyYjEyMTA5MiIsInRpdGxlIjoiVGhlIEZvcm11bGF0b3JzIEd1aWRlIHRvIFRyYW5zaXRpb25pbmcgdG8gTG93IEdsb2JhbCBXYXJtaW5nIFBvdGVudGlhbCBwTURJcyIsImF1dGhvciI6W3siZmFtaWx5IjoiU2h1ciIsImdpdmVuIjoiSmFnZGVlcCIsInBhcnNlLW5hbWVzIjpmYWxzZSwiZHJvcHBpbmctcGFydGljbGUiOiIiLCJub24tZHJvcHBpbmctcGFydGljbGUiOiIifSx7ImZhbWlseSI6IlJvc3NpIiwiZ2l2ZW4iOiJJcmVuZSIsInBhcnNlLW5hbWVzIjpmYWxzZSwiZHJvcHBpbmctcGFydGljbGUiOiIiLCJub24tZHJvcHBpbmctcGFydGljbGUiOiIifSx7ImZhbWlseSI6IkdhbmxleSIsImdpdmVuIjoiV2lsbGlhbSIsInBhcnNlLW5hbWVzIjpmYWxzZSwiZHJvcHBpbmctcGFydGljbGUiOiIiLCJub24tZHJvcHBpbmctcGFydGljbGUiOiIifSx7ImZhbWlseSI6Ikt3b2siLCJnaXZlbiI6IlBoaWxpcCIsInBhcnNlLW5hbWVzIjpmYWxzZSwiZHJvcHBpbmctcGFydGljbGUiOiIiLCJub24tZHJvcHBpbmctcGFydGljbGUiOiIifSx7ImZhbWlseSI6IlRlbGZvcmQiLCJnaXZlbiI6IlJpY2hhcmQiLCJwYXJzZS1uYW1lcyI6ZmFsc2UsImRyb3BwaW5nLXBhcnRpY2xlIjoiIiwibm9uLWRyb3BwaW5nLXBhcnRpY2xlIjoiIn0seyJmYW1pbHkiOiJQcmljZSIsImdpdmVuIjoiUiIsInBhcnNlLW5hbWVzIjpmYWxzZSwiZHJvcHBpbmctcGFydGljbGUiOiIiLCJub24tZHJvcHBpbmctcGFydGljbGUiOiIifV0sImNvbnRhaW5lci10aXRsZSI6IlJlc3BpcmF0b3J5IERydWcgRGVsaXZlcnkiLCJhY2Nlc3NlZCI6eyJkYXRlLXBhcnRzIjpbWzIwMjQsNiwxMV1dfSwiaXNzdWVkIjp7ImRhdGUtcGFydHMiOltbMjAyMl1dfSwicGFnZSI6IjY1LTc0IiwiYWJzdHJhY3QiOiJMb3dlciBnbG9iYWwgd2FybWluZyBwb3RlbnRpYWwgKEdXUCkgcHJvcGVsbGFudHMgaHlkcm9mbHVvcm9hbGthbmUgKEhGQSkgMTUyYSBhbmQgaHlkcm9mbHVvcm9vbGVmaW4gKEhGTykgMTIzNHplKEUpIGFyZSB0d28gYWx0ZXJuYXRpdmUgcHJvcGVsbGFudHMgdG8gZXhpc3RpbmcgcHJvcGVsbGFudHMgZW1wbG95ZWQgaW4gbGlmZS1zYXZpbmcgcmVzcGlyYXRvcnkgbWVkaWNhdGlvbnMgZGVsaXZlcmVkIHVzaW5nIHByZXNzdXJpemVkIG1ldGVyZWQgZG9zZSBpbmhhbGVycyAocE1ESXMpLiBUaGlzIHN0dWR5IGFpbWVkIHRvIGludmVzdGlnYXRlIHRoZSBzb2x1YmlsaXR5IG9mIGFjdGl2ZSBpbmdyZWRpZW50cywgc3VzcGVuc2lvbiBzdGFiaWxpdHkgb2YgbWljcm9uaXplZCBtYXRlcmlhbHMsIGZ1bmRhbWVudGFsIHBoeXNpY2FsIHByb3BlcnRpZXMgb2YgYWVyb3NvbHMgZW1pdHRlZCBmcm9tIHBNRElzIHVzaW5nIGN1cnJlbnRseSBlbXBsb3llZCBwcm9wZWxsYW50cyBhbmQgbG93IEdXUCBhbHRlcm5hdGl2ZXMuIFNlZGltZW50YXRpb24gcmF0ZXMgb2YgYWxidXRlcm9sIHN1bGZhdGUgd2VyZSBtb3JlIHJhcGlkIGluIEhGQSAxNTJhIGFuZCBIRk8gMTIzNHplKEUpIGNvbXBhcmVkIHRvIEhGQSAxMzRhLiBCZWNsb21ldGhhc29uZSBzb2x1YmlsaXR5IG1lYXN1cmVtZW50cyBpbiBIRkEgMTUyYSBzdWdnZXN0ZWQgdGhlIHNvbHViaWxpdHkgb2YgdGhlIGFjdGl2ZSBpbmdyZWRpZW50IHdhcyB0aHJlZSB0aW1lcyB0aGUgbGV2ZWwgbWVhc3VyZWQgaW4gSEZBIDEzNGEuIFRoZSBuZXQgc3VyZmFjZSBjaGFyZ2VzIGZvciBhbGwgcHJvcGVsbGFudHMgd2VyZSBwb3NpdGl2ZS4gSG93ZXZlciwgSEZPIDEyMzR6ZShFKSBnZW5lcmF0ZWQgbmVhci1uZXV0cmFsIGNoYXJnZXMgb2YgYm90aCBwb2xhcml0aWVzLCB3aXRoIEhGTyBiZWluZyB0aGUgbGVhc3QgYmlwb2xhciBwcm9wZWxsYW50LiBOZXQgY2hhcmdlIG1heSBkZXRlcm1pbmUgcmVsZXZhbnQgZGlmZmVyZW5jZXMgaW4gYWVyb3NvbCBkZXBvc2l0aW9uIGFuZCwgdGhlcmVmb3JlLCBzaG91bGQgZHJpdmUgZm9ybXVsYXRpb24gZGV2ZWxvcG1lbnQgYXBwcm9hY2hlcy4gVGhlIGRyb3BsZXQgZGlhbWV0ZXIgYW5kIHZlbG9jaXR5IGZvciB0aGUgZGlmZmVyZW50IHByb3BlbGxhbnRzIGZlbGwgaW50byBtdWx0aXBsZSBncm91cHMuIERyb3BsZXRzIGdlbmVyYXRlZCBieSB0aGUgbG93IEdXUCBwcm9wZWxsYW50cyB3ZXJlIGxhcmdlciBhdCBzaG9ydCBkaXN0YW5jZXMgZnJvbSB0aGUgYWN0dWF0b3IgY29tcGFyZWQgdG8gZHJvcGxldHMgZ2VuZXJhdGVkIGJ5IEhGQSAxMzRhIGFuZCAyMjdlYSBwcm9wZWxsYW50cy4gVGhpcyBpbmZvcm1hdGlvbiBtYXkgaGVscCBndWlkZSB0aGUgdXNlIG9mIGV4Y2lwaWVudHMgdG8gYWNoaWV2ZSBkZXNpcmFibGUgcGVyZm9ybWFuY2Ugb2YgcHJvZHVjdHMgcmVmb3JtdWxhdGVkIHVzaW5nIHRoZXNlIHByb3BlbGxhbnRzLiIsImNvbnRhaW5lci10aXRsZS1zaG9ydCI6IiJ9LCJpc1RlbXBvcmFyeSI6ZmFsc2V9XX0="/>
          <w:id w:val="-1165543183"/>
          <w:placeholder>
            <w:docPart w:val="DefaultPlaceholder_-1854013440"/>
          </w:placeholder>
        </w:sdtPr>
        <w:sdtEndPr/>
        <w:sdtContent>
          <w:r w:rsidR="007071BD" w:rsidRPr="007071BD">
            <w:rPr>
              <w:color w:val="000000"/>
            </w:rPr>
            <w:t>[3]</w:t>
          </w:r>
        </w:sdtContent>
      </w:sdt>
      <w:r>
        <w:t>.</w:t>
      </w:r>
    </w:p>
    <w:p w14:paraId="4E7F22DD" w14:textId="5D9231B8" w:rsidR="00507E08" w:rsidRPr="007E51C8" w:rsidRDefault="00B44C77" w:rsidP="007E51C8">
      <w:pPr>
        <w:pStyle w:val="DDLBodyText"/>
      </w:pPr>
      <w:r>
        <w:rPr>
          <w:noProof/>
        </w:rPr>
        <w:lastRenderedPageBreak/>
        <mc:AlternateContent>
          <mc:Choice Requires="wpg">
            <w:drawing>
              <wp:anchor distT="0" distB="0" distL="114300" distR="114300" simplePos="0" relativeHeight="251646975" behindDoc="0" locked="0" layoutInCell="1" allowOverlap="1" wp14:anchorId="54E95D16" wp14:editId="703F9235">
                <wp:simplePos x="0" y="0"/>
                <wp:positionH relativeFrom="margin">
                  <wp:posOffset>3057525</wp:posOffset>
                </wp:positionH>
                <wp:positionV relativeFrom="margin">
                  <wp:posOffset>914400</wp:posOffset>
                </wp:positionV>
                <wp:extent cx="2879090" cy="2347595"/>
                <wp:effectExtent l="0" t="0" r="0" b="14605"/>
                <wp:wrapSquare wrapText="bothSides"/>
                <wp:docPr id="1181037899" name="Group 4"/>
                <wp:cNvGraphicFramePr/>
                <a:graphic xmlns:a="http://schemas.openxmlformats.org/drawingml/2006/main">
                  <a:graphicData uri="http://schemas.microsoft.com/office/word/2010/wordprocessingGroup">
                    <wpg:wgp>
                      <wpg:cNvGrpSpPr/>
                      <wpg:grpSpPr>
                        <a:xfrm>
                          <a:off x="0" y="0"/>
                          <a:ext cx="2879090" cy="2347595"/>
                          <a:chOff x="84418" y="-77925"/>
                          <a:chExt cx="2097049" cy="1963038"/>
                        </a:xfrm>
                      </wpg:grpSpPr>
                      <pic:pic xmlns:pic="http://schemas.openxmlformats.org/drawingml/2006/picture">
                        <pic:nvPicPr>
                          <pic:cNvPr id="946780942" name="Shape 5"/>
                          <pic:cNvPicPr>
                            <a:picLocks noChangeAspect="1"/>
                          </pic:cNvPicPr>
                        </pic:nvPicPr>
                        <pic:blipFill>
                          <a:blip r:embed="rId15" cstate="print">
                            <a:extLst>
                              <a:ext uri="{28A0092B-C50C-407E-A947-70E740481C1C}">
                                <a14:useLocalDpi xmlns:a14="http://schemas.microsoft.com/office/drawing/2010/main" val="0"/>
                              </a:ext>
                            </a:extLst>
                          </a:blip>
                          <a:srcRect/>
                          <a:stretch/>
                        </pic:blipFill>
                        <pic:spPr>
                          <a:xfrm>
                            <a:off x="84418" y="-77925"/>
                            <a:ext cx="2097049" cy="1512947"/>
                          </a:xfrm>
                          <a:prstGeom prst="rect">
                            <a:avLst/>
                          </a:prstGeom>
                          <a:noFill/>
                          <a:ln>
                            <a:noFill/>
                          </a:ln>
                        </pic:spPr>
                      </pic:pic>
                      <wps:wsp>
                        <wps:cNvPr id="549212655" name="Rectangle 134536514"/>
                        <wps:cNvSpPr/>
                        <wps:spPr>
                          <a:xfrm>
                            <a:off x="84418" y="1366650"/>
                            <a:ext cx="2092007" cy="518463"/>
                          </a:xfrm>
                          <a:prstGeom prst="rect">
                            <a:avLst/>
                          </a:prstGeom>
                          <a:noFill/>
                          <a:ln>
                            <a:noFill/>
                          </a:ln>
                        </wps:spPr>
                        <wps:txbx>
                          <w:txbxContent>
                            <w:p w14:paraId="434FD4FE" w14:textId="119116CB" w:rsidR="002F5E72" w:rsidRPr="002F5E72" w:rsidRDefault="002F5E72" w:rsidP="00C404B1">
                              <w:pPr>
                                <w:pStyle w:val="DDLCaption"/>
                              </w:pPr>
                              <w:bookmarkStart w:id="4" w:name="_Ref171678779"/>
                              <w:r w:rsidRPr="002F5E72">
                                <w:t xml:space="preserve">Figure </w:t>
                              </w:r>
                              <w:fldSimple w:instr=" SEQ Figure \* ARABIC ">
                                <w:r w:rsidR="00646CB5">
                                  <w:rPr>
                                    <w:noProof/>
                                  </w:rPr>
                                  <w:t>2</w:t>
                                </w:r>
                              </w:fldSimple>
                              <w:bookmarkEnd w:id="4"/>
                              <w:r>
                                <w:t xml:space="preserve">. </w:t>
                              </w:r>
                              <w:r w:rsidR="0011747D">
                                <w:t>Droplet evaporation</w:t>
                              </w:r>
                              <w:r>
                                <w:t xml:space="preserve"> of HFA 134a, HFA 152a, and HFO 1234ze measured </w:t>
                              </w:r>
                              <w:r w:rsidR="0011747D">
                                <w:t>with</w:t>
                              </w:r>
                              <w:r>
                                <w:t xml:space="preserve"> the SDA method at 50±5 % RH and 22±1 °C.</w:t>
                              </w:r>
                              <w:r w:rsidR="0031117D">
                                <w:t xml:space="preserve"> Two droplets </w:t>
                              </w:r>
                              <w:r w:rsidR="00F56E35">
                                <w:t>were measured per propellant (hence two lines of each colour)</w:t>
                              </w:r>
                              <w:r>
                                <w:t xml:space="preserve"> Lines </w:t>
                              </w:r>
                              <w:r w:rsidR="0011747D">
                                <w:t>show</w:t>
                              </w:r>
                              <w:r>
                                <w:t xml:space="preserve"> a 5-point rolling average.</w:t>
                              </w:r>
                            </w:p>
                          </w:txbxContent>
                        </wps:txbx>
                        <wps:bodyPr spcFirstLastPara="1" wrap="square" lIns="0" tIns="0" rIns="0" bIns="0" anchor="t" anchorCtr="0">
                          <a:noAutofit/>
                        </wps:bodyPr>
                      </wps:wsp>
                    </wpg:wgp>
                  </a:graphicData>
                </a:graphic>
                <wp14:sizeRelH relativeFrom="margin">
                  <wp14:pctWidth>0</wp14:pctWidth>
                </wp14:sizeRelH>
                <wp14:sizeRelV relativeFrom="margin">
                  <wp14:pctHeight>0</wp14:pctHeight>
                </wp14:sizeRelV>
              </wp:anchor>
            </w:drawing>
          </mc:Choice>
          <mc:Fallback>
            <w:pict>
              <v:group w14:anchorId="54E95D16" id="Group 4" o:spid="_x0000_s1030" style="position:absolute;left:0;text-align:left;margin-left:240.75pt;margin-top:1in;width:226.7pt;height:184.85pt;z-index:251646975;mso-position-horizontal-relative:margin;mso-position-vertical-relative:margin;mso-width-relative:margin;mso-height-relative:margin" coordorigin="844,-779" coordsize="20970,1963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COs+ABAMAAB4HAAAOAAAAZHJzL2Uyb0RvYy54bWy0Vdtu2zAMfR+wfxD8&#10;3voSX2KjSVG0azGg2IJ1+wBFlmOhtqRJyqV/P1KOk6Yt0K3AHuKQutCHh4f0xeWu78iGGyuUnAXx&#10;eRQQLpmqhVzNgl8/b8+mAbGOypp2SvJZ8MRtcDn//OliqyueqFZ1NTcEgkhbbfUsaJ3TVRha1vKe&#10;2nOluYTNRpmeOnDNKqwN3UL0vguTKMrDrTK1Nopxa2H1ZtgM5j5+03DmvjeN5Y50swCwOf80/rnE&#10;Zzi/oNXKUN0KtodBP4Cip0LCSw+hbqijZG3Eq1C9YEZZ1bhzpvpQNY1g3OcA2cTRi2zujFprn8uq&#10;2q70gSag9gVPHw7Lvm3ujH7QCwNMbPUKuPAe5rJrTI//gJLsPGVPB8r4zhEGi8m0KKMSmGWwl0zS&#10;IiuzgVTWAvN4b5qmMagA9s+KokwO21/GEFFZRGk5hIjLfBJNphgiHBGEJ7i0YBX89mSA9YqM90UD&#10;t9za8GAfpP+rGD01j2t9BnXT1Iml6IR78hqECiEouVkItjCDA7wuDBH1LCjTvJhGZZoERNIeWuCh&#10;pZoTTwNew5PDPYp53Sv2aIlU1y2VK35lNUgYGssTcno8RPfkpctO6FvRdVg0tPfpgdxfyOUNhgYp&#10;3ii27rl0Q28Z3kGmStpWaBsQU/F+ySEl87WOoVzQ1w7y0UZIN9TcGvYD8Pqmss5wx1osJAI9YkPP&#10;guDekNjbUjlo7UQoWZyUaXEiFCDQWHfHVU/QAKAABqpDK7q5twgLNDUewWWpkC4Pt5MnC3AQVzz0&#10;Aaw3ATu2CcwqO7IL3it+/6kdvR4AJYY9yiZLyyRO8iwbZYPEgiQ6TuJJmk3yLE4x+f2tQwfb97mN&#10;J3meZ/vZ94xcmKfF0IVZPE3zyf/mFqEP3KLldsudbxivdVxZqvoJmshqdiugnPfUugU1MJ5BfFsY&#10;2bPA/l5TbOPuq4Qi4HwfDTMay9GgkrUKWsEFZDCvnf8ODGW/WjvVCC+R46uh/uhArb3lh7DX0P6D&#10;gVP+ue9PHT9r8z8AAAD//wMAUEsDBAoAAAAAAAAAIQBCSMLXifsAAIn7AAAUAAAAZHJzL21lZGlh&#10;L2ltYWdlMS5wbmeJUE5HDQoaCgAAAA1JSERSAAACtAAAAbQIAgAAAEy0IxAAAAABc1JHQgCuzhzp&#10;AAAAhGVYSWZNTQAqAAAACAAFARIAAwAAAAEAAQAAARoABQAAAAEAAABKARsABQAAAAEAAABSASgA&#10;AwAAAAEAAgAAh2kABAAAAAEAAABaAAAAAAAAANwAAAABAAAA3AAAAAEAA6ABAAMAAAABAAEAAKAC&#10;AAQAAAABAAACtKADAAQAAAABAAABtAAAAAAj/6wtAAAACXBIWXMAACHVAAAh1QEEnLSdAABAAElE&#10;QVR4AezdCbxu1fw/8KdEhEyVmcSP/CV1G8xJGlSaNFIaFEUTTdI8aC7KUEnRRJpLc0qTShpESWiS&#10;oSSEMob/+7nfWvbdz3jO85xzzzn3u1/3de569l57Dd+99/p+vuOa7b///W8jj6RAUiApkBRICiQF&#10;kgJPUmD2Jwv5f1IgKZAUSAokBZICSYEmBRIc5HuQFEgKJAWSAkmBpMAMFEhwMAM58kdSICmQFEgK&#10;JAWSAgkO8h1ICiQFkgJJgaRAUmAGCiQ4mIEc+SMpkBRICiQFkgJJgQQH+Q4kBZICSYGkQFIgKTAD&#10;BRIczECO/JEUSAokBZICSYGkQIKDfAeSAkmBpEBSICmQFJiBAgkOZiBH/kgKJAWSAkmBpEBSIMFB&#10;vgNJgaRAUiApkBRICsxAgQQHM5AjfyQFkgJJgaRAUiApMAuBg7/97W8HHHDA1VdfnU89KZAUSAok&#10;BZICSYEuFJi1wMFee+11xRVXdCFHXkoKJAWSAkmBpEBSYBYCB7PNNttcc8311Kc+NZ96UiApkBRI&#10;CiQFkgJdKDALgYMuVMhLSYGkQFIgKZAUSAoUCiQ4KKTIQlIgKZAUSAokBZICTQokOMj3ICmQFEgK&#10;JAWSAkmBGSiQ4GAGcuSPpEBSICmQFEgKJAXmSBIkBZICSYGkQFKgUODxxx8X+P2f//ynnMnChKLA&#10;7LPP/vSnP32snesTHEyoh56DSQokBZICM5MCjzzyyG9/+9t//etfM3MQ2XcvCkAG88033/Oe97xe&#10;FUd/PcHB6GmXdyYFkgJJgalEgX/84x8PPPAAwRTjGWvBdCrRbZznArrBcA8++OAznvEMKoQx6j3B&#10;wRgRNptNCiQFkgKTjAKPPfbYv//97xe+8IXPf/7zJ9nQZ7HhPu1pT/vVr3716KOPJjiY9E/eU7zp&#10;pptMw7f3ute97mUve9mkn1JOICmQFJhaFOBtYEJzzjnn1JrWFJwNcCCtH24ydnNLzcHY0XaGlj1I&#10;x9lnn73MMsvMcCF/JAWSAkmBSU6BH/ygcfPNJJ/Gs5/dWG21xjOfOcnnk8NvNBIcjNNb8MxnPvNd&#10;73rXz372s+WWW46haJx6zW6SAkmBpMDYU+BVr2r885+Nyy9vrLQSxcPY95c9jD0FJhw4uOuuu7ha&#10;lIk/+9nPpoQvPx9++OHvfve7/GXe+c531hw1//SnP1111VXULG9/+9t505RbJlRBdNA///nPBAcT&#10;6qHkYJICSYEBKfDc5zbggxe/uPHylw/Y0v9u/+Uvf3naaafNMcccls0XvOAFG264oWu33HKLzfOc&#10;tNQvuOCCK620EnXsL37xC3pZ4ZflZj9f85rXrLnmmnHmhz/84Q033PDhD3/YjaVO28Jll1127LHH&#10;7rbbbgsttFCpgLlcc801uuaTwRtjrbXWevWrX12uRuH3v//9lltuSfbbdNNNa5cm6c8JlwTpE5/4&#10;xNve9jYMPg7kLpS97rrrll122ZtvvlnhPe95zw9osp48brvtNmfghltvvdXjgRKevDKx/v/LX/7C&#10;H3hijSlHkxRICiQFBqYAm8JwMyNwtXvRi1604447QgMvfelLY4DPec5zCIfYBHe8eeed10n+W5Z9&#10;ZwhdXCnjwMUPOeSQMqfdd9998803v/HGG8uZ1gKhdIcddth5551PPfXU3/3ud9UK+++//8c//nFY&#10;ZJVVVhEjgDeFA1m1ji1/3QiFVE9O6nIPGDX+c3vuc5978cUXv/xJ/FmEbGx1o4022njjjXfddVej&#10;4jizySabAIN8Z8jiICFIcfDBB7tEga+a18VrNP7j79Ljt771rf3228/frbfeGoCdZ5556D+61M9L&#10;SYGkQFJglqUA3r/eeuth2IstthjZL+hAZF999dW33357guISSyzhpL8qnHPOOZtttpnFP6rRMT/l&#10;KU+J8t13300JMffcc5988slvfetb42Tr35/85Cf4zuc///l3vOMd8Ee1gqYOOOCAddZZx0lXzzvv&#10;vCOPPPKrX/1qqXPppZf++Mc/blUnlAqTsTADCSbCBDyG17/+9f/35FG8+oHH++67z7sSg9xggw1g&#10;tO9973t+AnEO0CEurbvuukAl7VDb6dSeets6Y3TSIIFTCo/LL7/c34KFx6i7bDYpkBRICowbBfDT&#10;Xjr7EY/l73//+3//+99arsYIqSATluacUa0kbrrgggsomPfcc8+owDax/vrrY+0KVZt1uT0KcMO2&#10;225LbNNU7RIrQ2E9LtWiOQiun5l+MIJX72WMOOOMM2gU6C3OPPPM2ixqXUzAnxNOc8BWhOtfffXV&#10;uDg8uMACCwTVrr/+ek4GtEzxE8QDEr///e/z8qMsmmuuuQqvhTcdTA/F4FTornEPjF6onIFFSPDO&#10;lzMjKlBe/frXvxZV4k19yUte8qxnPavL7Uwkt99+O+hz3HHH/fnPfzbyMrsud+WlpEBSICkw8Snw&#10;l7807rqr6Zb4tKcNc7AYASX/nXfeWRq95557SrkUsF6ifziinX/++a985StXWGEFV63MBEtuBPQH&#10;/l5yySWkx3JXa6HK3ctV/EVZF3/961/PPfdckKVq72Z0oLd21EzGhx9+OJiyzz77aJNW+9vf/vZR&#10;Rx01al5TBjNuhQkHDrwHX/rSl/gN8O/YY4892AvYnJDjN7/5DVxWIJuCB+akS9gz60M8Pz+xahok&#10;eb5aiajaoYceSnEUlzyzV73qVTDmqPNIgBoACijDCiVGsTs4YAxbY401+Ll84Qtf8Mp6w1pHmGeS&#10;AkmBpMCko4D8CFtv3bjkkoZVrWLrH8I8JGq0wP7xj38sbZGsLN1VLgtAYMycDIJBcEErbuykRKbq&#10;V7ziFbzUqf3ZArqDg9JLa+H0008/4YQTNH7QQQcRXKMC0dTwmMJbUcWb3/zmD33oQyEBUoVPmzaN&#10;NUShteWJeWbCgQNW+de+9rXB6T2A1VZbDYmXWmopvqnegEJEb4afoV9yyU9HXFVwyclSuRSw5Pe+&#10;970QZXmQ/BIGyRJKW8DA4WUtRo3SV9sCTQMdFA2VnEgTNqSi7cjzZFIgKZAU6EQBrogPP9ygj5/R&#10;k69T9RGcx/W5l1HOl3voAC666KKyhjtPpif4HX/88cRCP4nsZVXH0QUXOEkC5ItGjhcQJ5ChtNZ/&#10;ga8D3sE6zLmBWPixj31MfISB0RwQXLWD75R+/cRraAvgCXxKfROhtE5w0D/B6zUXWWSRcurd7343&#10;0HfhhRcCBwJIqHRQOWJRmJdI3uJbVPYX3R3xhNRRs236T5co87faaqvSxeAF76hmHd2DZAyYjwy9&#10;yP3337/22msb6qjVFYOPOVtICiQFkgJDpABTwlFHNY45prH//kNs9YmmapJe8S2o9UT2izNbbLFF&#10;FHgYcPD6wx/+wGHQGcuve8GFT3/607V7+/lJLeHgCAlt8EIAWWAUioQrr7zyO9/5DkZgwyoRc3wd&#10;OC1SftMTsEHwRiBDUnJ/7Wtfm1xuBxNLc4CpE6yp3+NRcQgAxEL9/qY3vekrX/kK5dKLxdI2oNSH&#10;1Vx44YWV3/jGNxLEmSF4D/hJjvcSqB+N1P6WF6h2ftQ/Q2PRHRlo3Gi9SRQVQMz8888/ifDjqCmT&#10;NyYFkgKzDgVe8YqG6Kvpa/BMnnSRu4QVCHMABYIrk+zBhRNPPBHbZn3uc5SgCa8FUmXRCljAcSI8&#10;iDX5G9/4RnAoXVASwAGQAWs1fiSigatBeDICB9hZnz1OkGoTCxww/6OmJxrUoT7C5t/ylrf4SZ+D&#10;ARc3Q2CN7wmNgkseBhU9hBh2JnWcpNKJRsb6L5eTz33uc8ApDwkvX6fuaDL4T5SrBslSBccwhvGk&#10;DZ1HuZqFpEBSICkwuSjAkPuk6D60gWPhmG5tXcWkielVeUwF1Vr5PVbyqU99qoS8GRZbwAc+8AFh&#10;bsE7WgcazVYb1/I222xz9NFHl1uIeWzfZFEopIiymuIjDxbQGSjjCMYDIkQXnCVJsBQPrT1O2DNP&#10;qdpyZvookZJOhiGH6Yhjv7wWSy65JAWOR+UMdz8uJxAAQju57777Am7GzNokioHhh7+JeFZxsZ/8&#10;5CdlzqpNB7474ogj3DLc7ALyLuD0glxlyej/2QOYAi6ooZivjL84TNTGnD+TAkmBpMC4UYBTlIPc&#10;1cpoe47h0UcbP/95Y9q0nhX7rSDZPKH/3nvvJabzOsebrZMU+JzK+Zuz31vSF110UR4GtPcELfVx&#10;EH5/OqCgtTKzJsANYhRjOpoSsPDTn/4Uc6HEfcMb3lAdionvsssuhD3LMkFfEh1yKfavU+kReTLS&#10;OriRKCh04phjjqlmNZBl4bDDDjMAmIBTgnRJEAlVAd9zA7vjjjuMRBpHzUIPJbCu2vtIy+wjxsM5&#10;r7sX/EibrdafrerWUb0wU8oUOBIAoONDDz2EsosvvjjzfBXEcQp11dN63/vexyOhOkiCuPxCWmAT&#10;WnnllauXouwN4zgq9sEb0Hp11Ge8N8JaPvKRj3BlGBGP936bDsPVqLvOG5MCSYGkwBApYOF1YGAl&#10;m1D/jXNFvOCCxsYb939Hj5qkRNyU7MSjC48PBQDPPgjAScjAIOmMLaSMxdQJ6uOUIcoT93/+85+H&#10;RoH7Yaj0ma3hA/weZyVtktCqI8A7yJYYogoat5iT3+JGrRH/IAPn2bVJmDVdL0zgMCo1DQb714jG&#10;sTPp+MiubsGA4A+3R7xltetRlGMutBdV1cUo2ulyy8QCB10GOvilMQIHBib2shr22udQIV+uMbIl&#10;9lk/qyUFkgJJgTGlwKjBwUMPNW6/vSFtvTR1QgGe+tQxHWY23hgHcDCxfA4m4zOHNEFOR2DM/qfA&#10;i/WUU06hF2EG6/+urJkUSAokBSYaBX7724Z/Cy7YkKzola9McDDRns9oxpPgYDRUK/dQItFQNcMo&#10;//EPDgdho6naQUrNaoH9jHsLX1b1BcJ2BwdMVuC8xmmrKNb6d2uo9pjlpEBSICkwdhR44xtFjY1d&#10;89nyTKBAgoOBiM5GZcNQMS28VFjCGJM4v3B66NIoU4JET4IpvvzlL8ujbBsIdrWa9at6O2TArUH4&#10;LCdYWR8SHFSJk+WkQFIgKZAUGAsKJDgYiKoyeAupiCbYCDjKlrSdbdvlQGtHKLBA2kc+ELxaAAuB&#10;sIJlq/E21Xt504iy5YYpPVQkfapezXJSICmQFEgKJAWGToEEB8MhqR0jDzzwQJoDG391yossi4Ns&#10;jzg9BYBeueCyFIhxYDgQfCH6ln2BDy0LBW0Ep1yutgCBDUnl1qBgoGbg9ujkcEacrSQFkgJJgaRA&#10;UqADBZLTdCDMCE/bNPJHP/rRVVddZUvJTrfakkty70AGkijLjiD+1b4dQitBCrGzyy+/vPTgbreH&#10;k4yKgmWpDQTPbL755jIqUlFwcejUeDnfT51SOQtJgaRAUiApkBRopUBqDlppMpozEjhKuySe1cad&#10;tfulbKIzYERgUJC7Ka5i+fwWl156aWmzsHP5tmTehjCoH0466STWB5GywAFVhNvF78qw5MYIpQ23&#10;Rz+pGap98U5wL5xB2SB5yFBSbVTbz3JSICmQFGhPgV/9ys65jTmmM5SFFhryts3tu8yzY0uBBAdD&#10;oC9uzU9QvibpuloDGiWpsNEDd0JpkotjATTggBjOOOMMqaCl64ItODNK9SWV0wEHHCBLlzQaMMfr&#10;px9llPYjF+AgcpKaYcUVV5RGKQwQ8nVIr/HFL36RgcMu0lI1JzgoRMtCUiApMLYUkB/xjjsat94q&#10;cX2j3Y64Y9t7tj4GFEhwMASiimbE4wUd8C4Us8AoUG009of0V76jWpQjTAAx4OgbbrhhmBvcuOqq&#10;q6psn4/3v//90EZsAmZzKVxf2IKs4LJu8VegNpC/8//9v/8nBZNMYTQW7pIfWmv2GoE8qmPIclIg&#10;KZAUGEMKSHEw33yN2WZrgoMhHVZUkpLMx2QhyyPpS8N2QWSQddKqawG01nHkUpMzFg1r0ar6Kc8j&#10;8SnGwmhr2VxnnXVahbfaYKlvKXEl4CeUlUvat59C1WLLSyy2AOQidu2110qZTBksA69tnccun3EZ&#10;z/gUEhyMks48DO655x7MXtpOiZw32mijTg1h5JtuuinXQnt51ep4gyXHjvzYVdwg8We8iJI9y8i9&#10;0047+RJUAAW87tADjwRYAaSgirDjFMdGigeqApcctV56/tS4QWrfX+qKESWB7tl4VkgKJAVmCQr8&#10;4x+8rIc4U8ujtcj+yxBASUFrvSWDsc9y37Ye6k7Mlw0XBItJK1cYszTJbKwFHDDUnnXWWTy3pOTv&#10;NEKLql0b6G75jXEPr4IDZwygmvbYvgwBDqz8d911lw19DMO+wWLatVA0xJ36mhTnExyM8jF5UbxM&#10;Xkp+gmBsl1ZUkFK7+y6RBfBGO2uuuSYHBcYI76gzNhiVUAHvjyQHXlO4xMajHBEEMoC0UmkKhrTB&#10;Y6dAiS7Dc4lLBJ2EDTDpG4DrmitD93vzalIgKZAUGAsKcOGyZ42tAdlbSerRBU8s2tbdd9/dGfvx&#10;OmkjPcyb/oC4T9CKalYzOyFFmXyFf1Ovfv3rX+8CDsh7FljKV8IeXBL3xl/qAXJa8RhzEkaJS1zL&#10;Yz8/P6l7LcLwQek66kzSvwkORvngeBLYp4tCicaJSh9EXWyxxao6K9uB4LhSHlF2eSmx8E49wRY1&#10;eIE9UwBwV4xbvIgUVlH2BkutqAwWgKvO69oY6A8oxOCJtdZay0flFm1SBpTD2JTLxyNLozr0db4Z&#10;m49BJ5rdbrvtEhkEnfNvUiApMGIKMCsM9QhLAY1mtVWaTj+pS8tJZ6xgWHisb7yyrHWcu6OCRXjd&#10;dde1ZeI3v/nNvffeu9MSZxm3PZLwsZqoFo1QqbZNQMcGURZnegvxZWLQ4hYyGxYAuFhmcQdeYmXA&#10;k6KQ4GCUj8nrKDrAX68amGnXcA1Rc9FcsQhIaGhfJSmSKAzkOAJdMW++CK3qJu6EKi+00ELVMAct&#10;UDY4vKY1Jb8XEW6gOeCrqEeoOXAuKAAsn3nmmTYw9ZF4HR3FSBavu3F6fb2mMAQkAbIwy4E4NhOj&#10;o/MS+whp50ZJkbwtKZAUmJUpIFRhOtseLg0sgBZJqtPSrKQvpVwK1jpCvOAvZ8477zw6/9i215pG&#10;C0vyufvuuwlUyny5yl3VQqy0Zc2sXrJyut3+y0Q+LdPslpy21ax33A6Ms9gyqBD4orFoWH6BEs7j&#10;NAq19bzay0QrJzgY5RPBegUgUPWLLIAW5Sq45ZZb7M4Jn7rEyYA4HgkNvRnMZiCk7beZo2r9uZ1t&#10;TGYkKoGwacGbzmD/9AF4P1VV9Rbcfeedd4YbuCg6X82ZCHlsO/3QYxMazHj4SJxgirO39amnnipC&#10;UkCE/EuQBBUCE5qRV81s0alPRUYmIZQUD6DPwgsv7EOFoMF2/o81hUd1nFlOCiQFZiEK/Pe/jcMP&#10;b5x4YuNZz2qsv/4QJ26RkR+2CgjYcy1xVS6LeWPM2HAI92R3S26M4YYbbqBOIFPRp5LWCPqdwEGX&#10;MROfyE58w62Q559/PjOHiHFZbmu3WCppLAhacZ7It8Yaa4RjhOV6ySWXlPKuqBlq907AnwkORvlQ&#10;bO+NnbMw8VPFlSmdZBdwtDbnPY59wf1tvQqBep+0UBitV5mlzevuxtb6zlBXVD+M1jquatNRvXTO&#10;Oedw9NUsBg9C8GMAPtTk1mDY9BYG4O13EiCAGLB/f6n1/IRs1PGu+0ThX/BCTd/Y6FwcqqPKclIg&#10;KTAVKMAb8etfb5Dp/R0qOLAKcfrbZ599CpWIMTwPqsujNcqyyQ2LxKLawQcfXCqzKUSYgwqbbLLJ&#10;/vvvz5W71Te81G9bYG4QcM7l0FVLn8WfJxmNb9WOTJzbd999jz32WCgkGllttdUoaDk5WktJhv4y&#10;5iY4aEvhqXPSk/Z+kMW9HGRuyKDL3PBj74d3ourPUurDkiR4roVs/+WkW5TbIgCGAzE5PgYuuwxp&#10;5ZaehVVWWUXkJGbPHuF2g9lzzz114dvjVkn9ZUY+AG82lOC8MZidMpuISypQkwAE7HbwATRTQwba&#10;5BOEMu4Fg5ZaaqmeQ8oKSYGkwBShgDVwjz0aX/5yY9ddhz6jKg7QuKWmbRflPNk9Fk86BolhLJUY&#10;uVtIPji0JZRo1LaFTicBi+olBmI4QNR6WQO1DMFYVMPaG5X32GOPk08+WT46EiArsxW1jLDa2oQt&#10;zyBcTthRTrSB4bIEbjZ77rLAQc/hQQ80Wm39WbwxGO28887bs5GowOHA4dWvfTA9bw9O7+1UcOD0&#10;5RZJnR0yMjnjEpUDQ4O/8YH5rnhOmDKIw2LHYYdRg5LNAKJCtKNMJyHpgsmGta+0n4WkQFJg6lNg&#10;tdWaGRLf/vaZPtMQ8Q3jggsusEQLNAiubLEliUlRv80221ji+h+ntHKsAyVOklioKUe0oE0BFNS9&#10;H/zgB11iuuV5BjrwMBBd6bxq0ENNldt/7zOr5hPTm1ndT9J+MUJme3I2VwNPvecs8FH2/k7Vwjeg&#10;09Xaee+0I/h37VLPn9QAeH+najweHPwrwWRdBOOnVwAaJFHYYIMN+NeYCL8KKIf9jBKi2pT6vgcp&#10;mHhR0PtVL2U5KZAUmPoUED4wbIdEkoY1p7ZqWX+ctEYVkloPnWnV4MqhhDeL0GaGcCjQ0d5+++2C&#10;t8u9tYJF0pn4Wy7JNFMNN+PwyA4b/l7cwD/0oQ/xOpd1BjIAFERUwiLWQ0dZJPkzkqlaR1i6mICF&#10;1ByM8qF4HSFHb23BjxpikufiF+dl7yqXaq9arUtNjcNLw2Hn6KOPxra55PCgrI2h008TVBn+hWB8&#10;DCJ6fQPaoS7jGwwp85csoUGBWjRlRp0azPNJgaRAUqAfCsgF99nPfhbXF5rIJRCHxm5tbseuT4i3&#10;8T1pxHJEWxmegLgyPUHkoyPV7LfffpylLF+Uu2G0ZSEl0VmWBYE7ZDOsDgPzdgvXAY3r140sArG4&#10;8UNUtuJR8TKqAgEiFwwGCDAAw8P73as1lwI08H7Qxec//3mLobv4aZkC+YoaQ7xYtd8JWx6xdnrC&#10;zqTnwEjADP+eDXG/Z+XuFRiuvA1YptBVSn4Cd9TnGUsJDzximYxPlFFeX8jA+y3EJfRL1ZYNSX2Y&#10;lB5edENbj8Vq/UHKvBGp/bUg/DcCLwdpjQmN1y5gDjh71/ki8OAFyeUI88HYRrKtb+YgPea9SYGk&#10;wFhTQHi2Q4Rz1QWq304feogev7HJJv3W71UPt8aqKTK5YJNS6OrdYUUVT+gkoRzntmZS45N8LLPi&#10;vGRZjlWUMMNhHP+29ooUCHGFC4I8yiQxCzjmbZrVIbiF7GT5wsU16F49xo0uWT/Fo+mCE7qMjUEf&#10;lamQBXDBBDrSmru4bYl1VPATOuEixudA0hpLpUhLvpD9G5Grw6uVjcTE55lnHhl3apeG9TPBwWgo&#10;6VUQXeOVVaCtqrodSMXFfY+fqna9ahRQcKW30Lsybdo0L01BEip4V4QUev80Bbh40qMZTX/3eJns&#10;xmRIhP6Irunvvh61gCRz5PVDZeLLlLYMVuDQUPVp6NFE18u+SYAd2PdJC+yMb7XrHXkxKZAUGCUF&#10;Rg8O/vCHxk9+0rjiimaogrCs1B2O8gn0e9s4gINU//b7MEo94v5xxx0HezpDXK4iA2eos3D6qAzY&#10;HnXUUfCd+lRYkETRwEcF+qtxk7BhbQkQYechIgOzYD0R1eMAibj/SOQgdghNIGVmuUg/HpMd3V/D&#10;BswpGEVbBBgfXTt5V1IgKTCGFLj/fsJQ4yUvaXz/+80dmBIcjCGtx6npBAcjJjRXWByR2x39lUAD&#10;KKGTSwGgQAlG3UTeLZsujri/4d1AOTZ2/BUgcDCzUdyxC4IInHUp0IQIi/yh2WsbrNFzckitjnvp&#10;XXpWLhWo+8AUIUxUDuJEhCaXS1lICiQFhk+BRRZp+JfHFKJAgoMRP0ycXt4rxiRGLwGNVafZWlvY&#10;JKcEiS+Iv7VL4/9TlkPOEMYMr1TzKg53JJgxzYRDqLEexT2KfuRJJP8BcwNq2J2SkWVE1oEw34xo&#10;nIYBTAhYoq0RQDGie7NyUiApkBRICiQ4GM07wL7OHY+umz6ACqHaBNEcZ4ozGKGdDrjShK9Ktdr4&#10;l+XqYrzXL1hTc9Mdo8Fw+eGV6SDHywnBS0PmssBJPH0kHxUPKbgIuTgAsx0gHSMLH44+x8PBh4cH&#10;tQ30QGlRgpvjdpEj/CWVOQTVPI/6bD+rJQWSAkmBWZYCCQ5G8+gJvrxVMbPI1lltgqhKYo4zY+dH&#10;Wu2xz/LKK6/cZ82hV8P+hQKL4MCn5VPiFCnntFAOyRbxdaYHrgk4vVQKUi219l7AVu0Sq42gCfnO&#10;6G9YTKpXoTGuzp4RTUkno0+1fpaTAkmBpEBSoEqBBAdVavRbxq5EHvJG3GyzzfChYsjnQcroLqAR&#10;W8Kx+m1u1qgnNAMC4D3A/8AhzzmNAmWGrEqsDxQb9AooyUlTUlIBPw4RHKIeOFG2pRCHD3tIUuFw&#10;/qhBH+14BKKMgIbBnSLb9p4nkwJJgaTAFKZAgoPRPFycTGJEVgOKa7mxiqsdNobPMTrIwJXgoEpZ&#10;ccM2k2TRqMImGCtAADOH4OBIC81FQ3yHzVGuu+66s846CzGhCmoAu6ow0AhoRG2ByA5NHXPMMewR&#10;0qFI4cDEIxiEccElxgvbUqtQcFt1MFHWLGzBD0NlOM/RWifPJAWSAv1QwHckDJJKlbDEaNjFE6uf&#10;1rLORKBAgoPRPAU5i8T3Y//YT/V+dgQu+ozrI93Yo9rIlCyDTdI9cUuEq1phkzQJdl0TCQkNyDFS&#10;5dNuBBqALX8dfgIKNDT+Ksu2dPnll8MBEkmxIIAgDqaKYmUAFGQgEfJg23VrFmWDZBKBGKgoJFOT&#10;6YxXBNeHKUn2nFRSYHwoQCkIzUuDJkEQxJ/gYHzIPqa9JDjoSt4HH2zcdJOsVw3Zr97ylkYlSRHf&#10;AjbvGjjQlkQ9YUTv2u4sdxFNDjnkENs2ylDZOnmIQdghNk/+qDkPihSVB8ktqC0qsnqvZKgwgX0f&#10;mB7WWmut4q8AHDigBACCNMPFwSFTEwcFqILuAYZjsLADNSlHQlOXtNN2OYvgTxoOBX+76CGqA8ty&#10;UmBWo4CvyWfo4xqis7OvVWJZbVpsaQ1hDlSVZgYQcdLKYPllNFTH4sC1yCfviw7K+1rpEateXyST&#10;n/70p0QI4yQn9HxAYs0YPZdbbrnaV0+paeXRtSkbRrUdA+MibfHRfltrJne0K664wjpWtnWu3j7R&#10;ygkOuj4Rm3A897mNM85orLdeo7LPR5d7vLLe1C4VZtlL4hh9EpHctEYECgD+iRQDchLULom6FA+C&#10;f8uzVLuk8hZbbFE76Sc272As4C6qOyGUpY6PUxQDrY9lQuZKNiBWDAdlBm0QOxEFQ/W75UEpkbvK&#10;vmewpuCP0mAWkgJJgaAA3oyLD5EaPlU7wdo3Aa+1OLBL4tP2g2VMZM/l4Lz22mvbTlas02mnneZb&#10;lk+leB8zRxoJacRfvk0UumQPWyQwO4oyM1TJ74U4tR0tAGH7mIMOOohyEUQocddQyFZbbWWOiy66&#10;qLK0b4Yn21t0YWeHa6+91jKiO/Hb66yzju0YYJRqFzTK9oS0mskkWz0/McsJDro+l+c/v/GOdzR+&#10;+MOm2iCPAShwxx13UA8A3TwDBDGW7y2ahLJ957Zxqn1LcZWikuIh5IYBhtC8FVxwxB4TflItCJEw&#10;HoqE733ve+ACuYQlQl+AgsPmK/wleZiyRyQyGJD4eXtSYEQUYOyTYRYOIFdgtHEvZszyyFtIJpVg&#10;sfaswc59pLaUKx8pBCC9StyCJX/nO98Jz+U4g6lLjOYkuNA6JJ7R0INOrQnVqzZrsBr4G73Y4HHd&#10;ddcFEVgqAxBQjlJkugX7h2bAFxtBlRactAaCL21XuVJt4hRGAA4kzznppJOoTTwzXnhcyss0ADQG&#10;J1isnJk6BbmQZwyTi6mFeNpmmmwQUof+4hfNf1EmuU7fBrRN5VnmlO+B4Z8EABbU1HSQOHUcB08C&#10;vc8eWq9RZYyUMZCBz5UVw6dOQwjp65d7ozfc909n4K2mV/TxO0+AEH5p/GX1qQ0yfyYFkgK1T3tw&#10;gtDCahPrrTZlQXCyqqUI8x99flSj9lfhyCOP9FO2Vslm4ICqzlJMGWWDdPK+cTWrjStTZFIfSqFW&#10;65eoYJfFsgKQZ2AX6wMQYH2jbCBmRFOLL744O4gFrYADOkvQgWcVP6di+zAF0kgM2zC4Wmun5NJl&#10;ErUW6a6ThqM27KH/7BccQAb8tviFGTrjDS2N/QJKVlp+KPDd1AQH7UgOV2IeWMVSSy1Vuz7n3/72&#10;1L/+1d5hDUzlgQcayy9fq/C/n2ed1fjRj+i8GtDrVI97bO6m3iG7Eb9CikGYwGfsWxLl+D8SjWWJ&#10;vVB3PmyfaEmg5FNkhnCItNQ5TGCh4Q9BaUl2YQRl5iBtqED9QMFQMzqO5Xiz7aTAhKYAeanGTYc1&#10;XIy22pSOqj9LudgURDYpx96zJ5xwAr2jfGulWhRkud19993pMmtOTq6GYbF1LmyOjtKOhUs5ss1i&#10;6rzNyiVLmZVBuHs5AxZI8cLVuiAYlygSqDfkkwUXHPyyVTjjjDMC2RDFbU/DtiKuym63HKtLa+NT&#10;6BccgEUUNfSuzC1MsMw/VDrf+MY37NVroMTBEs43PuOeub0wetlEXBg9LRP3ljKY63jk77PPQ/fc&#10;01hwwZXf+tY5WOBgyQ6vcsPOjcwWjz7aeO97m8qJP/2pqXI4//wGa9kzntHQ7KyxI4BtKoMTFzKO&#10;T8GKw1jQva+Cada311yjwaWRfQREPueccyIrs6cPJcAKvnBlX7VtNok7hBsfc8/2u/eeV5MCk4UC&#10;eJuIYop9ZrtgCsMaOc6CX2I6pUH+BLqrSvx4M8sC/4NgQ4RVGWjUV41k78Ns9RyH7OkbiOat4KB0&#10;1L1A94Df+/BLNd3Z8/bqq68mOrJiFCQRZ0SxRY7aUt+YmSFgFGcoISSFYwExLy4LPBiuvPJKWEGb&#10;7KpsKNac6pRLI2NX6BccgAUf/ehHQ1UAzhD1ttxySxYXuIypeOzGNzFbftZznuN1nHueeZ4699zV&#10;ES7wmtfMd8wxs19xhdSJsx94YIPJinPiYYdV6/yvDA6LhLS7I0zwxz82zjxTpt8Gpbpb3vY28OJ/&#10;NWftkk9inL+KTvQmUjj4PamA/fvURVIwN1Bg0gFygQQIaBd881YNR6d28nxSYIpRACAmMvkiyLjD&#10;BQdEbQpaSv5CMXlQhBfhmuUMKR8s4DJM0nDyiCOO8A3GVQNrK7iG+sFXXBoZUQFD5JFA1scIqjcy&#10;XlAYMCJIGE+Qpom0IFAb7LfffoYRlYvHFbUl9u927tgcrkVO4a1+glnEEiIHFbWlj8WTfwO/6XEW&#10;NvoFB2ZYjc2wDvLi9ldaXBLYVFau4tzFY4DvK0PA449vvMACd+2443ovfvF8F1/ctAu86EWNd73L&#10;Q8U5mi+Kv1QCoTDw8nlN6RK8ymp6d8VDXnpp4+9/b3irHnmk8ZrXNG9x/iMfaRxzTPPvtdc2L/US&#10;apt3zQKHz4OgEOkNvG8TBCUgPL0lG6SDftJPgySFcKWmOZDryZ6Qlg/SCa9GqgX+FrFstT4xa585&#10;ak2BL2RNg9paP88kBSYgBbAAGnL4YOgpXjB+doGqUbLtN4LvsveFwV5MQSwU/lqTfZhMh4UlB/Xw&#10;b4UnVuwREtRnzmZBTRJ7xpa7dcdf0gEeucTicOCBB3J+VMHaRYpgo4RpLBEucd0TbAkxGIloKbdA&#10;ANFUmDJD+eEMOz79RFgxSl/jUOgXHNDM0NVUB+QJ0ax6J+ADGGfK4oO7725cdFFzN1IGJCLjs5/d&#10;+PWvZ19ttQUee2x+KA8jBwJe/vIqZZ4AAV/7WmP//ZsKAJH99AG8EBZdtNnIi1/ckHKHnmCFFRq/&#10;+lXTrFAO6AFocHSyRJSapcByEboHBUG3s88AY0utyVsQHUSND+BTLfqEillxos3Id24fSIe17MMf&#10;/jCNIhskx0YyAc9qzo+WLctBYAXBEcXtSEwUDST7lI8Izhh/y+JEo2SOZ5JSgJc67X1xRBviLGrm&#10;f+aAto1DAHG+6sG34oorcjwkdtfCpNn7uT9XMUfbNltP4oPiI3gX+sBjYHBJQPziukQS4OXAC9Lt&#10;WKcsbUzwynAAcMDK4Kunibdo+MlkoIVwn4zu4BhrBaQV7fvpaB3JWJ/pt0vhm7vttpuI82paCUCJ&#10;ZyJYsP/++9tPb6zHOnPaF0Jjcz8WLwGNuC9wwBzwjGc8/u9/Py6TxsMPN+acs7HAAjOMDQ644oqm&#10;6E+F4J86DGBnn91YeOEmyMC/IQaxDBo87bSm3+ILXtC0IzioKFwFOFgZFlqo6XnQ8/j5zwXzNu67&#10;rwk41lqriTzKQVdx9dVNVwYF51tcckrFiVxgb3NM5BHWxuaTZmvzabCSFlFAcieJmAgcsA6rJD0c&#10;02xgBbpHKwuDokUkkUGNmPlzElEAgu/Etkc9C7o0n1KNNYYgWpUTwkbQVkDdcMMNCbEMDZ/97GfL&#10;MOgSbNjmZKsvQqmj09aufcXbbrst/X8kZMPy1eGQxBUJE+SFVm4HR4APPzfddNNy0jrAWZIFoXiy&#10;GxsTCV+10Cxy82emB7AsIxBDzEhTFBWcEgr4KA2OaaFfcCBsQ5SXowoOYmSsKWwhVKNjOtCZ1jhx&#10;/4ILGqAP7CYMgfPILbc0hHHCBIAqDPskXH1ihHfe2ZCuB3cXjMCp8Otfb+ZYpCf4yU+a2IKzK0hB&#10;W8Dx8Nhjn7jl+OMbvFq0Dxb85jeNffZpiMkRwrDRRr1nrdqrX81I1dh662Zl/VKXUTwYmN7Bjptv&#10;bhoyKl4zvdvMGgNQIMIdfRHVL9lX4wh/ZrICx8bACmQItkmqERFNlgnKQ7oHxoi2VtIyKGDCaqgd&#10;gkVbFWupmYWkwOSlAD8eoYY+DQp5Xm7hxOPDERnn5effh6Gy2cs5CHOz6/mUxDqF2b7MWh1J2fkq&#10;Cl9kvCesw+hU/cwfnfyghTDQK6gmxBqUp+eLNp0Xsgev8BzE43UhiImaUAGSYEmED/jhGRsez/1C&#10;3GMZhoIBUyXCT8ZvUhIhiP/nSyGnJPbPlOBzdqPzThozFGKQGOuuu+5qZaiuJ9Vmx67cLzjgcBBO&#10;lW2HQjHS9vxUOMkogFXTH1AY/O53jUsuaf688somS3aEGh+z5z1AYUBJcMcdTQ7t4EEjVEFlP8EC&#10;GEI1hCLEUzdpgWpBPmAZmh96qCFhlsAYDg0OyEPl6blCmz8dV13VkEIYv5933qZ6oPhAxFXnZ3sy&#10;VPeXv2xqCwAUyTe0Sf3AGMRrso90odFY/h2QAvQc/I8oMzuZM4kaviYHdyR9WeysKWKfSEJWHL5I&#10;lg/YgipStLRFoaZOoDtlp+DWQLBgp7RaDTjgvD0pMDEpAAQztNv9xDuPm8YgeRqCztwecc0ww4MF&#10;YpK5CbvU1jAPMdDwE+t9ONQbchaJNWsNbixE4MMIFmDz7JgMATwe4pKoQtAf78fj40zo/5RpAYED&#10;OgCisgoQiS+aDbG0qUC0NnIqAWMwHesAZM8pAbAARKKmnGxAAIWBgAXSwr777guLrLnmms5Xmxqf&#10;8mxmMqY9IRmKTATPbc8DBuTRussuu4xgyvj00Uc3ttqqeQufADEI11/vzNEXXbTOBhs8/3OfayZX&#10;5lKAtf/sZ80CDQodwIorNrbcsulh8NGPNr7ylScMB/DEQQc9wdqPOKKx9tpNSAFwYBIyIjBK7bFH&#10;E23QVQAWQEA5mAa8PfCBW7ypBQpEBQ6Pxx33xAid8ZO6YnokT1NdsfTSzSHBNNOmPREtaRZzzdWX&#10;zaIMIAv9UQBfJ+6QNkAEvorElJ73WeN4JISO1Lpg4SBD/Oi22265+ebbf/zjh3/3O6uD95ZHgiPU&#10;EgwW0q1YXK688koYomcXWSEp0CcFvL0O0X1d9O1tm8JH5DHjPcOU7s1sWydPDpECTJOiNgAdKskh&#10;Nlttql/NQfWeEZWBA46aEwEcjGjY/6scUQbxG+fGnrF8GnugwSXeBnADKOCSkASmhNVXb7JkPgSR&#10;mNNVsvsnP9k0Q0jlTeh/7LGmEwM/x/POayoDImSROmH77ZuuhXj5l77U2G+/po+CDEv+sUQ85zmN&#10;V72qqZaoZKX83whrnyLTGiuDIEmJlQAFiJv2QqcggnyinCsNXuPT7WH/a6RagkWMjQ2FssREdCoo&#10;w9hMQeCNkeTRgQI4PcgP+EvmCij044ijsqO0ByVAAI41p2cQIRXJL3LLLaDCzVwyrQgUEiQkUohb&#10;wIgEB4V0WZiJFKCHB1XJ2eSmEH9n4mCy66FQYAjggKWEZciayMpC7qkNiwZGOEPt5GT9Sb3/3e82&#10;kxRhuuRvhzgFboMRwXjvvY1zzmlaEFgTVIiDE6L8OUDAddc10xhgrkIeWBNwfXiCNyIGXA4uAiIb&#10;bfLE84DfwA03NL75zSaegCr4DegRY9adf0R/rFqdiGvQVNgvmBUoMxg4+EaoACIAK0CM58KhAXz5&#10;7W+b1g12B0oLV4m2tB01z0dYhA/gCSc0VlmlafvQDnAK33iObdFJGT8gQv8hBMNuVVpYfPFypV4w&#10;DLYVZKFlgT8AF6jFsIGkVVdtwpfJeZC3Bn3bZbk4+eSGd8lDefOb51522dAZcJBGkgceeIAGki2T&#10;PxSgQCf51a9+FZIQLSkDNIGvBEFU6aemg/aSepbCcyK4KVDbMtySNY2HZSQhTvV5Tcay4H7aLK8W&#10;TDwRXrDJSMOJNuZBwQE0IBP18VzqOh9Wpc4XJ9UVQjw0gBPj6NiwdZyvIrvAIYc0hXsuKmIHJPRW&#10;J4IbwQhhDpQEbP/SHWKZDtQIqR3UkCUJX/QvLMea/fa3mzwSO4cDZPDl/HjrrXJkNO0CRHn16QCg&#10;BP/UiZH4ix8zJSiEcA9bMCJQD/BsCJjCKoFV65eSA9rgKeM83kwANXKAxtggAFxZkk7VBGXoiwkj&#10;Ni4Deug/6CQ233yGBwaRoMD0NKJNTYldJJhR6C3WXLMNjJDdwcBCWSJ0As7Ybrsm4IB7MEJ+lJ/6&#10;VBPT1LKEqo+MiEZVo1pFyJ5hJK0/UJX/B7WKG0EcsGNSHJ7ghhs2MRbrUosbaTgrhB7OKoy5SvAM&#10;f/PJEiJBo8AwIcA6sIIClSMdr7gpzlA8tBlBuSmU5PAzkR7UodYN4VukTIbbmTiS7HooFOABE+0k&#10;MhgKPSdCI4OybZleIANrFlOTJamqIDU9C5MAElLLRJjqKMdQVdqHhiAasojj2TIZOLA6Nn4pLDBU&#10;TAgaAB38c54zAUsBMR0frYEkJgmVtY9b439ggcgCNguic+xcjC/yb2ALwBFV9nPXXZtqCWoAuMQ/&#10;/M9fGCLcHbRAGcDD8dxzm4PRHQFdZTCCeqB1Ccaqd9ut6SNpDL/+dZNzAxnQDHRCyXH//c126Bso&#10;OUJRwcnREuCMCTpoHZZbrokexGKABUaoHZoMzNhR1YgYgMEbj76MGY4Bnmgm+PUcfngTH2ifMwdX&#10;yp13bgZ3UJlQcqAYpg7lnH560+WChyaARRMDHgVWcFf05adpgg4GUA49IgWDCFQUsKxcmuAFNPR2&#10;+WdenQ+rsHRsDlvORy2BUhCAOGx5G8VGMj2w6Imnggk4QLBB8LFypnOT43fFysCAwhvJ38JXxq/7&#10;7CkpkBToRYFuq0+ve5vX5Xjxl26zk1cBc4MloJ+mJmIdvIdYjBtRxeM9FYY3+3//Owd2iHXhQIQ8&#10;DgG4JvaJn+FhPAkwKkwdp+90hHYhruLxJG8KBhwRg49Dd0R50Mq/6fm8ELppmNBsVYCmz9C1mtg/&#10;zorFqq8m80R3XxXIQKYmmg8eBjUTAClfVmzjEcMJ8dByGy30sPLKTQDhpwM4MH3MBgShojBszIxK&#10;g70ggjMx7PiHT/uH30MGDhYK6Gf6bodNUIJc1CR0JA76DPYFUIlSAWG5grLC0EZAEqwz2jdaWIRK&#10;QPyFwRgS104Km3XXbTp/uKRBxAFWYDLbp2pEBkOKEDcq47tG4l6AbBSH2RmhYXgxtKC10R2ecrSA&#10;Pr6OJ6Wu0TVW7mqGS77whRGB7SQP3Pvuu09ueZneY9eos88+W6gkMwQbhPQv0sLEtjGlhSjwEgcy&#10;8G9mCCJ+p7CL6l0cvGkysHlGxohNr17NclIgKTDpKDAoOKAqgP0lcuk0c2FdVplOVyf6eamKME4s&#10;Da/FY6azc+ugNff+e+758WKLvW7HHZtKUawIy8GMcQuLPhjRVeZrM2scokWH3AQKWJpsB5gHaV6m&#10;o+kxtfXbydwYs0gHBx5fY/P12pXfBHqHkeN5Vf7k/Lvf3WTPZgQAOZwxAHRQE1QiquLBfDM5USqw&#10;NTgfShT6cDjGP6yarB84Bh/1j54g9AGcDEyWVQWtHNI3UUVolsuFdpg8dAdsOTB+Zgu5pT0Imgxa&#10;Cj4Z4jhMOTI+6QJ9NMsuAwGACOAOCpQgIk0ho8P4KSRoRGAR0KQLOEAQPDsQgOdSpQzUwgsENAHF&#10;ujtV6NQEteOAF201Cf/pVOM+B4EnLDUURaCPHCkAVowHQeLNUWfgr4Y53+HbpLoXMMmTnIOknDBU&#10;CxR+kr9S6XGSiDxxksrJ6ihs0hctiYKoLZHlTrqlH3DAH010JX80YWOyuNQ0iE0i5DEZKBDZhNin&#10;RhqtMBkmN6XG6BmJEInnNUYTGxQcUBjstdde8kMRWdoO0e4U0EN1O8u21SboScGHMhrNeAAHnMKs&#10;pHffccfz/vCH5wf7JOX3Ebc2Y0u9foEa3NCme6I1kcGNNzbVBq2HfvFalvsRHTQiTCHsHRElUVVF&#10;OHnKKU0oIPgCSgB9MKrSPpdMCgNwxMRpO7BbvNlBdc8mwuqBgxLZI5ayOqSIyyhnII9y0E/AXsGG&#10;sUmADFtlkaF3oR4ANRg4KG8oBuSEuOuuJlYQQYrNO0KNcc01TSAFUshkDmRw0QgzCuMO+KKsd0xa&#10;F9O3QmgihuC+0AM6684TBE2chFSkqEJwCgbOE3BAOcxxiy2agaOAUevjprPhIIL989VYZ50mvweb&#10;IBt5MJ086aSm5YhlCppBUvhGaksqE21q0D9D0njkU1M/kFPpeoACFYJcjRi2PGuwgo3gojFbUd93&#10;330+XtoFW6VwErTcUBVQLfAQ9JKzXESOl56dL7300vQQIMIsuA1bT+JMogp2TsdvvAnibqaOr9gk&#10;egD9DZVKT0YHT8rz6u+O0dQaFBxYaw466CCZAw4++GBpJVotCLJWAaGTFRy0I6ngdZm2nrhCnR7S&#10;YbuawzxH7sS62h7Oj4KRYKXYKubHTMAwUQUH+NmTW4C06ZBQzmmAgBsSOTUAvREvQo043KvNKuNv&#10;00TLKSy5OgAWASI1Ro5zk6qZA6gQcHdZIhwSUuGsrgr6gAZkqcLIwQVcPyZlXuHKwGNDUKjRKgA3&#10;4E4QSrP8GIjvZgGXYJY4twBU/F6bVAJAYUluwd6hWQfNhMk62DIAjlZwYEN3z4KXg9cDoAnPCfWl&#10;vOT1aYS0IICLUBGkMyQHAOTgSBE/wyGAB8neezdvoV2ouWc2a4/44LcIB6y22mqMBZwPSqo1OMAh&#10;1VK0CPXK1KYOuCBLDE5/+eWXww3LL7+8JDPSMbEXdOmbWaHL1bw0KSiA30jjLdWBGNqxToEzKQgy&#10;MQdJGY/VzjfffATvsRvhoODAyGSKtqDYfMGmWDwTq/jAHNg7aTLHbgIzueWiBx7rceCFIekOqyNy&#10;f+g8RtpgwarBKij2cWs8FSwQ+yBEAlPEs3H3UefnwYarh/AHe1X4h/2zCHidMHIKFUy90ARXFkhJ&#10;rwANkMUxb54KdAwekL9cMdgdsN6itOdRQXCnUaDtcJDXYQgOpJFKEuCDSLhuuMU/rVG0CPRwSJ/+&#10;mc80I1P23LMJBcIlJfxCuCMYJNbObQKVMH4Op4AIsshzZST+qb/DDk0vDSEhVCzMDYYtEsRPndLZ&#10;OMARjThMcxjggHXA0Wyw6+HLlW3JAQ1Il04p6IvmwyjHM/dGcUmABZTPp4FqIcXKrrQc14u4eJhu&#10;OXwM7t1JGCXOQYoJDsb1KY6kswAH8dBHct/I6g4KDug3hCRxSNQtW6ajtf9cR1ppMrIzeAZplfyK&#10;+bVmSBw6buh/cCRghnOhBAo4K6CAB+PZuGCrYN1/s7Wa2uThSMTn84GVcpDUBVIwZ0QSa/URgahN&#10;sY+bqsYzlDclpk7ZQKLlD3HYYU1rCHBAzQDHGB7QXRWFGRf8i0P9gw9uala82FpTja2Bk6bcmswo&#10;uDgHCKYHKMSlABD6VWYQQQrxHTAKWBD/AAUFUEBCa4P0BJdfvhmjUQ7WE+koHIF1oBAZkBhBQlFR&#10;qo1XgS+CZPVLL720YEh+i7K34joEAKngAYXjjz+euQHakP5ZaPv8Hvr0w8mRrlbkVMd4TWvK9sOb&#10;JHYuBeZsAjQ4PvAc02tkyr4ufU9sUHAgZzVkwI9JkhZ2ytZAKRtYTe5Qxu6ktJrHgt692oBXufLR&#10;gZNTL7+8qbSvqpKoyomhlNiYJZ43/kstXsgvwdgAAqx3LNIJEO7Fc3I2DPdGoZttD/gAQOH0AA1w&#10;iUAKfMtP/gH8CTD1Y45p5g/AvyEDjJxArwLMwQ9AgXllzjmbXpP0//bEMi++AuAFX4fwJGA1oCNh&#10;PWHUwM5x+tpBVcDtEYZwFSAwnuohJfa22zZPAAq1g62hegAQQjNAGYOcGQcVgp1mKAlA/7BB4Dey&#10;xzs23nhjMqXkCvaRo06Ife3YFiEJnrkjkjV5VMn8CGTYO2dmzHLq9LnyyivTMDMesRwNjgymDl1y&#10;JoNRYFBwwN/QAOCDThvAXHLJJWNqFxls+oPdjbvgyjgWoXCIgnLroEii/rU9cLLLLmsKr+zTq63W&#10;I3axbQuDnMSAscxxOHD3niAMM646D8aooBb/YAUcaN99m0K/4AiJqkAELpN8PKkiREBwQeA+gqOz&#10;hnCtBQJktGSYABqgBJki6Rtw97AsaIpXROvhZQA1XDVaAKUGDsr4S6G1hXLGOHmZzKSDDsDOT506&#10;Bx2IAY4tt9zy0UcflVOBOsF+UaKaaaSVYQj6BloH1usuDlP2lbELLYRx66234m2duhv/88YjrxRl&#10;Ce06vtsq8Iz/kLr3CBDQzjoSGXQnVF4dEQUGBQe0gnh/bfup6gg+85nPjFTZWL19QpfJ8XiztZ4s&#10;SFicKQdBNjwBZ0rv49Ap1s5OHzgMBiLc93m4S8wCq0fo+WGCcDig1ceK8HsuEbQCRx3VBAceJW9B&#10;HJ3hIGJKYT6eiXGoIzeU4MmI4+BRSFsjVuJJV74nqrHr92Ha73P4k6Ia3k/ud0AJkjczPTgjhTMD&#10;BI93LoqyMUrTBCs4eDOACyVGTooFKEQFXG0ok8XOf/KTn0jSoGAMuhtds4ARdzy76om8mLKCzehI&#10;k3fNShQY9LNcZZVVbFLpm+wUysjn2Qc2imgF8VcyvnF9soJUn4iT0EZbUSPWo37CsqsNjr48fWuc&#10;0d+ed/ZDAVoZPoAkabtVceujbO/zACO4HUAAwAFA4C2SQUHsZSSEgA+4BfB8hAziKMoJDoz0Cv5+&#10;8YtNQMA9kIslo4kMBywUG2/8hGJgSCyt/WxoHca0/fa9jv4slm/7eUmWqBAi/AGT9qned9999pC0&#10;PsiCIGICXMC2I7MCBYN9KLbeeushpk+294RM0kIwhFeMGhy4XaDyPffcQ/kxeorknUmBSU6BQcGB&#10;VGu21rYhPWWjfCmtQsDoQhmtLNygRFqzbpbttH//+99vv/32AnAtMbK7HHrooWVLXEGfYriBg6Zy&#10;bY45DjvssLboYZI/rFly+Jz+ZAsYxcEzo5ZZgemHloWJwcFXg95e2V8wgpKA0QGYoDaAA4RC4M0K&#10;rP48KhgRQj8EQIy1H4DxQCG8HOgquFXqfTIc8LqgJFC+BEbSKRLBHfh0zEC8w4MPPljgAtFczGQo&#10;Gzgt4eWiIRy0C9izr3ik86ZUX3bZZblEaIpr/7NEhgAAQABJREFU3khvr9a3wlA/VM/UyraroCwJ&#10;fb7uJrhylC8IrMODxKSoduhyatPxk2cYBzLPSGVhqwMSsLX9PDPpKDDiL7A2QznRBEPbj5HrsuRo&#10;PmwoodTxzdx4440fsHfwCI9jjjmG5a+qM/C5brzxxnxooQ3l1Vdf/WMf+5hyNLzNNttIHc9r15Jk&#10;kSKRXHDBBaNYX0Y4zKw+qShgucfvHcxAQi7pBjB7mokwCdFCh1EAW+J8UI6xRgOloyjANCI2uZ0a&#10;7fi7l9YGM5Kf+IoPs8sdNIh0Bo6lnnSg4Xbwnve8xx4QtqWGEnyz0AMu5ctldFAT2iC+M1hQBzJV&#10;qIN1yba0amcrHrkCPugyjKFcAnG4ZJJJzMXwZjo4CJjSaWqIhsLQGLWNSNS24ADNnT/99NNpeSfC&#10;1lyd5pLnx40Cg4IDX/KJJ57ogzRivseO1qGPNFqJHtLW9dtttx3dQGkNyLAxtL9hBdx5553tNyP5&#10;Em9n9U8++WRXw3VIGnnu0zwli8hSGslCUqBJAWqAVsCKGXflbeNEOmMbU+fWcZpGX91gSBAAk4QN&#10;f8sN7P1yMcH6oICszzZnoTIEO3A4f5kvZXjk/OjGtgoGq01VPinNDreAg2K0rBhyQgy35dG19sgj&#10;j9x9991I1BamgA6yVriKaJ0yXlhXOZlKS0P303bHjdENLO+avBQYFBx44aj9991337bvkzfV3vMj&#10;CmXUIO5OE+CuqiDClMiIUOyI/JusLMC7d11Mto6ciccAyDM60Ge0BQeBLSbvA8uRj5ICtAV4PxTr&#10;L4VB9QALRCHKJCF7gXDQyLtcrZDlPiiAA7XlTF1u9bFXv/Go6TN3VNXadBLwAcRw5ZVXEj8gg7PO&#10;OotWHw6w7Mw///zcF9gjLA5+3nTTTaTk6u1dBtDpkolU1ZZtq9FPGFjbS+N8EnG22morQErc6UaS&#10;c3c4+tGpeBwh6XVoI0/PQhQYAjjwiVLyd/IqwqR7fmZVetNDWGXWWGMNrgzV83AxZVdxdWY5czip&#10;DnOackkKy/QAHDhZvT3KhmrLGR+AVSnOgP+bbbYZnNFaOc9MKQpIkijmU7ShvMiyCHBlKAdbg8BF&#10;oRAMDYxiMyn1UBnOZCyQXDFvaXfZBbj7+ISHOAuAXupVh++XUpAlQuMUDCL7w4NBjmeKQ2NwkjnS&#10;VRIwKydXBvYI0gvQYH2wSvQJX3B9jbPQD3cirTSxEMWQSqG1Ts8z3LD4fnIpQP+elbNCUqBPCgzK&#10;FGn5mAB8dZ3622uvvbq79lRvpKYT+lw8CVwqHydFgjWifNvOWylCJ+Ev7l4YvEtqSrFSbTnK6jC8&#10;3cD5fPrhg6Rm2GSTTcq9rbfkmSlCAWGH/lHa0xPUWBczvzCEPAagAPYs4YFPj1MbV+KxU+wXWB8K&#10;BvpCCvMYOB5JqUCugP7pz7lDiZIgVdMxuKQOscFKRYyBGCAY0MHyxTYR0KEIHmruuOOO5557rr4Y&#10;LjtRxSLTfZrirbRg9VPTaFvbAWXYQxlQiCjSz1dtK62Vu5zh6fWFL3xBkkTba3WplpeSAiOiwKDg&#10;wOdR/JPbdky4p/dre6l20lck4oAngW81PmmfloIVx8fjq6bHKzhDAboPUOIvVVjRhsWl6qdeOrJG&#10;7LDDDrwZ4oz2aTV8uqVCFqYsBcCCOGrIYMpOeFwnxs3NMdIuYf0C93ve67u+6KKLsEARUm3DlfF+&#10;7oEclcIvodogfMB50GJCwiZe0wrQcwiGinXG0mEp4LFkJbH4WG0gA8vLaaedhmEHCLDQOUqZOEFX&#10;wYTBZZJmwu1xGGQc5HjOfRQY9J1GJZlS6zoDMWDn9sOkeYVRqgMeaZl11cjbLnqlKaS2lpafbQvd&#10;H4cYDQQklZksww2CtG0kT04NCgwKDnpSQRo18Yf/28aw8w04tw+SntBOTmoxoUEDu+++u4XgkEMO&#10;ISKceuqpjz32WHxjQLcP3pepJnOjsjOsCX5SJPjm41KtN++076eTBaRWOX8mBZICY0QBwr0PVpwC&#10;+T44bs+OrAxWA0yXvWCPSFbR7h48stUbH9d3MEwAFrWbrAlwg8EU6EB/ucUWWzBPkGrsTmlR0mkc&#10;GH+AAEsT52hNwQeiJ5xXjktNvDMdidrEUmoHf+VblGcaT1WGYCxBBgM0OCxZAARcAiigQxxqAh/V&#10;v9WfGDyRxt9y6NoAjLBMLQCK8UQhhmdhNFP6jPgZA45b1IyCCqVcWisFS/RJJ50kmwX5SiqIcr5a&#10;sEQbmBEW4a16NcuTiAKDggNvkgAk34AXou205R7wlre9VDvpC/mmCO8nj+OOO46i8uijjw6WT+22&#10;0047QQz2elHFDk+6jpgojofeRZV9pS5xR7LoiHh+sqUZ/u/y6s9QL38kBZICY0YBLIo5EpeSPnmZ&#10;ZZbB73t2RUD3vbNf2PehS2UfeGF+XaqVSxh5WCikZCgnuS+Ii95ggw3KGQXNTldQNv8AE5tuuqlV&#10;SEoV2oXg05qqFixKli9QgGIAY8Y13VUOa5TDqsWKesopp4h6eBKBPA45OXTnUIglq/xtQo/pHcVf&#10;PVpgMXV4hU3W2OJe9R1aiIKTlLgqQzydrKjaMXFWoeqsq2VhpXxC6Q+ElYYIV70aZdmuICF17LbD&#10;TRIRWuvkmUlBgSGAA1GFvtgus/VGdrnaegnkZCwUyEQfAFZzQvZCy9Bs99g999yT/sAHsM8++/g4&#10;Qz2ggp0hRUzADTRd6rz//e/vbuxo7TTPJAWSAuNGAVp00vmIuuNReMABB7DQd8L9WuNpZNFwkHHJ&#10;6CNqv1oZL7cKVc8oW8eapoXpunQSi8Hce++9XVgpCwgNB64M+rSNnNImt2uyuGEfeOCBVrlqj8Ha&#10;pyOEplagemjTGljOKFNOEMOWXnrp0DFgyQ7lUsCz11tvPe1LWGd/JgXYonQXZehBsIOE94cffnhb&#10;6qHJwgsvLHWVv4ZXbaE0ZeHl+UEhBKzovZzPwqSjwKDgwIThTbAX7va6+OmN8e7SJfg2FBjbOP2N&#10;iC5QMDTt3WKSYPybNm2az0azMrNi/IILfDByLlVViwcffLAszpYbHzDEADqMFJGMaIRZOSmQFBh/&#10;CvioKeQ79Wu1OfPMMzFsYisBfcXYJatT7YHPdx+M5jFvQ/IX8+7UG8GGlZNE3jovK16wdvcGIunU&#10;iPPsERwpQqvatppL+sLdl1xyyU52VVoBYp6DJwT239oOLw25ELh0OCCwEiBWrQmmGDbiACsW6lyH&#10;q8SZXOVBwQFAAPby6cWtazNnuhOq4EWRjLN2qftPVkPMvrWO74cSD6j32bDeVSv4eAACI/E6dvfK&#10;qd6V5aRAUmASUSCE6U4DttTUDAGdag7lfPfB6AI/to5FJEKnHoVlEnKI8oM4JMIf09Ulj0IhnWy4&#10;5CvKCTEanZIgGSFB7oQTTqCj5cXVdsBm5Gh7qZzUkbxViEP3YKEu57Mw6SgwKDgADA866KC23n/c&#10;f3wb1AZwMZ/EYZEm0iC2ba2GGNrWyZNJgaTAJKUA+bgT8xvujCxrju5t9hwMtYGISsyyuwDNQuHo&#10;3lf3qxdffDHzK2RAOlp//fU7jRy35gLZpSlO35/85Cftpddlje1ye1yin+hZJytMCgoMCg5gw7Bg&#10;tZ2tdxEyYBoIcABOiiOi1BqfL7ztkPJkUiApMBkpcMkll9jilVsfKVkyg7GTSvkJMkzI5iTcUagU&#10;hUQruSjPpWflVomv23CudTCQAduozO5qaud973tfayMcI5jn6epJNUz1IzW/lgY13rb9UiEKPVUd&#10;qsEx9BC1G/PnrEmBQcFBd6rFZ1YciLgRyIsuB2IX1Vb3BvNqUiApMGtSAPtkCMeGScatzHiINBHu&#10;xF+KQV1CJ67Nbc2UBsBa6q+jbdcghe3f4iqu3LaOk+ZCuIIkOrXT6cY8nxQYawoMARz4lsIPoDpW&#10;Oi5bNfLF5bYqChF8dhXkpznwJVRrZjkpkBRICvSkAFeknnWGUgEKcXRvqp/Yy8LvS6HWJj1/pyiG&#10;Ws38mRQYfwoMCg6ooTgBUY51GboggqKqYlDoFGXbpYW8lBRICiQFkgKDUMDCm2vvIASc1e4dFByg&#10;l/AY1rLWsJaCl4tWjc5AoFH5OavROuebFEgKJAXGnwKWXJljHLJAivlKn8HxfwSTscdBwYHXjk3h&#10;yCOPXGGFFXrOnwsCq2HRIvSsnxWSAkmBpEBSYEAKWKUFlhPhFKQf6AIO+ECkdmFAak+Z2wcFB9QD&#10;fHYkMy96gi6kEfwjAWpruo8ut+SlpEBSICmQFBiEAlh+7HPdpRFeYjIkSkApJzRfSxkRulTOS7MC&#10;BQYFB147aUT7pJTwWVuU9lk5qyUFkgJJgaTA+FCAdVheZBlrBF7y/UxwMD5kn8i9DAoOJvLccmxJ&#10;gaRAUiAp0A8FRGzSAfdTM+vMIhTokQVsFqFCTjMpkBRICiQFkgJJgUKBBAeFFFlICiQFkgJJgaRA&#10;UqBJgQQH+R4kBZICSYGkQFIgKTADBRIczECO/JEUSAokBZICSYGkQIKDfAeSAkmBpEBSICmQFJiB&#10;AqMBB9dcc82dd945QzP5IymQFEgKJAWSAkmBqUKB0YCD/fffX5YM6YwOOeQQ+43mRkpT5WXIeSQF&#10;kgJJgaRAUqBJgdHkOdhhhx3sYn7ZZZdRIey0007Tpk2zm/iKK664yCKL2Gcs6ZoUSAokBZICSYGk&#10;wKSmwGyybY9uAvbwuP76688///yLL75Y0k2NvO51r1tppZUAhSWWWKJ1H6bR9TLEu/74xz9KKr7j&#10;jjvusssuQ2w2m0oKJAWSAkmBpMAUo8DowUEhxKOPPnrjjTdecMEFF154oY2/nLfVgn2YVllllbe/&#10;/e3jtgt7GU+nQoKDTpTJ80mBpEBSICmQFKhSYAjgoDQnO/ett9560UUXnXfeeTfffLPz88477zLL&#10;LLPqqqu+613veulLX1pqzpRCgoOZQvbsNCmQFEgKJAUmHQVG45DYaZI2XVxyySX33HPPG2644bbb&#10;bjv00EP5LZ555pnrr7/+ggsueMQRR3S6Mc8nBZICSYGkQFIgKTBxKDAah8Seo3/KU56y0PRj++23&#10;v+uuuy6//PKzzjrLPuI9b8wKSYGkQFIgKZAUSArMdAqMCTiozuo104/NN9/8b3/7W/V8lpMCSYGk&#10;QFIgKZAUmJgUGKZZofsMn/GMZ3SvkFeTAkmBpEBSICmQFJgIFBg/cDARZptjSAokBZICSYGkQFKg&#10;JwUSHPQkUVZICiQFkgJJgaTArEWBBAez1vPO2SYFkgJJgaRAUqAnBRIc9CRRVkgKJAWSAkmBpMCs&#10;RYExj1aYkuSUFFJwpqxKvCxlgZTOYbbZZpuSM81JJQWSAkmBpMAsSIEx1xxIqPyzn/1sKlH2r3/9&#10;6x/+8IfFF1/8qquuOuaYY7beeutvfvObU2mCOZekQFIgKZAUmMUpMOaag8997nNzzTXX4YcfPmUI&#10;/ctf/vLKK6889dRT5YqmPDCvj33sY7XZ3Xfffffcc8+DDz742te+9k1vetNTn/rUWoUJ8vMf//jH&#10;D37wA5tv2XfbjhivfOUrJ8jAchhJgaRAUiApMBMpMGJwcOedd9pmafbZ+1I5ULZTG7z5zW+eiTMc&#10;etc2n3SccMIJgQykg4ztpqod/eY3v1lzzTUfeeSR9773vTabqF6aUGWwAD6wtSZFyIte9KIJNbYc&#10;TFIgKZAUSArMLAqMGBxgJHY9HtFw3/rWt46o/sSv/I1vfANIohGRH3qttdZ64QtfWB2zXJB/+ctf&#10;nvnMZwIHtpn4yEc+YpPoV73qVdU6IypfdtllNrJ66KGHyPeLLLLInHPOufTSS88999yPP/44lIbB&#10;K4+owVL56U9/+vzzz3/FFVcwlJhIOZ+FpEBSICmQFJiVKTBicIAVUT6/+93v/s9//hOEw6u++93v&#10;/vznP1900UWxQD56eJidFH70ox898MADq6222hTTHJj1l770JWqDeeaZB6t+1rOeVQMHAMGnP/1p&#10;7JbiRLVvf/vbX/jCFwZ5yexpaX/La6+9lh7i2GOP/fCHPwwNoPlNN9305z//GfZaffXVR9r+v/71&#10;r7///e9zzDHHSSedBHk4nv3sZ88333yvfvWr11133ZG2lvWTAkmBpEBSYCpRYMTg4LHHHltsscW+&#10;9rWvFSrQJfz4xz8m3b7jHe+gYy/nf/vb3x500EE//elPV1hhhXJyahS22267W265hXrArN/znveU&#10;SUFO995773Oe85xf/epXZS8JDox8FN72treNWr7nskDEf8lLXsKJwXbYEBhtBKrq/Zprrll44YWF&#10;TgAiMMTzn//8MpjuhbvvvvvCCy/kGPGKV7xi2rRpSy211EorrWRGK664YvcbZ9bV66677vrrrwdo&#10;QLEPfOADFDMzayTZb1IgKZAUmPIUeMpee+01oklSGGAnb3zjG+Mu8jGx9eCDD1522WVrjghEagyM&#10;QyI2iTWOqJexqIyv2DZa5OE73/nOUbdPKUKZf8cdd2CuX//61zVo1hT+Dz/8MLIAB7ag3HjjjQEj&#10;BPn4xz9OuMdxIYaVV14ZaNAvkR1L/tOf/uQuWKrPLSd+P/348pe/LEQCj2QCgLo23XTTX//6156I&#10;flGY3G/X7D6nRu1B5WAizAqABYUBZY8p8KDss4UxrWZSSG1e5aWiOzFm891ggw0gA2Me0wFk40mB&#10;pEBSYFamwIg1B8sss0yVXjz2Mb8uhgOc+JJLLtlhhx2qd03eMm56yimn0O2jg/JHP/pR/gQCGhdc&#10;cEGTwsn4/FMbKG+xxRZ8Er///e+fdtppzhSZ/p///CdFy6WXXio7Ah0AfQDRv6px6UQc7HCrrbbi&#10;67DkkksS9OkhyPowCtr6y8DR6cZO5z2Xk08+GYLZd999cWK6ELinU+VxOA+9UQ+ABd/61rcgJ1CA&#10;jyQoYGwve9nL6E6gK7Nm/hiHwWQXSYGkQFJgVqZAX0EHXQjE5i0jkKNTHRIv9NDp6qQ7T2VCSUDI&#10;xqIgA0GML37xi2kCSN7mgrGJDHzBC15AtEUTDge4mvMvfelLESom65JdrFkETjzxRDtZw1UcFHrS&#10;gXMABw7VdCSWkgAtRAIioWBns7jgggtGkUxi//33/+EPfxixps997nPx3Zkbcon9wwc8KswFrnr9&#10;619Pk3HggQfy4WCaMXeKBEdPWmWFpEBSICmQFBiQAiPWHNT6IyiLhZPG4LDDDqtd8hOnJAWuuuqq&#10;rZcm3RmYwJgZBfB1BaKtv7/4xS9YEPbee29sDFejOdhkk014IDK1rLHGGrDC2muvTaznwsltE2ML&#10;ZTjTA//NQgEELOVOBfoGVgxNve997+N5QN+AX2ptzz331Ne5555LOXH11Vf3o4EoXWy00UZgTQzb&#10;ydtvvx1Xfstb3tKnpaO0M3jhrrvuQhMagttuuw30gb3QbaGFFuJF4eQHP/jBwbvIFpICSYGkQFKg&#10;fwoMCg5I0lTcn/3sZ3E7UqwEAFwNcFAsU4Dc0UcfzbjOBt//gCZsTVr3Qw45hEUAL8e3llhiCf4W&#10;pG2qbymPcGuBi3wzMWniOGVAaL/xWiQS+sgbgBVAlAduJxCRDyCdAZ8MahVScm3WoABNAzyhgN9j&#10;24wUut5tt92YAHQEZ9BM8Dng8knCpjlgoQjkUWuqy88NN9xQL5/4xCfUgXK23XZbPyk5ttxyyy53&#10;jcUl1OOicfzxx9OLAFjcCxg4TIe7JdfXBRZYAEoYi36zzaRAUiApkBRoS4FBwQGed9RRRxFeedE7&#10;cDIsDf8r0vBnPvOZmptC23FM/JPQgOBMCgNoYL/99hOyAQbR9tN70xYwh9PM0/aDBVz8KFTKjGCC&#10;Aw44AD7YbLPNnMTzCMos/bggXghnlJqlQEtB23/GGWfgizTtFAahV4cV1NGRv8973vO0ufzyy3N6&#10;oD8QQKHB0kLPAqsEnwOSOo/U9dZbz4OLGFRejT3vHXoFGSOoXswLlqKYQSI2FABojz32gA922mmn&#10;733ve0562RxD7z0bTAokBZICSYEaBQYFB5rjWPed73yHCMuCIDNgsDEiNfZJKp0CNgUeiJQBnCci&#10;OpFWXwxCzEv2Q8wMW7XDAiYdrogARMFG6MPzgH0BZUjqRGSiOedB6gSeB7wTMGlmCLcQ/enS0c0t&#10;qhGdKST0RQ2DI3JFpCrAJqvPj8segw6lwoc+9CH8tXqpZ5m+gSriuOOOo5bgHQnlwDrGMLOeF0DJ&#10;50AsSYxcUgc2KYBMUMY666wDGTgPKLCtSOb4f//3f9IzsImgjNdM+oee880KSYGkQFIgKdA/BYYA&#10;DnTG7U6eHxpv/AwvpDzAAqdGon7yK7hz5JFH4l50BkR5Zzju4fckdSme6MOxZ64AmDeVgJ0Ulltu&#10;OeV4Bli721kQWBkoGHB9YY24MiAFbSAUNCB1BBbI9u8S0KBZt7NZaIHawF9QAwIj0wMT0Wz5yx0S&#10;RBAuoX3xjUZYLnUvsJLsvvvuX/nKV97whjeEDt+oQBwullqDFbrfPhZXAwFomdpA6knjQQ0vEno6&#10;iRROMn/w6Dz99NNpO84880woYRRhGmMx+GwzKZAUSApMJQoMkwdQC0+9lZq2gP9EBFzAQEwnJGxA&#10;oejw8Sp2cXUOPfRQZTs0RlhjvCWqgQvYmJ8RKCiRAG7HrI7bQQN0BjIa8cKTMoFkzHAgIwLQIEZU&#10;O5wSYBHyMYRRsipV3z+yPocDOQ0NoH9kQI0Bi4hWkLeqtEb/wauULUNsZGyUFT0aALY91l6K7BpB&#10;ZN6ItBd0MwAK3o8OzFIUJ7QmDDS0OGGlQiKaBqOauREWhXpZSAokBZICU4kCwwQH1Aai8DFOiziJ&#10;mXcboXayEwtfNC9/8UjhAHIbsIsXZGB2WD7XS4oEmftw1sh0VGaN5+FwMheBAvfffz8vAWwPyyed&#10;y3wAN1AbEILlY/7Upz7Fb4CVPSIbMW9og2NBNMXtwI2l2VLAQekMWAdkNqRg5/xRLnUp2B3j/e9/&#10;v3iKah1NwSienQBLbhMCNRlNdGqyWlY/KuPW9PlO6hefLuJ+talRlMERnhnsMhqX0AlEoCSgL+GD&#10;iUSumiBHDejTwEr7HkopZyEpkBRICiQFhkWB4YADDGOfffYRjQYQ4IVkX5phS7wMNrgdeXpYwx3/&#10;drBMEmowIRPBEWtjMGWqeFYVLF/uQswSS6s6JMINbqGxx+kJx0wGeHDJicSHEet1OydEkYREed4b&#10;6ktfWJCBn6F1qHVdfjIuyMvE84BaQu/lfNsCpIIHS39UvSrOwmabBsZyYTzCTFhMAAJjIKMXVwC3&#10;AHzQEg9BuZgwcmdo/pGo2tooyhwvBLZ88YtfhAAoUQR0oAYQEzhMIMPZZ5/Nd9LbZVQFdA4Lmoxi&#10;wHlLUiApkBSYwhQYAjjAJ4ibXA1ov1nQg5VifiCCEEf8gyoYi52kRMSVzSsGT3sf2Q6qc8Fo8Xvq&#10;BGEL3Ah4z33+85+vVsDeyL6R2EAyRLiB/YUVILZrws4dFC3EdAye3kW4IzVDDQ0YQ3cactPjEYmb&#10;MnwEQ62OoZQhFTAOoFl//fUxYMGQdBuuikeFAJSZEmRnAmL8FEHgIQqIUAE8MlN/8WPmFSYMTTFM&#10;cKsk0/tJvd/qElH67VkQnWGXClYSqbhV1oV3qToReg5qA3DTkAAISRqMBLl6tpwVkgJJgaRAUmCk&#10;FBiUZ7ORb7PNNhZxiztTOsc6qgJsg4RNcx5LOXZV02CPdJQzsT52SDImRmNFGCFGXhsMfu+ADKRJ&#10;don6pMbFMTC8ltYB66U5x4adqQUX4Kx4np2Q4A9ahODBpSPmDHsw8k5AbUkRClgpFRTo/+kPeETy&#10;nWShd0YjkjcDLsbjkpFDNhwUODrQ2FP2mBF3h2gkoiSUNY7TyyvAAYIoD0OE96XWZCqkGnGV4M7b&#10;1DOl9mBGUaBdsO/DINkIgEuY6atf/WromZAIYIqxlb96AQuoRsAg1OY5gaQ0ClU9TamchaRAUiAp&#10;kBQYNQUGBQdC/3mVX3zxxbGbUU2wxgjZzlniJy84wMU/Of3oQmJSvsg6MjfOKqZA/GFNhpbPgNoc&#10;f3WVP2PbppjV8Vf+jGILyc3VOsAHdTpGqIVO/neuioqEMLQjgILmxhhUFhDoAWHhzngQ0Bt9AKxD&#10;k8HuA8a5sdoXowO3RDK6uEqIxL0AhwzNOLExQAY8JDQreNVd5gIFsjIo1+BOtc3WsjxOokN1jXR2&#10;+oY5ZF4S8SHAsrVy9QzEoD4URf/ByuCSNzDBQZVEWU4KJAWSAoNTYFBwwDBMkiv7HGI2tTGJ4mPA&#10;rp2cYj8J9CRaEj+tCR+9ml8CFkjn33PKhHvYAixojQsgUju6t4BlGoZ78V2mDZjMX9oCbgTcFygG&#10;BE/CFuoIkvREwAWCeK1Nj2/XXXfFtgELKhBqjLB0nHrqqQR6agZiOnUC/0etqYO1s5jQTEAJ9BC0&#10;FEwS/C6pAUwHzwZEzJ26AnJSjakiVC9G4l4RiRwIKJboXUR8AC5lPFpzlJ8KGoe6GG74KlJd8N+E&#10;b/iHIru8nJQ61cpZTgokBZICSYFBKDCCnHptu6H+7STLRn3mbZyg7b1T5iSEhAhkX8wVmwzF+Ihm&#10;h4z8GSEMtphOqoWeDeL6ogzI05wDsHY2HZkTWRCI+1j1CSecwKKP3/NbxGhbkYH2mYfoeIRZRloh&#10;iSDDKZIlgmXEVeBDL5xIuJJADM5QivCWkCGbxoIrpbnrS0ICIID3iUQFzsAEhsTP0aWYhWZ5GNCI&#10;gA64u3QLlEw8LeKqdwYI0BGgU2ZNhyEzEsQQUEPj0nVT2NCCOGhcSs0sJAWSAkmBpMCAFBhUc0Bi&#10;I71ZuOXSKUMpMh9mKXiPYFcuTckCJbxjkKlhh2eddRa1ASsAbirEcaStUftjyRgq/k1wp3hHfFYe&#10;EEE0IP0BPs2sUB5Np/YltTSA2HDBwxVOydjB6UEsJZUAkR0X53/K4qBlGz4JngQmGDK8AwwijBF0&#10;AFAI+d4A4BId+QkWaI3pwY14vLQNJkudsPPOO3PM5J4pQ5SrfDm1wB9CTCxMKfskH4sYMxWUozps&#10;uaHUESpCayK+kUsEzQ0VS885VhvJclIgKZAUSAq0UmBQcGBdpjrGIUiNEfVuaSZQsg1b33me82tj&#10;Hm7tOM9UKUCSLr6B1fP9l/FXPgfqh7sDhu2MR0C2llPIY7r55ptx955pK8NGUPrF16kEGAh4JnI+&#10;4JHAoMBIQVPCERUg8JNdSXdUBfaJ0AUGbyQcCKrKCUAheLZYTQ6eXBaEG3CcvO666+hLQCKYwPuD&#10;2btL+IOjjKFLIZRS3kDKCeM855xz6DPEWHa5ZdSXwFw4yWOCikbdSN6YFEgKJAUmBQUGBQe0uxZl&#10;oiQJzxqNbWAPNMYER8p2sh0GMIgT+6Qg4kQYJGWDPa5wZTp2PIykToXAiYGY7qQcBhT7OHotvUFt&#10;5NQDuDVWTSUg0JFfAs8APhN8AiR6krGRpR/r1bJm1QQO1JG70EPnQIB9whbho0qOx+Z5JwQcCR2S&#10;t8KQtElnQJkhCBZ85LUg1ILbinepNp7uPw1Md+pISq19BXP0vvGooMjhXQE6GGq1EdUYL9xlDEYS&#10;t1crdCprip+mnNN0PLaQBn871eQYgTLqA0NcPkN30qlynk8KJAWSAhOTAoOCA7Mi8PEpk3MXV4hJ&#10;his7tiHsnqY31bzj8OyxK6GkRHwMz14PmKLIBVxK7kVaeqp7bpKSMXQfCWzHPISz8oHAO/HXYKWc&#10;A3hCUD/wPMCAqQr8FDOpU/kcaQI0S+fvNcAaeTnQGzEfOMkuIJWCAlwCPgrZoPbnFWFg8h2xLDig&#10;EB4GRsjFofvwylWsnYYAqzY1qgjDk3TLYAQ72N2KLwKcajzsWcpVBKAjMZAUKirwq2BqKW3WCibO&#10;mAJMYPPwjSkztUBd7BddkIFGGEfUh5N07SmUqFF3AUA+ilpHE/MnxBZo0jvgGY3aD2Zizi5HlRRI&#10;CvSkwBDAgT6wJVprAY1EQNKh9ZGUKZmPbYp6jqBawULM941AicewfGshnNtLHWptLIHmnHxcW2cj&#10;Ch8LpEWn5S63zCIFKQc4f6A8PU1Jv+gp8AbASikV8FEuk92pgW5V0gUfhe0wURwdaOCu6Kc0z9g/&#10;+ns6gQw0i5sCFvwetEDxgP07qUC7YFTGQJEAfGA2Eja4FC6HvCNjf0juit3HVr1KZ8Bsscoqq2De&#10;YIfGma4cxmbKMBDNP0ODxt3ldQpvShwOYkAEgClcHKpt1sq6UB+0ZSsxX1e1Fg3WagJS9Ch8PL29&#10;dBgglLnoNEJUzBehOFFyBa3ClFojE+0nBYlv2ecG0PgSExxMtAeU40kKjDUFBgUHXN7IcCFeMBtb&#10;sgcZMQcFWwsS/kTfCagjU7JZCMmLNkXZUW7TGwMiXNyF1ZFp4hKVr8185SNgF6fJoOLGJAYZyaS7&#10;97bbbsMpsShreuQ0NAUoAbfGsVgZoK6RTqpQ3o1iGvFgXFYZ2UPmdib05066JLaQdQOzlBHrqKOO&#10;0iO+4plyk2REoFcAKQQgUG9gt25UjXhqhBiqERp/d6G8jB8IqEHDqkMorsyyIPqDwwTPBowtdsbi&#10;mBktuN0gS2ttCzCH8Qv6MP7qbg6tlbUG9MAH6CwVhAqmFn9dApW8zKI0Ayu03t7pjAdKHaIF6gct&#10;ACudaiKp+FLIAwGRcSgQRDu8TDTbFg91Gskg5yXwjmzclDp9bhEySHd5b1IgKdCdAoOCg0suuQS3&#10;1gdHLeCge2c9r+IiWDsPeTVpoalkLeikVSu1NVoyZpyPeMroSyBm6qa8VZOTvN2H6S040vtpIbaR&#10;gYH1yWl6jmpSVIjgw9ah4t8YIfTmKIy8tVrPM/g6dkvzL49TWArcIgMj7qWAP6G5ByGdEUhnlfcs&#10;GJXoMw455BCM3BmKjehFDgZMVDVRFVIq4azOe8RxdfC/WJp3w3w322wzjdMWAI705N7PEXFoXIoR&#10;hNNA0cS0HZvXDDQBjOhRHFEHX4eWYmpI1xOLtLbMrIN6QFVP30y0ZQEBiylLqM2q4MAHRWMEWBgA&#10;3AZnOBO6FqhFF9V+4/UIZBOPFdpwjM93xD8Doeif6Cqqo8pyUiApMFMoMCg4wImtI5QHgyMD88fy&#10;g8EHLUioRGHrmuVMdh0cpQRMUtLSE1BQ41Vi3BkaikGdrRewsGK2TYzTRQKbKQ9grDtFOuoWyy4d&#10;jyQKBEFK/hF1itfyJmGnJxzzDMDU3c7VVIMOIZSIb03HxvSCTZKz9YhdyZwoHTLdAJbJ2EEchA8w&#10;J5oDDonMQNQPAMeIBtNPZYOJpI1AJIdH7wPlAXAQbK+fFtQRbGlqPG2pHxRa/QpxTVNDGQgJKuLL&#10;SU0i68MSSyyhTHVB9LdVd5VVa9b0wTWfDI4bcSWdxhMBwJxJNVirA3nAIqEqQPBp06bxciB5m2mt&#10;ZvykSEN8nRrwpZdeamAAE6NM1YTkUUpfwbFUtKqHolnkYiL0AYI43gFU9e04qUJAh2icBZDrcQwG&#10;/qhlAGs7nrYnITBvl166k6XtvXkyKZAUGDoFBgUHFkTyRzCMtoOrCiJtK1RPVk2bmI3INNsHc2LX&#10;CFeDKrMHFCz3lkjggDrBCl7EIImA4Al8qFo/erEix4Ieo3KSIdwqXF3squOZAmVTEzxi1TYXZBkF&#10;NsIFLdl4CY6uQCLXFP5EVUMlwFiAg+L3HAw5IfKFdJUbAeLrWn2ojj3ISdYiaZgxgJIj2S1aKw9O&#10;naEcutAydEIFBdNwTwEcSdXOR/sG1lMaBqHQjTON6YcCwL1eOQK69030B1hs8NTvbCJUKcwuXips&#10;laQuK5RLdF0s9zWtA4AFFWlK0AcRWU1U9VAYDgINVCkAbEES1TNR9hyBDG6/9ASG52QAjtaaeqeK&#10;QwSw21U/wRcppyhvapWxZDGlnEy5a0Q6TkYf8clCV6TH8PV5uDo1bIa/qppH1zRAPE/RGQWQyIxg&#10;Bed115PO1WGUr7J6MstJgaTATKHAoODAAkrzb8WsSiHVmYiCs85uu+221ZPdy1zYbFBkGbXcyPGn&#10;soWG/1pwuLg3YITVyk9CT1Ww053Vn9DT2gucgW04yiWoAowYaRBduX0iF7AN/BuLIsyR/KhkRoEM&#10;TFAOBjwyZhqKHGUILHBAoQDHPUw0+Gg8DgwStgMg5Ehm9cdm8Bit4RxV23xpYYiFCK/wWEnAojcp&#10;mWjU8VRj4EGJ6ZoIlualcpB9qaDiiDcKjAB3mBX8dYZk7A2Hh1hPoMlQD1CQ0IjEe8g1AZA1ft6O&#10;EInIHT2iNosYgxfo7K6YHYyFRCwOvHNoX6AWu1GrVn2Be9KBRs0IDThYvvqmgLbUA0H/ags4rjfB&#10;Ufh029fAJ+M8vu6pKWvBZ2iE1AzOcA3WKQWJoVYbV3be4A0gBgM20RvRQNBnUOCBFCisGqKhp0xf&#10;0m9YK8AaZ2pN6SjoH+dZVcAU4ket2sz9SWgxC8SnQfEQ402euUPK3pMCY0GBQcEBIy4vcU7dxBEM&#10;o3WIvLqsy63nu5wR47D33nuHwwHjMXhhtbLGxZoVN1aFjNolFaJ+axcWO3r14mfnxtB8tNacAmcQ&#10;QQAeBoYxDGuFxV87UQbHRd7qVXwFb8ByRD1gh5grdQKaVxlAVQat3jtIGSQSLECExZZo2gnoBGJj&#10;ADfhSMwJJ+PoiqXBkZATvEJu9hO5KKKMEFvy+vHVBzGxfy+2gEnMjPYetihctgwSxAy5X8FJTQEE&#10;gBG1CujMN9ZIwBRRDJiK5FHsFFT96njVNegZjfQBITXEHAPAU6WJ5O2hYKZlVFHwGlBgqGzYrC3s&#10;IFQOujMvs8Z9m4Bu7rmRQkgFnxLOOkwPnhqADlMK4AwApPHo0YOmitC4n8hl/NXBMIKYlNRY4kHU&#10;QVL2Dq6aKIMsEJUcWfyTrAnAh750ASv4JEFGrqlQhcdB5AC2uIxAnJF0qzopAbFcko0H2ohdQ6tX&#10;q2UDc4QawyxaH1y1cp9l8/VkzcLwEK3Pu7JaUmDSUWBQcEAC84UQwlgxyZdW/6oU7mskq/nUR0QX&#10;C4eF2CG3LuUBbwYrjoWM3FbaYRJWto74C8Jb/qqXsEMny5lSwNvYuQcMqSitTfACrtAWro3bsPFC&#10;R3QneIFkWSwIuK9gEwb1I444Qj6G4YpfxFwuDt49rwHGYACU4Y4YCd4s1MUbC0PoF5UGJwh2KFgU&#10;ryqWrEBR9AQQADUGrswEhivjVZiiq/RVLunaILtAri5jKyM3R9wdO1cIpQgo5gDCgBKQiK8JFus7&#10;1RGbiG/HT7K7Ospu0YvbjdB3ZJC0Hcwc5sJJkDkmxuCrLI+P9MyOANO4ilnWBoltm1SchAkcKAMf&#10;OKOROHQHTtF/sDrhtTBiuKyiD3uNFQOIMXggz1dvdtUu6MB8+NQYHI8MXgtwJ90MNUzNmZGJhxrD&#10;y+YRcH2t+kNAaZRqmoUFTbZ1FtUeq2XvlSWuzKJ6qf+yThHQ1BRopwyg/3uzZlJgfCgwKDjwflOi&#10;hkjBJ7ztoNmk255vPUkisV4Ey3cVPvCXexdwQPCiOC23OGmxi7WYAlPXlqRYvAgflh4iS6lcLcRS&#10;WD2T5f4pgLAjlfXxCSs+JuRVYYQObk2IFGSo7M2posn+R9KlZtHht61DomUFABC9XYW/tq05opO4&#10;RURX0kzI8YC3UT5HhkTKKvZ7U2Ze0a/oHgymRHx06UW1IFdrHQ8i8LFLkAc+DQSQpwF0CMC8PCbq&#10;AWyVnh/L973QB/go9OtjEdvC/dC98XSgBHUAJlo63xppXh28WcvUCXgq4V6DhG9MFOL0RTNAQHsx&#10;Zd9dp3HqwngcZQoqG7yfbvHN6gtO8m6YjgbpVAyS2oZKwLvhqwcsyr1R8HxBf6sEmmOuIIIc4VQ7&#10;rRCTxOIpS7bRSm33QieyWnGFCdVIrZeeP3XdvY4KfG7iJUe9Kok8IPMCE03Ei9G9nbyaFJgpFBgU&#10;HBg0mT4C0lq/FqsbGQVv6HNuHKAoEmkXo36ggUAAVljLGaki9LfiI6xQ8V3pnZaYSGQtdiMFspUi&#10;7uqz36zWkwJWaoRFZPknyIvW8eotrnrK4a5Y5MuoQJPvRqu/FVwChkiQgD1UxbhqU2Nd5j8o6hJE&#10;CBY1eHc4HxmUVp/sy5aBG5EF6fnBUBxI+3JOA7LUYExs/hIZKUv8xbrwBuTqhGYQjTTvs2oFMTQu&#10;YkQjQ7mPAkOlEcEmURUgAAs06+vTu055h/CBMHE/hW/g6FJaKTvUMUgHA4GfsEuYA4AGzdL38GfE&#10;2IwEXKBrIYgDc3rxuMEgV32PrAOiM7QQHgkquGV6880/Zhc/QRAqB5oJ7wmlEeRh/ByEmUJ8uQZs&#10;phYTI1TT08GzWaa8NgoI6K/D4EFMShGQwl1QS5w067Yo05sZ65IZMeUYgCkjF3iEN1tGVJAUq4w2&#10;CpQNBhkYi7hC3sDaPVDdhbdmqR/ta9NrUHvzES2WLFoToA2ogreQQk3IAN28MBxaaVac0YU2FUwk&#10;nkXpov9Cl8H030jWTAoEBQYFB95mnxCfA19sW5rS+BEy2l5qPek7seRpk5mWCxiWz+eAYkBNumLe&#10;Xux8jKBYFLMx1B8tcFSkCLXiW4UtpkQlq0CsjK1d5JnRUcBiLeAeILPIVpf+aI1UCskRBB1kvirf&#10;tdJFJozR9TsWd5mCcXZiySPt0ftPimX/0iyuiXu1ZlMIjuL1RgrWBLyNhyYDf4jFxHF4wgtPc4a2&#10;GKSIAAu9F54GwniYAHxHHCD8JVsr4Do+K6GSWCn7N9bFTEN53jp4neLZJQ0GOEIcx+RqNQ2JqoPu&#10;AUvDyYzBA2UV0gsebF5CTnBZl6SvwJh9hvvuu68oYmT0xVEA+ABxRyPB0X2AKKy+1iAnjNa8sHz8&#10;WEfCH1h2eB4ANCACrkm4Nx690x8wDeiUJgMrdQvDpbJD2QFrMhZADOrDGeblnVSzFT/FBCGG4NkW&#10;BLEkZBWsGixzVagISnJuQEMTjPrx14PgLgMNMGHg1hYcDijWGeaqeJSlO2iJosggxeAI9KjiA2+F&#10;ABDOWGHR8CghSC0TXQAOBPGZxJfiWTO/0v1wamFi6B8cICbiG4x3z2NlajEYtIJ+aoOpzi7LSYF+&#10;KDAoOIAJqCK7rLMWuKo+rfuYdtllF5+6WC9vOenHalVdZ/mBY0I+VKuJdcH6VVpzo0/Oh2Fp9rnC&#10;4+VSFoZCgWCBnZry1Bydrk6W8yFixlLbP7hUsxpH0zpZzVq74zzO54gyyZvMLVmk99ZqDu9ipfgo&#10;fZgQBswVO3EjwVo1ojNmg6ngHLqDlQVPYs9aw8V9DjQEUDXLBUm6NgZMzhjMCw8jqROLCdCaqnIy&#10;LBAEcbvKOKXugLzSDo0I+GLA9CKGoQWfIX2DT1IjmD3DP+bkLz6H3Ro2QwbLEd7PK1M7XIyhAUwd&#10;jsfRLQtO4socNiMiiRMASdr0idTmqHEjLAOoFszF+DFaogKUQ6UBVRiDYVuITF/BYSkwVDwYm9ej&#10;NvF12EjBVR1Jg4GziuoMDl3tgtMDgkAq0IDzuDtNCXZbappmlKElCA9eobaptlDKiGZqegTdvCro&#10;pnGD1Lg4GoQSPGVgKK8mZICM4UuLsJ6F0XZZXY1BU6AYbGqZpc/zmFDD1MoAspAUGB0FBgUHXnpL&#10;QJe+YeH+11nvNzRQBQS1lumlHbWT8RPGd7S9lCeTAv1QgNpcRqPgTzhB/6C2n8Zb62B+JFfCn9Uf&#10;GrDK03vx7RcBqLLecX1AGfAFwQtbinYwJ+MMnMGCBk+oj9PgqdWOsDSitgMmwEcxdekfFBg1OEvi&#10;lKWy2/Gh8rNWgNQZMoi2YbyHy50xKlPwgTMVKdAcxF3YP70I3ICngjsYOXbuRpCd1gFAKXZDgJ7J&#10;H9BxI5ZmnAqmbGy1AVR/Qjl8OEyE4sF5vNahF9YBs6DD4DyhXwI0XT0IhcXSXrCtiIlwHiXxacPQ&#10;nZHgwZ6CWVS7UHaXI07SZMAi+C4zijP8MMwOSf3101WtUepg6iBdORDf68RTVSJXehf9Qkg0B564&#10;M1QFof+g14mYT4pPyykoA+SJyFCBiyVDT5fnAgCx8bH0BQ0NxnTamldiIvk3KdA/BQYFBz17Yt20&#10;YAmL6lkzKyQFZi4FqJ1xWRyaVr9/RNtzzNbrGmsvtxAZXcKkLejAAfZJDKVFiAp4Kgm+1QTgKmSA&#10;CUU1Mq6jtFktkFkpz3HxCy+8kPRMKHdUK/RfNsLi0o8Zh9IieKrBVCcoqYnkB5CBxk2QbsDPuBdf&#10;ByOwQJfQmZIPACLcs1g5+h8Mpkh9GPW5l9JPKCNUq1xBHGezYBmBHuSB4OpoDKKvARoBLFCOeaEz&#10;Rm4YHjqABRNgz1i+v9EFrMOIGfE1kBycBGbZzwWnV43CA79nD2Ww0LhGYBSH5w5AaJkSBf0tgw6E&#10;ohDypqmgcX/dAs1okNFE1xr0AgB8eoxcVZCcYavs5eStEkOq/jV+Nxq/k5RM5ku3RMdTrZPlpMBI&#10;KTA0cAA4+9ohaG9qGYTvhHmyu9K1VM5CUmB8KOAVbcv7y7Le9uroxoY9s5H5NAiRkn8TuKvtWP2t&#10;+xtvvDEm6jzOVP18rPgFAVTvUsZRHLWTrT8Ju913jWq9pdMZAyvMUh3ibNV4Vxt2MKpoqpXaQV6s&#10;jhqcNco0Ay506rp2nhBPvGaFQS6CNWsIvTrQw5e5VtNPLBwO4BSlU+J46B2xT0w0mLFGUBKdQRxQ&#10;jLYfSsPCAQ64wb1YdXh+eJSeF/8G0AQKIfGL7MDd6TnoDKglGICC2Zdh4PTcDigGjNNJWEFYKQ2B&#10;1ZL7BXwTZyhCUAx0EHXCQgRtADoAh8E4yenKukrn0Qp9oiPYwuC1QBfy/9m7DzC9iqoP4LPppJJG&#10;QkIJIL0TpCMgXZoKgiKINLGAgg1F/cAC8qEggqKoIKh8dEVQOgjSQXqH0EtCgPSQkLL5fncHri/v&#10;lmxNduGc5z6797137tyZ/8yc858z5fIz+YmpmCJaJiNOAoFWINAO5AA1Nmqo0quUDaagsTrdYOC4&#10;GAh0HAIcyCaomyRPj+u91Z/BxypUGra2p4TWptlNQqS4jQVURcgs6VXrTOfr7GhjjajyQZZMMP5z&#10;BoNZrey1VwZr33NmL79IInnsJUCO+CRYL4hVpaGSK5QkxlOQ1402cMCW40Mt4gRlduwqwXYy9mL2&#10;F3rGLAwpsuVlmPKEvS9HNjk8uDF0/f0VQCJZXwUET555cyOsoeBjMHuAsc8jCDo2Ji54nSnS9Bg2&#10;40XmeDK95Q6hVqAYDDLVtKrmoB1K3BwCQkmal2D7cDGbJGE+B98Af4/EIx/cG5woztEvwyWojytc&#10;HfwNUisBGImkGmUoq0qZQYrXrC9TGVRsEarVXCnSWQaIk0CgdQi0AznADCxBVMWNIOaROa1Rw1Oh&#10;9ZboPm2jdYmLpwKB9kWAG5khYedo7SpVnl+kP0qJ88A3eLcViTFMQJp4kD0gAvhrZNokXAav6e3G&#10;+SG4moW3ZsEICNPVRPztcsvgvTUI7DrzyRthlYRuNyOE97CaTL7pkLrXDB5jzEiX6LGFQqIF+tDM&#10;sI4y42rBBUyys6QVyWMgq2wk6876NhgVRZThdRewdJT055C4BUdO9uXwgih0hjY7WiTYWL78mi6a&#10;dyiy6MAiTzUnP8vbQXI2WXrar75/FHuziBcCJkua2MgBgIzmusfkWymKkRhRghglqRDFg2PZrQGM&#10;sDKFAk3B/2jRPNUD7GpIVTbN1fAKfAvCIDWtgXdEragKFj8DgZYi0FZyYKhMJVZlkXFKAd3WhOxJ&#10;kNNBfZidlFtXS1MW4QOBdkeAedDTFW1pvSpfoTdsfwKmjmPZxgCVtxbBOQuny8iU+ts0OTA8QRZB&#10;kspX6MjqB+uyc7azXnksPN9FC/Rx9aotxWR3BdBDQBQ4FVhESwddwQkYMLMKjPqXcbbjidJkbutH&#10;yH6jL/rchHaCMFuLDWAS9cO7W8agC26alO4N3cW9z8YbG+L8tzahqqvjqezFYZu9onSTiEqP3+aP&#10;ZZxOcq3zF2XBt/KukaiS8QVejcqQWIIwSAMxXMIxYBiiwTUIFKxBCoMXmWwhH63zx1S+Pc4DAQi0&#10;lRyYUov8ZmYgOhWaEimRVeN1cbAHjq/yYpwEAp0TAVWXOZG2/HcRJxJrOeWUU8yuP+GEE/KrzWhr&#10;kMQs4oR5ncF10uB7+dhJeUuX125LOTADrDdc3uqIE7aZr57tRKoY8qppB3rV1ingB9YF6IXz0nMG&#10;EH36+jP7kBsTEURinoGkMs/ZypphwCozumoF81+VC6MA3o5t8OoLpsiqAjT4E4fAMxq8lS/a4gU7&#10;MXBDc+ZRGCwBCaiEOod0XV64Pfw0NoFZ4jSYivw2MzFNJCNufZARaCs5UH0NIlS2mdKJl2HlSTvr&#10;rLM+yBBH3rsKAgYd7AlIveY1cosm2axO2Ys1qMyhnbcB5nO2dJBnTo+QM7xqUH/RpK0Vb+GfJ614&#10;sHWPcAVxyLPKxol096sigScpLzbY8y7v2gbeyg5ODttOQFu5ZMz9rR+zu5m3Gd3viAF+q2o5JPKn&#10;sFQAYxz4RKWaLZPtRN5pXem0/oJjwwma20loZWU647xrIdBWcoBccxiWeTZ+ZnlP+dOJoTU+vcor&#10;cR4IdFoEOMZtn9eYFm7fZOvsGk7mr9aj5Zb3an3T0rmtKVH09igMLd8E7Ix03ha6iTDNvGWkxkoB&#10;nRmEg1U2OMLostB5T+gyEqMMHBKc/EpN6VTNfiiDtfHE7gjWHRgyYOmbWH3KT2PEx0QZCxwMUtTN&#10;oHjPcpg2JiMe/yAj0FZyYO0N88+dlXfhMOnG8lzTYSg7sOr65GnhH2SII+9dCAE9sNI8d3SyGSE+&#10;A0vgGCE2oOp1/Aek6mL87DgETKxmXJlkfXSDC3lkpH655FLLvgrnHZQeb/e18bxioolXmEJB9xpZ&#10;MHpCA9cfdGji2bgVCDSNQFvJAVaLsZpqZK8x+6L4vLKVCyYiIeDmH3CNUrV5O5Sm0xF3A4HOgEDV&#10;pJkOTRJTZLyg6hWVU3aqbsXPDkWAE4IbII/Tm03Z2Ls4+RfBTqyVPqTGUuK6vSJsktFEgLgVCLQa&#10;gbYyX22JB8zsZU2LXsMJ7JfuhL/UvuW6RDZMbdHeZ63OSTwYCLQRAUPOVhKqujYzVnXbGFtLH+dm&#10;816bhvG9mUPX0scjfFsQyP55U/lMolos01Hbkvh4NhDoCARqdJXaPV5boprVhSIYvuWga/f4Wxeh&#10;4UNrsZAVnsPWxRBPvb8RyISAV1nVXfQj/UY0vJcf2wmqLRnvb7Q7Ve7MlLKuyiR/cw+tt+ygmQTN&#10;z7KqaGcFC2ub/0iEDATaF4G2Dis0mBozD0iDt+JiINBpEWCSc9rqjzQvgjR7aX5vx41kL4JcdNFX&#10;2MqJdJLEm/NoIpc5hvbjMu/E8FMnSVgk4wOFQFuHFRYKlm3P8zdbFxryAx3A/m7WdMyeXfztAF/O&#10;BxrbyHwg0KUQMKhkZySLMG0w1djOj10qQ5HYLolAh3gOKpGwYNeirKa/wVoZvnOdT5iQXn89LdEn&#10;1c5OS49IAxr9pm1bk33LLenOO9PUqWnddZMPw9d9YK2tccbzgUAg0AURqNtxu6ktt7tgniLJXQ+B&#10;tpIDA/m+O2KsrsEhUg5Skw8sYeh6wOQU+5TU7bfNPvXMO9c8ZM7GW3RbfymjJY1PZG5DLs3M4NN+&#10;+um09dY22Q9y0AYo49FAIBAIBAKBtiLQVnJgB6Szzz676andDfKGtia8o5+/7bb0t78lm6HOmtVt&#10;9sznN9rrwjtGbDY7zVuQdmpq29PWJmv8+OSTKg8/nJ56Kh19dKq3S2tr443nAoFAIBAIBAKBFiPQ&#10;VnJgsUP+toKVwXnhAypgujWPgl1IbTzuw6af/OQnW5yuxfvASy+lc85Jd9+dHnpIQuyWvsy5x982&#10;8bShA9MWSz3+xom3Des1PQ0bmnyjvb3cCOJ59tk0fXrxxmHDFm/u4+2BQCAQCAQCH3AE2koOwIcW&#10;+LxK/iZYJc+Y5JsAAEAASURBVJpHHHGEheM+HHLooYdWXu8C5zz8Bx6Ybr65TOpqj13aP33nogtG&#10;PXDX8l+beM4hM39Z8+Uvp7qPnZRh3nPyj3+kV14prowZk3bc8T23GvxhHuLQockUh2nTku2o39/z&#10;k82+nDSpGDrxHTysKNwkDVaJuBgIBAKBwOJDoK2rFXxkxR7jjX0k1PZHbtkzcfFlsOVvtvvNDTek&#10;M89ML7xQPjw4TR2YZsx9Ox30qbcPWunqGuaN+X/vVyTKwMWJ3aN9GpjlW3/991xv7AdCgEIhJeJ8&#10;/PHGQi3S65demo47rjj++td2fq85nldckew28fe/F3woJBAIBAKBQKCTIdBWz4Gl4b7K2ESmbPDp&#10;k6NNBOh0t1jo/fZLv/td0a99V65OO41PI32S+tXzb+o2f1Jxeamlir6vnez69383VMX/kSPT6NHJ&#10;Z+IEa46Yc3DrrcVUxClT0l/+UnCLxSV8GI8+mmwa79t65mOuumrabLN2Tssyy6QvfMF3kVPs8dLO&#10;yEZ0gUAgEAi0DwJtJQdNp8JepKYdWJnTdLDOdffKK9MDDxS+fQaytjan7ZPpr6+mUV9Np5018xNH&#10;7D9++ZO+km6/Pd1xR1pnrZRmp/PPT8+/mmp6pLXXSttsU5i9QYMKN8CDD6aLLy4WQ+JPrm+1VaM5&#10;tUiBj8GCRhMOvv/9RoMtghsIigQDYdtti+z37u3L9u3/Wns5eBEnDZRCAoFAIBAIBDoZAm1Vzfbr&#10;+OMf/+jrSlVLEuxP7svodiR9+umnDz744E6W6yaTwyjab8DCAfvXrrlmeuwxuxLNTT2n1iyZFqTZ&#10;r8+555xHC1cJ83bnbW8PGn7d8H27PbnGh6+6dPjQ+emuOwsn/NixaZdd0hlnFEMP1j6y94ccktZY&#10;o7C1DX7GzXX9dbMgmWEjEX37FtTESHxHWOUms17cHDAgfexjxYSJT3yicGaE8V4oYhEgEAgEAoH3&#10;HQJtJQe+GXrUUUdZntAYMrvsssthhx3W2N3OeF1f2ViA3r9lF6lb97r9Ch9Oa03ouWyfebM2nnfX&#10;XhPPyMl+88aHTunzi8se7F7zUPdr011pwKw0apmCNFiOeOqpxaYFxJCKyQdvvpk+/en02c8WHgVi&#10;VcKLLxbrJI1ccKuYwcDBYBgeM+DSX2+9wjAfeWTh2F9cokCNmNx4Y/HXtrL4SkggEAgEAoHABwaB&#10;tpIDQA0dOtQGiP0rht6tabT9kSWOvkruK+OL/hs2rSw+PfiJEwuD7dDF//IXn9j4oL4nfG/e40+N&#10;TfeNrf3CzEFLLT35EZEv6Na9pnb+22++dc2fX34sLfep9Oyo9EaangpXOcPv+NCHivmM4kEyHMYg&#10;OBIyM/B8XrL4r38VYw2DB6dRo4rR93vvLViFW2byO/gt8IzF9fUdxMWgybHHFkjatBGtCQkEAoFA&#10;IBD4wCDQVnLAZ+BrMT7T3MQX0LsMmGbOf/GLic1mzhnm+x5YbdVbvjfsf65PNdemXYekKT8Z+otR&#10;k61vrCkc/rXzR6VX902X3ps2G5+Wnp1690lvF9544+iIBQcAZlAK0uDKWiYo1Ak28JnPFKsW/S2F&#10;d+GZZ9759Yc/pHvuSVdf7YPtBeFY9OMLsmARJopjTuKKK5ZpjJNAIBAIBAKBDwICbSUH3AZnnHGG&#10;rye8H8Bisx0c6VmefvK2+wb+6o71Zqa+300/OnPsWaPv/XfdnQU1cwvDPykNeTit3Te9dXL6RsEM&#10;yKxZdQFSMVJQJaefXvgDjCZY42BLgz33LM5fey2NGFEE9KBzMxbzmgVXTGbcbbdigAOl4GBYeeW0&#10;0kpVUXbUTxzl978vfBgnn1zwkk7z0e2Oym/EGwgEAoFAIPBeBNpKDowmLLPMMjZR7tOMrWzssuxT&#10;C2PHjm1sX4T3pm2R/3r11WJiYJa+S8w+7MiH+u65oE/fnt3TyoNq0/MvL1jQvSbNs3jx0qW/8vrQ&#10;lWc98uxTaZXRNa+uv+CB/6a1xqhD3a/yxC8DCrY+tCVzFqscTzutIAf2WeKoQBe4HKwR+M1v0k03&#10;peOPL0KZGGiYw7CCw9JK/gNuBnsD8DfgFh7h+TeU40OO2EzhyagtHnGx7YIZGAexZMPMiUX/6e0m&#10;BlOeey45zJHk2LDasxlVru1gRAyBQCAQCHwAEWjrJkiGFT73uc898kgxEr9QMRfhwAMP9J3yhYZc&#10;PAG4Df74x2IyIBk9uvePv9tzxKCaBQuOHXv1UatcUfva6wz0P2t23TrdeFr60rw3pv8gnXBlzS4n&#10;LXEsv/+0NNAxI/V7bYkVZg1bdkq/pWctWOK/udD756IvhQvBxgYGIHCRvBzAdxzGjUsHHFCM7lsu&#10;YScAvof77isOExGMONj/AHVYe+1iKYQ1FGy21Yb4xP33F6Rh9dWLCY8ls/Eikbdadt65SICPQ/Jq&#10;VA6OtDrCph+UQWs40REjKSAGhe0pbbn9pz9VP4c3vPFGuvzyggmFBAKBQCAQCHQYAm31HEhYr169&#10;bJJo4WL+tkITSfXxRp8nN0ehiTCL+RYLbbdj9mnbj06+9eHvf3vdmTNrXn4mdX/5Ognrlub17zbz&#10;8dq1eoyf83Aa9lbq27vm7S3m3NgnzX41Lf2T9O0jP/rEStuMmrr17pdeP2jq7U8c89zn0nY7p6kz&#10;io0QKqUcfeAG2HvvtP32xdA+sVqBd2GLLYo9D+weqJeMQ0jM175WWEQ/UQTCW4AuSCrfg3kSeXjC&#10;hkvWR3AzPPlkEdg5AvGjHxUDJS0Voxs+/mTVhq9LiNArMmFqaTxNhM8ekUyM8A95QRmt/yTrrJP2&#10;378gOjhKlZj9wAcDvY98pOrOQn5ef32xUpSYw1EVrfklSoETwol1JXLdFcX3vvmcZGTZZdO++/53&#10;6qu8oImGqLAuh+yvsEJXzF+kORAIBBYxAm0lB7Y3sKWBCYnNTDdmYCFDMwMvhmDc+0bcv/1tExIH&#10;vPDkhhutc/VVNZe8uunXF6yycnpKelae/6hPAkxNgy5Jex+ZTvtw7T19amfN69ZzXLfVLpi3/633&#10;zvjq0+csuPDmS7vv8/TMbT7cY4+19jhw6R03KAzPJZcUzn+fY9BRzqscReddDresWrQRghmIeQrC&#10;iScWXfYVxqSp0wpjxr1vS0EswTDEv//9jkcdb8hbNHI2WHNo0+WNNy7mUWIDzLm+NXcOg7H11unz&#10;ny8IR4uE2dZ3L5dXNOdZboznny/GNVgjqx/lpW6LiOIcAaoSG1T/8pfFfhJ2fOJW4SS45pr08Y+/&#10;Mz4iEuSgwXoCyVa4DWCLfonTMtEqMdXjwgsLKrbRRsn3MhbB7EuFpZoRE0qa892NqgQ3+PPDHy52&#10;5JQLe4qoFZUCLpwSvKatYJDqlV00hIGkcajMzyrDx3kgEAgEAim1Aznw1aXzzjvvqaee2mCDDVZY&#10;YYUllliitrZ24sSJDz74oB0S99xzT1eyU8FeSXwMC3UwLM5y+ehHk6NOqNgv9k/XXZveqB10Xu2+&#10;PjMwbsB6D67/uW53dk9zUu/09hBTEutkWrdBP+h+/Kx5/Z6e2u+IGUeniSYkFjf+XLPRj26+I601&#10;LG25ZcEAyKc+VXgF2KGqGYss/ZgViu2SKOvZs9Lvf5tefOXtPT/T86Mf6fblLxYPMm8On3W2JPK3&#10;v00+V6Gz64SWZ4z1CO3ahBkQMyey0P6ZfJiUYAzCGw1A9OudPrRy6tnnnTBV/3QuLebM+ytISYss&#10;B9PLt2HfJ3k0d3L33Yu5EZwc5eep9PixFis8cSNsUtr+538K/iHxiAKj9atfpZ/9rCBAHBWmU7je&#10;oKAULRUpkTDv3Xzz4lGW0sgOsXOlzaGl3LgGuKD6n/8UAxwYA3Prq5stQqCIsRnCSCsjaNiamuW+&#10;7rp3/EaGcjbZpEhMttzcGE4aE04CDwKNcBGJCqPi9vC3SlwxUMXVJKdewbF01VXFXx4aODcGclUk&#10;8TMQCAQ+YAi0AzlYe+21rWO88cYbN9tss8ohg9dee41H4dVXXz3rrLPy/onIwUorrcTT0CVANprP&#10;gjCUb05OJ878zh1p0zV6jn92wS5jt+l/w3Vpem2/v9V88psLfiYvQ+a9sfn8m+5J69mXINkO6t0d&#10;oe6q2fyK625Z9olrP77s00WW+/ZJyyyVpk1MO2yTHn+66Gcz8H37FfaYjHs6jXvqlqlr//3yPsPm&#10;fOsLfU56eNzw9fo/PmjoBWnTzYq9krJYbOlBf/khmEmdP8sKGD9pHdg/7fDRdOvNacJUNGFu6mEj&#10;pyXS3G6MIr/6Z/dNZ/3h2Ztf7rPamBkDR/Ud1HOZMd3SUiOLuQXZBDJUus4mSH7jG4XRyitQGCHG&#10;kiE3AdBch4rdLN5JT/mPoTV68s9/Fo5r6yzIuecWD2Ithgx49aXWaMKSSxZ54cz4v/9L221XGGxv&#10;XGWVAgQhLeKQL+lhF401yOmYMeUbilThEzr6xCZRzRfemjyDwf6V3EIyYsspKdF3f/nl/GHuwmDj&#10;T+zrUUcVL+I4wW8kAL+RJG6MpleL2KZCNmUQRIxxE3ad5x8/0H2XNXzOuR4/kuQn8uSc5XaRx6hy&#10;norMWskigFfYGwPLMdHkvPMK7qX0iRQ2QWU0usxH0QiRm3PatbYma35ZR8hAIBBoDwTaSg4mTZr0&#10;1a9+9Te/+c2WOsfvlREjRpx88skbbrjh6aefLoybfAZHHnmkTzG9N2An/UVd+3Iym3jZZVLY+/lu&#10;Y/Zc5eU3h/fwOYVnn0ub9n7445PvSSxLWuOFtOIdNZsN6jZ9yvyBlZl5qnall3deae9Vr0zHFLsJ&#10;Teix3D/vHjvpxamj1vjpjrNPGvjq6/MHLdW7+7w8yjJv6szb//eOVzcZddddQ8f3OHjHLwzc6qD1&#10;Uvceae68ggGUwgbodvMhl9YRnh/fY+6M2Y/WrnH73INf7bfPKlvNXm7l3le+sOaYNXrvWnP1cr85&#10;Or0995V/PzNu1FbHLv/bz0z883Ibrz3smXuWufOa9POf27AhnX9xMXGBq19U7I35gEwXU5T7+vwZ&#10;epxQ0Kn1XuMU6647b9jIyb1HTq/pN3K51Lfm3cQZxcBRGHuGhw/gnHOKGyyrOQScFtiDQZNyiQHb&#10;/JWvFAEMlHg1s2e6Jaaix0wQBSnx0xsRNHyCtWbV+BXwFa8os1+Erieyw1rDiilVMzld+Nuxjb32&#10;KtgAusORwLevjHW+EQKLRb3R2A1mo0utn41AeFZgfELaDjqoYBLezrmCOtgYyrNGUthjPz01fHiB&#10;oVfwN3hv04ITiJz4CxDTYFlu9p7lhsk3v1kMxOQBpsp4AIhLSRvnkzTLlPdKicECgiPiQIoMgBxR&#10;qBjkxW+gpCo9bonHWIMiCAkEAoFAoCEE2koOHnjggenTp29stLsR2WKLLa644opMDnr37v0NvdIu&#10;IkwSNWsV4fIrpHm333XAyv/64Xlr/3PBkktclfR7Bw9bd9q6Z7/yyLUnXbfTebctn2rSqBGpdkZh&#10;uUjW/EzAZRenbvt/7ItLb7r87Jv6HLBv95efu3PaxnY2+POTP+g+/HvrbNztU5P/sN6Lp/rEU485&#10;b633+tWT5mx96y1D0/z+tz43ev2H706f+nxhBuqLlPU1MF/nVZ4wYeZpZ9dcdUW3J2of+uvSIw4b&#10;vttX0xK90xXfTSO2THO69Zh356U97r175Cv3Dnnyjv9Z/fUp/UcPGbRg7HU/Ts+/NHHoWkse8+Ve&#10;jN9ZZxV2To/ffs/cEkxdn25p2JCiuzxyzDvvf+7ZdMNV6drr0qXn95hdO/XZbpPn9F1y0xF911mm&#10;MNtmU/Jv87cwlhwAZjn4axBBzPUH8kHDyhoQ8VL8i4VjyVwsaZDNFRwMoS6+KRfc/nr2CgPnYEr9&#10;bVq4PXAavfC8ZbUZedmHz21gyMCr7f9IDGew+jigAuMkEJ6vXqffqw0reKPeORqBIpjlpyDM5+C3&#10;2GGHwj0ANFzBvApsCYNBX6QWOfDIQgWFEidGQthpvISISiINbZxySpFf3Ag4GSVAOfgwXPQKAwQZ&#10;UqA5smBLkoocgEvKcTuvMLcUgSB50CGH/M53io+Ocur4KncVb8gB4m8gEAh84BFoKzmYNm2aby+R&#10;wVydDQnXAvbQ0J3Ofo06NTeAm3zqFIZv4PS1ttrn5JX/9f3CLuhbmlW27W9WqO152M4fTR+eUwxV&#10;U+O842YB0uHMje4cFd1/cNqj/21LP3oDW9vn8AN73jf6hgOLLRbn1K6+9nppx09PevrUMSN6LT96&#10;znPgOPeutU58fhWzAt6alX734g4br5Y2aogYFMCNGP7Yl8740akDes9/64S+x886+Oh+H1rr9+el&#10;c65KPa5JLzxaDF7XzE0P3ZOGLNdz+VNPm9+jW/fTf77En87b5r6f1/bp98obW3ab+IZoel9wbrf7&#10;bkhrr1Z4p61QYHjY3Z/8xMS9Ox8oMp4eSUNfSWM3SPPtubDCiuct9ZXhS680Y+WRfTdbc9LDE/ff&#10;6dX0zPNp3LPFKkQ8QF9c95rt5HvgPGfhOBvqMwMv1m12ZGliBy0Oc4SAnTNpkdmrmyhaWDvdfRTk&#10;vYZt3sQ3e8wv5nrUDljS3t2Fw0BPmmf+z39OJ5xQMA8flMqshZlHgxQYf0Y5UDJmTLEqxMFIK12j&#10;HqBgkhlvIg1MMvZjvwprJRAIOcUJOFR4I4iJHfwl3BUsuoGJJoS/4fDDC8uNfkqGCZsYjBdJM0fO&#10;r39dJNV+mhhoNvz+yqm/cs03Q4Q3s5KjBeAgciCLBiM8KMtiljDkxsVMsDTAs88unhW/i3nNixma&#10;wiNzyk7MvAiGUbIToonEd+5bMoT1KQonyoeHJSQQCARah0BbycGyyy5rdeKpp55qBKF+Cu6///7L&#10;L798d0qnCwq7xkbQqEz+pp9ffc210mpz01fGFz7pv/ylcCFPKcxruuOWQrFTRnqk7EsWXnn6ljz8&#10;QHqs+5ObzJyaZqU+113Yo89hb7/dL5u2u29JE78wYJ/L9rn+xyuMf/LuW65889TJB7/2VlpqSGGJ&#10;H3kwfWKPQrfrujM6DJnZfgwim7pUtzc3OOdP/V+oPWTLjV4ftOLUAQfeO2K3W7425/fn9vJG5lH/&#10;VudfJ7Nf3zRm7Jj/vD7m5jvTGjcN3b2YsFjTffbM5R67+j/dN36wZu19Npve48yfpdHLFvMcjfpb&#10;+ijPTNHll5uyeNu9xcSD0VsWneSLLkovvJyGvvXKVhd+r59J7vv89ZwXlk/rjU7rfbjIZxYD2wYp&#10;bCRNrrgkPfBwmrugMEVGB+qE5YIbM9ezR9p4TupZ8oN8u8G/7BnfA/vnYfTFAIS+9RFHFH19zgk+&#10;fB6Lp55acPc9804788l5y/XtPnvMsgvSWqunvv0LL4jNphjRU08puul93t3Hkzk07RSdlWU+kirh&#10;rnew32yqWo3rMedIwK23pCH905TpaeTQtFPdpApjAco+ixPBlFCeQVIVZ/kzj4koS2L+hImiZkfy&#10;8xukUIE4UcyNuOCCgqMoeLVKWThk1l+VwCO4i79M+y9+UbgKWH1khcnndDEqxHuB8UB2js98zEgX&#10;X5DenlfEDD2iIASWKZTIhzOUhMqNw9lCA39Cabu+GKUxTqVSYKchLUJAddZi1DIHVVY146VFUUXg&#10;9wECbSUHZiNutdVWp5xyitUKn/nMZ1ZddVV7JppyaDaiKYq/+93vuBY+rw/UBYWypWbZEerUQfNT&#10;2gZzaWDTvVEHwnizUCZ96yvyDTuYEkKrZ3Iwd3b6xVM7T+939JCNVtqg2xq/Oa1GAH1Lbgknnz+0&#10;5/RfLfXyUrse8J1d/7hbevHuwraLmS0QgPFibaVBD1NvkIXmHa/tk75UezlbZYLigJFPPjFv5Z/V&#10;HrL2o9fMHP6xJYcMmzKp8HboYzMHSIynRl2bjjsuPTkgfem1Yy9NG7yRhn0vneBLEJ+uvej1BcNe&#10;XG3mD0f3Kywuu6urxSAxM3WOcV1Thgw50GknrNUPjk+Hrf3QsDPuS2+m8477z8//s/z0N4uliFL7&#10;jvTsOfvtnvfeVmS/+9A9V/riXksVlregJFkYIzCybu/sNfDfO++GqP9/5WVTn15FV5iABhYIgc46&#10;loHHyBurPHhwzUrL37XvL3c4fZfBfd6+6qAHlx00dfB3v9x9/Mtp/bVQuTdnpnnTU820wsIOG1r3&#10;Vm4AqXQ0IWrA179e5NxjXj5t3v2XPT/iol+9tff/rjr2172PODRttPF/B330vM2xYK35XUqBoAwb&#10;qsCtZB51UOp4gAUdMsIPQexyAXPKmJ3O60rUD0oa9CYZVMrVl6ehS6TN1k8vjUu7f6pwFXidWmKk&#10;Q6XkRTAswmezYMHT42qW+ttvBv3r8peOOHnEliv1euHZYlhEGKSHmEEi+3mKKyeKNS9PPJHOPLPp&#10;3SxswMGdATB2d489GlgVUZnSxXWuKgIVPYNuzuviSklXfC/0VFK+Uhg26O/ripmKNLcagbaSAzsg&#10;+bbCJz7xiX/UiT0M7KNs20TuhJym448//qPvLg5sdSoX14MUpu6ZryCxypzZPp1oOFgXi/Ul9ipk&#10;UilKQiebc8lOaWB0u8lkFHveLrm2V6/hveZf/q9+37p/7JTZRa9at43dMX9fPId9oVC4zzyWlnjX&#10;xPKz6P4Zp6DtHYwO22FMn7FgXB5+PN3da5P+/T40a8jSM08767hfr3Dt9T18ELIbt38qAusJGwrX&#10;I819Ra+zlRFf+Lx5Q/6U9jep/cq0U01Ntz79anq+nUZ+qK6z6DXMksO7Bw1Ia66eZkydUjvoxz8u&#10;OqgXHHjNh/o++7uHtvrZb9e4c8MtL/vEvv2G9zz/qe1eeano0n/3u8WOBgZT5J1CgQZCw2ZNnlKz&#10;dN2OO6NG1RiyEA/hONc35slmZmbfku6alabMSAP6Fxs0MJGVgkAIBp9BQz67/WFPL3nUAYVRAgqr&#10;CWK0gH19e3bhJMHCNrA6dOM3/pE+evqVc2sGnfPqR6aOSzus+MLHJh43bsy+q89M996ebr+t6A/x&#10;te++e03x713xNNeGUQLJZrXZyvfIu272+QvSOReksy8busv4bXse/quvrntT73POTKf8oqBTytvz&#10;SIBRfAzupz9N06YWpTvpzTSzbgdMq0hWWS69MTl97fC08ppp5Khi40vOpXpzeIvXm5ZoEoNkDR+O&#10;3rHaqgcCANibeu3x/MCPy/7ImtpdpPKAz6X77i0GSlh90qtn6t2rqCuWy8yYVIOjzJuc+v52wa5n&#10;FmMQFsEaalIAEmk6J86LfioYtUoyXPQXQIxDI4IxIjboL14hx51ZVEWlGdJSBNQItc+aG142PYWQ&#10;DzgC7dDK11hjDU4Cqxb//ve/v/LKK2/V9akHDRrkGwpHHXXUrvp5XVYYWuqapadCicbDkOQZFGy/&#10;iXGmtGehN+lzZouB1HenzfGJLE+90v9HfQ6fN2CJ16b0orrZETFQtaLV98uxGaewPaC+DqPonMkr&#10;ndOmjhl2R02yR2HJ/unuWau/vd4x183e4tUzVn61btshqrC2rg9sNCGzMpbUHABa0gmWgIuwU4ct&#10;ecluqz46v9eAH97zsQ32XH7djfuZnl/I5/ZO992VNhqbttl+yuTuPRfMWTCv7513Fesfyc2bjvjQ&#10;Gnc9PX8Ztvj2+/rusNpZw+b1PuCweZPnFN59dsJGPsgHw81DxDPNtJnbx9aw7iyg+Rk4jagAAka9&#10;XIP4CBany5ZfT+dfmNZb578wFu+rE56CP5yVzvxtOnrLWz++6uR0yaXpo9sWzMJRJ7I7q9fgvid+&#10;scjkpZcYb1nl3r9elfZM3Xr+vf+9zyyzdu+tvvzrU1Zcbu+PjZiShg8rjDgAs8fi2msLzwqjC1XX&#10;+YF8R4IBNVmiMV9095p02CFpvZEThn33/FVWmZX2OTTts0sx9m8UAF+hU9UM7ArvmzhxwYorTVlz&#10;y+5jlps3fGTvpYe8NqPXXbemlf/1uydf337HtdIw6ZdmR33hE88d+rpbGKHqoUpgTpwXa67dzapa&#10;V9bboBs7PnVOvz7rbj57jS374uE1afbUmj5v1c6angb1S6ttyuu1C4/FskfslAqvB6kpaieh9ZF1&#10;ZabSqBZil/PjjuObWTBj5qMvDVSTIYMnqcmGOzJtElBFynMusxOniGqRi7QpRFUOeFLYGJMRoLFb&#10;izzJXe+FsKXKmhAEmG4BsnpCAdbR0SaCx62uikA7kANZHz169C9/+csf/ehHzz///JQpU7gTXFmu&#10;Qs11RXhYWfrRKG2eVC4LDDb1xOdGzZoG7qfhbFeYc5aPRfeIizqN/lLfLCXrOC/1fnLO8t3rNj/Q&#10;6lwnmpY1a86NPutGoxr6dU7MNGdiPve5wlwxWqgJ06OfbDhD/KwsS99rifRUz41ve3H4jFSMjAug&#10;HyhJFL7+oV6x7qaxAKvh0BQ7KRtT5kje61NpwjO79KyZ1vuNifsOvvrmyze4o9vW7LSQ82v6rLZg&#10;y9ff+uioiUuNe7JuL8dUMBLJeHNS2uXw5eb/Z/nDvjvwhpvnr9r7+QvuWSndl7Ze7sXNN1/J9xyI&#10;eZc//GGhUBhuowxZMr8BSLYlEsOBwcsudxB7ZlzquXLq0TMNHFDMgauvyql+fX2W4PoZmx513CZz&#10;0/y+A99TV+fWpgdvmrxp3WzBs37wQtp3g9XmLpEG9Zyf+h//817PmyoxotsDD35sn2Gz9tp+waOv&#10;9TU0L3mQ5HBWKGBHC5A/vha7EtigQaqUmoKQqbphhHcyUv6TyE3uO7Pb41emw66dv+UO3ccsU+BO&#10;ED0ulAphrC+/MN3/D9NG0xabp3V9EGP1t7rfM+fDa6X+OvbSrAPOKyIpZiNWCMNvSqhCZ7i1Hsmz&#10;fAGGuSVxEEgeDEE6ZWq6+B9ppdtrn5vXbeOd04in7nr27Bu7TZhQ8+Bv1z3hM72XGlT7P/9z7bzt&#10;brnvE0s+kj66Qxrbx0hPHX9k5x2lqM2Od2XSgwVESiSPo9mTE+3DWU3lNAKt+jk6TuQUafNG9ZaP&#10;o34psEmGaOCn3RnLMxGlvuTJGAA0D3Ux8pj6CXvfXNEq1VIbdqPa762/75ssRkYKBN6jcNsICW/B&#10;utakvV8EgzZmz2uLIOsW6uhTWLYY0JciuRvmhCrn4SZUlclzhGrjWhaMk56DvZDaYo5h8b+2ULWo&#10;N3LAtWzcXOeVEqTydD7NM9NZdMuQupnyjDoz5pFvfauwPrjCO2Iz3FQ3eJyKMLShGJg68+t1XM1/&#10;5yRmjLPqRDKYPdzik59IS/Ttd/UNh1zxT/Ys3XhN2nVC+sph6YrLF+z3yZl9npw0aunXB48a1Kd7&#10;70MESMXQOebRs28aefM5s04869cnjBg0aqf7X17JLSk87ryV5s8tpjUYdkEvdG29SL7MaGTSzNk3&#10;UZyjhY4mtAkzYxoc0dUYu2FaY62a7U/be6fZ3V96OT36SMFpiHQywIyThX5EF1d2Xnql+xm/Sxtv&#10;0mPrrYqLpfSqWbDpLv2mXbpV6jY/LbfMumulEdvu/OiEn9wya9N7Ll41TU2vjy/C3nDVnLN/u2C7&#10;vfpKFZeGJBkk4k3nIfA6w6uQoebyABBXkKKstEmmIdqWWgVgGkF6Z9p4dBr1cs+1VqoZMlJarR40&#10;8mS06b1i6OiAfdKCWYX7RLmQgWv3mDa618BV6sLhIDxLDni9V7lKEmeSsuZG8jpBLJJQhdAaZIuo&#10;DBJDes+efkif62d0u2/rvjU9um+RPrZBv03WufSy7gccOj8tKIaualPPrXft9+z8tNMWadrc9MoL&#10;PWYM6oWajK5wF2OxMghtDImDT1JxAkVWDtjbE8tEVX+zQKas9u9cqvsnVWWHXnNQIXMNd908Ctiq&#10;6qJFbkygEaAxQY5xcYZHWzAu9u6QThEcATWhQnMAEX5p44zG4lH3eIYIMopA1BcpwbBlRGwqm2au&#10;qaLUZR+g/iMfqCtad9Oiy6QokVuUMaQjEDAHzNCwnVl0BhajLKwitDxpkydPtndyz549OQ9sbNDy&#10;CDrLE/r9VUMilCPrUiW0jG7uIYcU3ws0TVq3hv6ifZhMMbibtXl+yjkdpDt46KGFg8FYex6Md5en&#10;nTGgGelEa/uZRuZBf5dx4hvI9lKwfn0X1M5fMK+2Gx2Hr0gP8yZa0wYQ+TwConlffHFBaDRgmpTw&#10;DyMNushiw0iMj7MerM7U6Wn0oLfuvuWCWc++2ffKK/vttOnDg7ag6Mlxx6URS6fBvWatctapfV9/&#10;6bjNTxt03U7jnklHHVl0mPXwpBAnMBOT3dUX9XZueckwdpCpDJMm2RgVZKQTDZLOddZL4+6d/uMj&#10;3p4wf+RN3y1eROgaXmvaP0+BpH3GjCnIhCygWbgOd/uQwcUIxX+lZsHLD0zb6Zk/zZ3ffY0Jr9y7&#10;YP6b/3l27adqZ609Z5d1JoyvGTlyqcKUdu8x6B7r+b9UYOingQ9eUPFYIuCN9lVSZNIpRzwf5k94&#10;Lw5RCmeM7MAQnzAWe8BFO72ZHvzpCQM2W7GuYnMyiE6264khFU4UyOAf7PqCx57sff2VaduNCh8+&#10;01chzF724sJQeD9NCXAF8VCRTGpxRap8bYMgJFn+eX2vhy/90ONPrXrIenN3WHpw6t7z/y7rafvp&#10;EculnXZM6YH7a2+5a8ozk6bVvDR+2RHT/nHDa7c+Nu36t1b+zPqj91/vnSjqVrUAxFNsbWmJ9c4V&#10;bjmbD5MxmZL5dCANalR9UWrm6jLtHFQZMXjypRm+UOh56qeJKca86usDhVKyMedZVOCqkDBU2WAi&#10;eSa4cPwg0Ky7Cm+qpdI0PMIPp+Z4nWRIEoKiNdWfcq/huE7/4qlaRB5X0SQrRY3NG2EAHG9QLkrf&#10;gyqw+pAdOdKglDVwYfgRKYH6IrxCFEDaZAqGlaKUXc931XBRLUZR6EYGuW0kOH8BrYnECINULXah&#10;+vQ6qFBtR8WrKsTFnrzWJYD70Nd5KVIGQndlMUpryIEPMN511115R+Rtt92WwyBnwO7Iph+ec845&#10;EyZMsI/yKqus8vWvf90HnRdj9hblq5l2gwJal4F87dxKQrqD4gMPFcA8E2aJu14YuoD6y2qR2UYp&#10;KD420jmF4hFqTkiuCx0gFYUf1UVdordm1ayySqFFPEKz288Gk4Axi67Xy+7Y2IYG57fWEbTBj7/6&#10;bbSn+HlZkQZpo+Wff764giX8+tf97l/zkIHLpR7d0tR/pNdfK9LGopslQJctSH3ennT4vunsnz3x&#10;5ZX/N22wTkECpJDNU4mZTDpaX01idBBN7ddTFCcqIL9GNIi3mDaBLbF5tM+gJdNhn542e/ybv7l1&#10;2Bqrzr/q2u5IhhZOReZM0exMC6PC200v653A05IQecmCMejvTp7cbfzk7R9FfQy1zBydfjvngR8/&#10;vu5qyz7+8IRRLw9+dZmRG48t3DASSafzFng7ZBzEwj0X4cA2MCH6zUwje+DcrkhIA/A5LQjT765i&#10;YhL06cc94dqweT3TlMkFkytsuKJtSJgcpeZ44cWCHNR871u9r74mTXsl3XYnE5+fkDa8BwdCUBQZ&#10;1ab0FZAo1Rxp9l5amNx0UwEjO82qsYjAGTy49+tz1361d7rNJMHfpf59i5oAmdNPK8jBgiWHHHzW&#10;5tc9OIRTYPSl3f/wjdFHPnzA4L5z/np83dyZdxMMc1rVIftMF1FtsD0vVUNyTxrB5YLi2VK7TFDl&#10;K1IPq3rkIGL4EVl2WuUhzCeEfUgryzHHFNVYpbIFmvSrqw7Z57PxyRGjCcqCq4k9lndv5HHhMlEE&#10;8Beh6qSxcNqpdVk86xbapAlIOXrmKdlXOYWElR0x0KkGjZyiNLtTAqDtFXxviv49vLPOHQhtW06o&#10;QkgPKg95xeSlqqIqKnfOPQ4ZuZbCUtzKopl4C9qEkcNTZVOfKwWY2fOHppi+kqGrDLAoz1EuXlJl&#10;AU/UykAhoNA1RVPFadolVUrQ9CMzr+Uan6tCppmvQNrgxrmlH6XZtloUGdKpuWE84lFRmymKmA7Q&#10;jtRbf3MjauazjQUDiPlY1G/rMGks2lZcbw05OPPMM3/C6Wwp3YABWEJJDo477rif6ugVLvcaPgMf&#10;XjrggAOsXDjQVP4PgDDAdLrqZbCT+1QB06HUB/bnL0JAeIqYT9aUUKC0jx4Jt7RHqJgqUdVoSQ/a&#10;wJeCZhLEQ8vo5zG3lKBqpEOmeYhQ/eb+pbDYGOH1ibNjX8OjOtUz8bNV/mr5/rIlXLj+kmeeLCwE&#10;PbjJRoWBRER0IygLJv+gL9bsut0XJ188cv1Ndn35seIVIsk9PHpEBqVBOnOLYuGMfdCzDKd0epwl&#10;0P4hQD/SMtiJJQxD1xnda9PR2/bWi+7++qSC2fCyZJ6E6MBHjjKZoE+lRAukQ/nZWFl2S5y0FU+A&#10;4ZtVVy5sNqmp6fXjx3eveaoogomvpD7d0/kDCoQlj9nAhLJQ6/iWluyAWB70kX6jYfQ7ZCQA85B4&#10;IJgF4hX0uwCEy/3gw1K/e28fPmC9qVP7FuTA9YrenseZOv0YRQNwtV5ZiMQ4wANzN/hQuu3xWWN7&#10;PdjticeLRJoXwiYJqY8uMPuqvNhmcOXRfX4U+dUfokYVIoTHjHnn09+WyagD2Oc1/0gP31dsgyGF&#10;uumMDbbBiG697fLXvZFeq8vz7LnptpnrPMIb9FZ6YnbaIgNR8ReYOYOuKVOFCBl/CZRYXO9Vpg6l&#10;wBWEAUNVoZDKv8aVmBNou2hQQCWUR+pbDxszcBHxYkq9Qv2hSeVdYLoVJ0BqFatXsMQyIheqn6aU&#10;D8+qHuASXtq8RfKMeXkWXUAI1EOVTR0z/YObx7NewUOGdBo/yoksU6seyi9eAnMU1pCWVuOn+l+K&#10;5qCpSr/6pn76qRF5yiM4K1KCw6lU2eOl4CpFE+A1kU6J4VpCm845p6BWEg9MAAJcvlRFPip+Y9nX&#10;HiVSDZcvKVdvtYh2F0nSeCHvRO0tKnCFuK4V0CTSpoil1glkFI1PoFQJDIWvL3LhKUD5K0Bu1PWD&#10;uSJ+OopmAKwK1jrxIlQVtZWXSn5WGZv+t2aVU6sxCl9fVCRNEv6KjMqVCzVHu1PP1UYXGxOVTTOk&#10;gtRzpamdVgq0QU2kTVtupqgeJrHRe6rB4pU6tdfCJNx+++02MzjhhBM+/vGPGzvITz/xxBOn2XAm&#10;qUybn3jiia4/88wz3/72t7///e9b6LikVvV+F33cchCOdmNmeL1oKD1jBgAbpaf8ZI/V1EwMjThT&#10;NHQHk8y7i1LkiQIlVOoH1Y/Fq2di4G7SgVYdxUM0UX0jf/XgvUVL1n03CE6X0aT0TnZgM7TqKEVP&#10;HbuII6vu+UWiJdowk0aDG+agu9V12k0PSed13SHj0l331PZ7aIu1b0oHbnLwwX20B7F5xHs1HnMj&#10;mHOzK+g1jg1VQI9To9W6qHtNkc51S0bE7PBG6XFClbMENKzePEOofQKBWtdr53r3Fu0NjAJrWsyG&#10;Hi2smOpS9DwkQ5plTb4+88ki40O/Vmhw+gIampksE7FxSksD7urAxvQCMS3MTMfO8lSPuCIBSkqN&#10;Bq9D8ih6SRLtcabzL5P4DPbv9dDct9d99Mn0xusLRtbOHzFzbjcDGz0LTemljAHeBgH489nI+8sv&#10;FQ8eMfUnz6UvzHth9Gpfq1lu2cLA4D1KwbsgQB8BhLUzRxVoMkWkn+iwUltMC5FN5Qs3Yw36mkgM&#10;oXRsCgVn1MSkEyXu79HfTPaKxCbh5kMNKM7jDxdMZYtNi0cqhbli8g2sIBzECU+G4ss1GXkVOQol&#10;LwYXqGAnmJMaW4pqkCuDtCGycsS8qfwyIoWG28TJfKpdTKASEUCalUvW5kwv5J37FBTxVzedAERZ&#10;Kzj2WyIxDPFDVZvyrCu5JmAkVD9XkCsE/0CtBKDTpZanSiHCjUindicGni01nGNASam6KqeDlw6k&#10;sqYiaacSqXpARgxiy3OJSpIh/Ta/AI4Gq56rKjg6GoG1GIjUFiRGC+I48VJkFFwa3Q9+UCSeE0iN&#10;0ri0XGhIEiMkVYpPOlFedUZJVYm74lQuwmAkHmxMVGnNsExMpU0CKSLCJaPiYbpKDRUQlTjhwLax&#10;jgKohBJgUEy5owvSU19EJV/abC7EMoAWpJ6o0qiPDLL6cPYKGoOCoi5K8XZ8V7uj1nJVL2+19ES5&#10;lEVT/1kplAANWSOCdoOCqbirGigyrVhq0U2KFH2BdqV4ES1EVHLFTYsifyotL1RVSGE0B5XWS7VK&#10;BeER5aIc1QrkiX4DCPBz86l8iyrXHGYgMWqUv2ViKiNp+3mLyYG9kB977DGegyOsY6uQCy+8cObM&#10;mbwIZ599tgEFd1ZYYYXzzz/fd5x5F3bUA/ogCR3Kt6l16Uoqe4VNM2oDFJb6lE21WquKaH4UWX2h&#10;Eyk+3mlKSjOjXhkArZpdcUIZqW162OLEFRgMDQBHVkcRDtXRK7yUcKeroJQsry+1q8ZTW2wGDYWc&#10;Uv00jvrNZDLJVB5FptOsqUh20X15qcf4uaP+OWnZg2Z36/Z2zXvnzxX9JyRXRgwuyAjeo+MrZiZB&#10;Nk1OpCvpxCqhLxACtV9KvB3dZk05WvSGGULvlQuq3ziuxqPiyAuLJWa9Q1rbhAYmU2blXXZoNAaA&#10;hYASv2iDAkN6SrR6rpRR9tzoD7H6bAmNAECl4NVUQ2WnzRspSlpjhZXSGy+8NffR/7zZ7clHn77h&#10;1rfXHzH35Y8t8a+hacq0M868dsh+fUcNXGZ0YVcYHmpCo1XW0uzLlJR1757zj9zj5d1OGtO/b5EG&#10;5kT6IeaNbIPepJqQZ5/QU3QuJeKvskOPWFn2Xv1RrPzz0GPG3JJ3QpULrKdO/VHNjBmCwtLrUlPT&#10;rlNG6oZXKG78g6kmWaH4i5appWoI+wqZrKwZSMkzuMN8Ul5y5NUcEqqc9ICxSpgubMAoEnXvBKre&#10;i3LpgAIT2lwa8qUG6uUzGwJQZxImVewiURMMBDDb6jxzq/QBQuAj8SpYVvGKGKrqP0vDOInWNBEW&#10;XQ3hBpM2FFDKPSuM1Mqg+B2qmaiQQk4aF0EERifcG+qw/CKF+IdDXZL4XNkgRngE1Uwtmq4XswZI&#10;YK7gMN0Mr9qrGRr/YjCYZ21faUqYK7aYUkUd6pt2x94QrCIL2qGGcIwLqQYqHc1QJa8SFQaroA28&#10;CP5iy7Qek9YxkBH2Jv+Va+xEK5ZmOFeKVuC9ClT2M8+Am30yDbKoikRz0xIVhDid5zpTnxx4kTAW&#10;+MijzoDypV5cVDTioUN0GLQpbzegqUAVrmRryACpEk9VimYojErYjmJWCk2ibkhDY0LZamXyi9ao&#10;saocy60ya8hVxEUFwJ9UPAEwPLSeqFoNitoOc1VXBwbUVCUHlYqnLShob1TNaAxVAlb4lniUo5j9&#10;bY4oypwYLRf/QPjaV1pMDsaPH2+y4Z7vVcPGDq6inJIasGNmBjmVNkzcaKONfJzpg0YOcvbZP85J&#10;wlLSPlWiqesoMDzu5sZZFUDZq516zKrO5z9fVFyBCT1FJ6oNuoaE2ci1M2sHsVWKDoFDbaOOKT4v&#10;pb41V+nRh1AvxaPuikRfVps3wKFtaO2qMo/FMmPGHH7MGCbklVXTsfVc0tqPiq4xUyVEbBQoxa3K&#10;MlSsPoJCO9B3lSIAdwgdmvUOO5o5B53ICMmdu3IkGTSgyJ1rRbrLlBFbCA289PTTC3VDAzq8V6sz&#10;Ik735ZRUvg5uurDsDfUqg9gAC+ocaxEz3cEEGgJAvOoLhPW8uZd//4d07WULJlxeO2P2HhssOW+5&#10;IQsemrzJv6ZtMm1mTa/utf0HdJs8KT31ZFFAVAz6QvkCXDtnpVxcZfTc/k/85+tHbuGNMMk6CEqC&#10;0R0UosAaEN7girlyLJwiY2k4XWkNHIXpdUKzMEuULzsKH2HQLEyRgM4VJpO+BgItpmSVslok79Qf&#10;y8cNw5HrZ5VID0WWIxGnMpVOxk+NEqfYJMCD9KbcwV+mHNk9I/3AZEHVGfEwlg65UKmoP5bDXzAq&#10;dCxE9ZNrJS5y2ZFrShP9omRhpax51DgttBp5B1Q+ZK1K9N6UuKR6JNci9lWN4lrzduBgqF4hGdIP&#10;MVyKFlYuKA7WJZ1EAvjGVFTkRtMAHZSkB3Sy728WUanAyghXkGDuBLAoIAzVtAbw4lXSKR6EjIF0&#10;RSRAE7lSE7kmyUiYbyE9IpEwZY0oIKySlEtHxSYsrvQj/dLmROJFJU7I4wHuqu2EnVNJ4I/rgAK/&#10;0VIAiIurxuDFR5EYNr5KBEYElQLopFPbpAQwD4ExTm0hiyRBDNeXC0mt0k6yry7BB+DET2UhZGmc&#10;AO4plp4GoLg45/ytL7SQ4lBzVC346H/bR47VVJ/VwOaLGgj/JiQXaBMBlD57j96pdTq28kKA76gS&#10;V3SEVEjFR1NlAaYK06CobFk8mEfXaTk1jQMYbrzFuYut2kuAqmLgg9OifoVvMHLViR32V9lRa+0u&#10;LSYHtjHo16/fEGahQowgPKzvlpDQPSouF6djxox5I/cOqm58AH6qQE2IFpirVzb5VSEp39KjQJvQ&#10;BZRFPlQs1dGRpayX5ZXKqMqLgmm0+m2sHZXKFUGb03QaBmOZrQ4rSCvRBfgya0GfzpuTnnwozX8r&#10;PVkU73uEoqRTcBeqKrvUeCBkikbQJCggr6O/qJ4qciAWifEIM0Dz6sdQf0QnRmqNAdMUWTBihpAO&#10;pbbYJ4KvELqA5uKfyCIeOo63g5qoL/qFenIspfxqQtqk5CkahlO0skBLamANiuvmOnlwxFJp30P6&#10;pS9sLRg98C72+aF3FAODIQuIiGj5txEaIAOzdkF6e0q3t07rvvVBafKbafq0Qg/qoskFtGl2OEuV&#10;zo2+CGOgwcssPY79AIqipLMoLFbZdbCrGJ61DA/PQ5KATJvQPmVNkCx+bP02iqYUReNZxknR0Mj6&#10;l+qYGmUbJ+BAXpuWX5GISokooHzXixQTp45awYsgnQCBIZ3rKYEVE3vsWanSA/ZqNE4hMpbsosQ7&#10;VDl1jIWDiZjZWrdcYauA4NWSaskuvclU4L5lHSjTX3kiYeI0XOJFEJMkvEczoYT4vUrGkB+hcyXP&#10;bFmC3EAeCHS0t8ATqjiBLOiRSwarxr8iX15h4ABK8qV0NJO8NapyYYnFU+p9b5RaqCJAhrrEqTbK&#10;Gj+Hmg9kDCD7q6WQBfV2MMIcqWKKnLvOTKqHCK6ixJakhIEHO2uhevsJpZKvgE6bVQpicy7BGCHk&#10;s001H4xrQfVDDsQpIxCQKsbP4I42jkAwVAK7JadKLa8MAik0IInuUEqwJcZ91GfMg7LyCEA8LkfQ&#10;4G4kuRMsm7mZq2a5fdH6OB//k24GZORX1tSufDhHAqRK2fFfAlDzoTG83d+ckSL2hQmaogVJdumM&#10;qf+ElCCp2JuKJ7yir1IUVBb6xWMEFvWZ0FocbxpdZmNVcQKtFBwRegord6vK6/kkN6h8roaockok&#10;z61GnjjJUFvFxKtETUFDWWfREGCiJqstUqLWqQNCqmxVov6rG0TrVmTSD43KFFaFb/7PRpRi4xHU&#10;1knV/euvv97GiCYW+EBz1S0bKveAUEg9BDSqhYoWpUOvnatY1I0utb4C96yfaLu2xyvQfMnjymV4&#10;KonW0DC0c/WJOmCWGCq+a/aArVXtKA4qUt9aA64SNVLHiBWREpVYPMLTEbkDUX8SU9Xjqj5Lrw3I&#10;Yxa2Bw9wvVJobU0aNZYAb1T7NUL6RUNiFzEYNl5Hk35v7GPg2ons0Nd0qxTqi0tqpTSzenZvpHNQ&#10;RuVFUiWFQKPTy1HDybc99tzpV8566sUBb5y+0fGfOufKkToK9A6lSep3qnIiWSO9SakthdGl2pgE&#10;WoCmYK2lXLdMHaiiXxQ0VajCgAV1yJqC6ifgZaHpmhyzt+jZ60kjSRwwWTOWb3TiLTqyxgjwHjaS&#10;rwuZU1IMgAcdahGHB2cyYYARGnWAcpdBRyW2xkGYFrSgFCZHyZZCeTCuytSDTYtCd5QiDQxYZjMS&#10;mfOb78JKxTAuo6ofd1yRHhaRyAIuy0RVCmLHScbPYQBCQ9BCS2UtX17hceMXgNXPO/74IhItUYnD&#10;2Uthy5HDyAkmEkYOntiGUkPutQtVwlN4AMqbWy7Woidq1gXHmOapjACL9bKm2hQTpUWw6LisW6VJ&#10;w4GUCEETpUdzcABBbLn6uSW/WAIWyHopJrRYGRl04O3QYHkKFZPRB6wFQWGulAU77XF0TTGpJIYF&#10;vZ0eUJdEkpfP8F4IqaSg4TowqQ7vlVReQxUbG9AKqBSppR9UWkRKBrUIAqV8SLDr8HHYK4XNU4el&#10;EKNCd5oQeQEpZSUeldaoTX6pESW6okHRgTF+pNQ0fPRLB1bGq4re+I6qnkd/RAJe0VIaGqMS0V5k&#10;UMkqLMUkpxSXjKOJCLo64JAdRVYpqqJgHmf41UMxsPSEAlclNCVXuE+QG5UZw4C8zptzLJlyEJuB&#10;OTWQ2udj4BWrir/yXc61eokBvo6TtLVdWmy2hw4datqB7yqZUpBfv2DBAhMOnG+44YY+0liVphdf&#10;fHEtrCykVQgwM7oF6gTFrd3i/nSKyVNqNgZaVb9b+gZqOm/koP2LTTOgzpzolGiB6Ko+Fq2ko4Cx&#10;qrVVQjOqr5WinWsDzReNpzQDtIxq7eDqpMhKikAFEBSbUfRGHXFcm+5m6R3eSJwAqgkRYU5/qV6b&#10;CFx5i7KgIHKnrYruMKt0hOR5NUPLHAKNmwFczEBlO5g+atWX9lixplePSfPnjund+45bC1tCXcpR&#10;mc3Kl9JEebyJVagkB65T6A4qSWGxH5QjA5b96pUxeJzbQBimjvGoAkcpQywL2yzBVK2OewazMh7n&#10;AuvIUtmqnxEBD9Jl+AEkHdnl46JzSlBt0dbp/frCTY10cpnQ7KxLg6LzJ2ssBOPaIsGYG5Ncn+lN&#10;RougSjglS8wasQdKqnIoWv9bz5WtYh2Zf4+ocmVpAhwnI07YVP1RDYffhbXACdxSmcEOCmxeVxUs&#10;bKRgjBbjocvupRDzrEeUDki9ThWCmO4sZFA9alWhSLDGLlp2l69F0StEEYpWbWTnssgCruwKIyQw&#10;kWCvY7zxBvpBiajARC60VuccM0bxVFdsAwtBQKVESEfurkgwTkDniEEFoyUc0sD4sVKcGfwKrL6W&#10;rv57NRaCbfjLPGuYzJKcEjVHu/NSnEz/G1ORU08pERnxV/NH2thCudONxp/kGvhspwddVzOZ1VzH&#10;ihjrRMqhBxy9JmRLA6GpEMrGmIGHMi32oNJBoZCASs2pMXq7onci/XKKK+MBqor4WTaBJVhrVS29&#10;S8icQXwR25BB+YKzOlOKKw4qgpuWIEaaDKw8rglA2EAMTCAJc1lGs2hdgsjyLqgtwoBUkxSPGgXV&#10;7CAsAjUilAmeh3rmkehGQrXgcgtbYbEAbznDCr/61a/KbzRjBrfhPElT+VTe/KB8/3PPPXf33Xf7&#10;wkJ5JU5aioAmRHFk8psncmeD2qAqb2nkZXgNwIu0HHpKT7EycrVT21ioqNC0GzVh9Be/pkCbFrpD&#10;e/NGlolGY1l1MrQiMcivik6P6MrosmhUOAGCwuaxMWiEBsaQlJa1MrUNvrTsxDd4t4mLHqTKIVBl&#10;Xz3Cwuk8YQ+avQRIJJOjHXDnsBkeKWW5Fbo76n4Wze3Y/yk0vpGOMv1lyHxCITJgLJMwlVJpxnTW&#10;MyegQeqbUqzO0Zgoa2gTycBR9Day/wCqlcJO42T0oB6/ukGXVXlcysCgyCQGsXPOotQXRoV1cXhp&#10;Y+TAU2pCJXT142npFUVjiIf+LV1f1DEviFJjiqqgo8olz8QUBollovExHkqZqKWg1jrUWzVTLVUz&#10;5Rcyurw6u1b5SjnTntPP+Akvv4gC4+dgbziuXcEJeNS92hVWgelFJQ23u6JnL3lcIETkXgQQk5o9&#10;hQB5Kbul68+cMwMSCWp/GQ8Z1IswzoIlmNuh1Bh4VVebYmW90eOSijRYhoAI5j5o1iQezyJrusta&#10;GWRwUDVQB5djz1vg4CDIH8bD8QCcPKzA1uYVQ/q4WgS4YJ5JgHETbVwKdZFQ9ebWAAA6eklEQVS5&#10;97zIG5lqmVL50SkuEHe1d2wgPyWn0gxbLgociOaREvQUUKw7NxuoPa4glIh6qzJrcdnnJEnu5vhd&#10;L4U5lzAcRccdh8C9csX2uDEdkMJHeRHvJRQgDaawjNRkoCRDepAhSXWeJ1ljZrnbKz15TKp4uELQ&#10;FxjKBcyVMp4hI/xVGh0GQEtIJKUhX2odPw3GoFgVJRUnF7BCPXE+CEgnjapuSECVwK0sQUpYkbWX&#10;tJgc2MDg0EMPPfroo80zsBKBY+CCCy4wIXHllVdGDspk+SqjWQhHHnmkzzevWek6LEPEycIQ0MCU&#10;tINlonw1co2/40TV537XmPkPqU6NlmR7TONoPC42Zs+E1LxxFwpO41HdFyrMG4MhWuHFrNJrkJVC&#10;l2mrGpUAVIZmwzjpNGhRnsq9AeERCGPbuH8eIa7sslfG1rrzd71jDTytrepk0MKsCMH0TeCQTjDS&#10;XE3IcssXnQzdssaEw4B2lhEdHYqvQWOpl9Zq4auk1iVVV54JyQUN5CqhT403Y2+wVTGoJ4HrkyS1&#10;1F3amYbS0BtkBmLGLXRbzRuvWvBSvlQ8zA/WIu/qT6VyL8O04kS+1BzNh59cjaKXFZPC8i4+lVKr&#10;ipktV9yKhjmEeaW704N8MGqjkpU89ZAWVhXxJ/GoipR+lUg/YB3ltLUygCR5F9LAJrF5DKcKzFwx&#10;Hgye8MBkfXXTsYc8VQIgOscapibGdOm4Kx2JcTDM2I+eNDJhzEID5GVkIyWM0ZKAqiEnUWW6U6an&#10;PGGNZEQCpFBxKE0NTVQEUGLOwjPPcKrnXJi5yytCKWfJNGrNQWdazYGYFq3Q1RkuE5Zb/Ll8/WX/&#10;3EIO1CuvoFjQa2n2RuAD3OGlgNLAFRk+RHBxlMItT/mb0+k6/pRF7hz62TIupIQJpg4DmekViZ+G&#10;WhSixLgrGJ8K60vgL8Ec+Nkn76VlbZd3FZifg/swd3tUlbKGwEpK6guzzTHjWUqMqG9EYDM2NH8D&#10;IoqPm8Qwh04Idsg/pwtEKGHAYgz+Akr6qUqlzysgd8oIS9DQdA8gJh4ZseZF1jiiuEjbq+28W+BF&#10;kporhx9+OH/ApZde6jOM+ZkRI0b89re/HQzpOnnooYfMTHweJSs8KpssU98lncPF3yYRUI3oIN0s&#10;SgT9zFW2ySfadFNtq6/ZNWl1scoeN/gaLblS1TYYpvIiru1oQryUQqyUBl/BiGq32qGW3wR3qYyn&#10;Xc41RVqSU5cu443UIzFO6esYlKN+P42jAdcXZgnf4hymYlC93EesCkapcRJQHKVuqgrQxp8mT9E4&#10;+pdsCQsnC6yL7mCVUGqUDvWkvyVTBkeltn6SpJMlW6jogRnDov6Eb1AYWgPDjAHVKWT9sZIGn1ro&#10;RSYTd6Fes7dJB5oXStXSuKqqq1aGjeEuCkifj2UtRRHjr5Vi/EiTZG9YHW4AdAFWzRTAKmIHYVR0&#10;SdERtio7A9AXB82q4avbdKfRHB1QIbfeurC7BINR/dhjVkTnQYJlh6HF+dCgbNFZEVlQXrKZ/7K+&#10;olX3cA6VU07VRhwFTWSHHBAQoSIQm2KS69JOQ8yLJMwJlNzlZkAOuDrgqYdNdTBsuQGi6dk2SwCi&#10;w/0uQq+rrDzSz9GoXESIZJcUSkg5dUitu/LiXU64czzODw83A1twELmBeSENlIACSYKhI+faiYyL&#10;TQxypKQ8glHhAaoiPkdjOLKg4zAEiybpLdJGmYhTHv2UgCz6SJiKliu1mRl4uwrguvFQGclE6p3Q&#10;df8EcL0U6TF4ITsKN0/Tybc0ScNYwNcwVS0w6ms5SpFUrheY6I0oQcTlnHOK3EmhxBPFp15xUGk7&#10;79rh8ulWntSYMdCKR/kD/vrXv958882zZ89ebbXVrGxcqSze4ispr/75z3+2g7JRBh9u3lql7gTi&#10;ow8rrrjit771rWP0mLqaoISqLy1cWdW6WibeV+nVUCkIvUneVD0/wuurhfPlarG0T+nbqMw21YDw&#10;aca0BtaVLURlgEVwriLxanKNGnrIk7Dofcqdt7n5Fq4V6dS5obnqK9BWRNUZHkGb4KYo6Wg94waL&#10;u9XpZAA4eOh9dYk1YktwETaDg42pY7fUHwehEBhC1CoP3lPDbI/KybzpVkobBe9g4TyIB0iwv9lj&#10;5EEcgrFEbZWLw7vUSaaITfVseRjWRLME03nVi3WgArh79gMZjBAViiORvBq65uwlrY83KPHW9Wrk&#10;kTuE0WXqRJXnM2Y82UXLCkRrXAB/MmAkF0ZVGhSZNZwvSRomaiidjYlotWUIYMO8CFaEgkIeMw9A&#10;ATUQ3EKhoBoar0KXSCSbIwS8PDRVThoxcKXgKNKfuwESnIeW+BKQgLJvoGiUl0iI4sDJKsWrjacg&#10;rFKoaLIofeMv2q/JrfiQ6SMqAH9GezEDb2mN58BjtjrYp07eSel7/40aNcq4w3uvteAXbkHsp2So&#10;ouoxSyUeffRRKyAaHKqwO9O8efPcwkuqHuzSP9Uw1VFFVDn0kqt6PF06a1038boUtJJOkv43oX8V&#10;kOZNg+f+U4NZo1wqpw40GKajL/IW6AfnSQl6qzp/DAZjQMN2kOT+ja4tLabPysP/PhCavVTu7Z4d&#10;hoc7hyVgJ1hoql8/W72yLF73l110+Jl7yRSCeSFm4ZjvJmQp7AeTkw90gQfCgUYY3OE/VxVLS1M+&#10;0tgJ1zdSixDwjUub2i5yXIHwfLil5mMGfIG8GiL3U/xtkWzweAV48jGAStFHwlQ4JFwHjnanMTYm&#10;eXhFkoTMdKqxkO4KQyDMyV8l3Cqqsdi4oBSKcQ3sUBryYEFV4PyT5Qa7I3vdXDRS0+AYe9OkHDnA&#10;V/jV8ACtNYs2iwg62DoULQ9uvnOvnf61khy009uro8k7LnNLoAXPPvvsjBkzzHy0k1IO58qXvvQl&#10;GzNjAJMmTfKJh3LzZp96OuywwwYOHNirVy/TIM4444z6xKL6ZV3nt+aRx5i1ySpS2XUy8X5LKR+g&#10;NqljZLyQZeW7pnn1IaiqTk7gpJbByIIQdBwnqCxy1oLZoH+jAlfC0tg5e1/pVTK6x5euU4uO6EPX&#10;7/vQDAybkq0U9sPBymaxUNmzuhlOWipWx4mcyzXTu8rHEc1cplk7saztKKpNfQEOHwCKg46gJugO&#10;tzwlWU4CqHykvTgcemFwB4DldGP5bVr4IdpFOEV4kuCc5y5UxalcFpqSqkea+bNzkYMbb7xR79+E&#10;Bp90wgB23333vffe2+7Lffr08cnH/fbbb7311mP45W3fffc96KCDrrzySk4C7oRDDjlkiSWWMJbh&#10;1le/+tXPfOYzt956q6eaiUInD1bq0/Kkkyf4g5A8XQd6lvLiR6VtOf0cfmqr9XV35wFE70cvJA8z&#10;c2A2v+/YlixoiMaeQ1qHAJ9znlPJ52RQWQlW8jmDCJz8hh25uxHWpgVz1ZFthajSLFPJMypjKJVS&#10;eVJ5t43nGlQVP8gdcV4ovhNufIbTOhEDB6aqmOffFkGkmrAYWoqZJShImc3ypC0vbc6zJh/obxhJ&#10;aeyNHwhyYEeEk046CTMAma2TsIHPfvazHAZrrLGG1ZJYwh9M2awTX3bwhScbM5vTYFkElmACRL5l&#10;viQC8e9//3uHvL4qX42/gUC7IsA576gvnZkZSK35U0apaHleSr7ijnOM10cmrrQOAe4WA8lm5BFz&#10;9yqZgSvumshC1VGNJgwKmTfga/BdrEuVrW0wWP2LzE+VW6J+mI64gvo4KoWDRH6N4ksPoqC54UY8&#10;YYbzWy0cfqYC5P1drA/ip6kShMy8ItMAkTM0t/7E7arw7f5TBmW2QSqvTBsjDW1MRufyHGz63vHY&#10;WbNmmdzgC5AyydjbgbHcZMnUQo4B34dEDu644w6jCa5kLMx4sFMTrtAgORBhGyGLxwOBrouAPqgj&#10;pAshYHyhiZWr2EBe/2btDJ+QlXhNdDFZVvPhWyF61YterHW0/McKBaMGpUcdr61Cw+QM0yTz1J/W&#10;JdI4BdaF62NalaM5ZWyyz0shTCZq5fXFe4Kx8RWhSsrU4sz2nRIra4ujzJuNqAURPvecCcELL7xg&#10;imI5UmAjJvJ83WpJt5xnDiFuOzGgEWYe1H8PDnHRRRc9bQpsnVipMXz48B/+8IfBGOpjFVcCgUCg&#10;CyHAwW4AwuSAxvqRJtO5ayNCznOz35svluSYk09rWqNrxv4iW5lu2Z6Vlg5T/0pyUD/Z5qShR/Um&#10;r9cP2OgVHcbKdYP1wyEHFavx6t/v8CsNDnlgKjb8xghBxPlRxZnanqbOSw4uu+yycePG3XDDDXnX&#10;RbsqGWgod2B0YraBiyDw1znJcOSvOeRbVQAJY9PGadOmlQs4MQ9TFqqCxc9AIBAIBLoWAvY+Qg4s&#10;kGtMdC71xXU0LbhtETmw7tEiexaUc7vdu6eNpdZ1CwGMFZt7WN/PX/kUG4n3vF+FVwAI1jtYimLS&#10;g7IoRYmYi9Bx0knJgTmJxx133F/+8pdyAyUrEeypUBpyezKaosiXABp/nZMMk1tCCl8fNeMU3/jG&#10;N75rlXeFlKyi4lqcBgKBQCDQlRCg/5qeFmD+qX26bCbow6ctEt3WumlgTc3Xa1GEzQzspSb8mwP4&#10;br+vmc+9r4IZ8rBi06bLmFkTa6Q7Is+dkRzcd999JhVaxPhhpPFdMSfRYgSd/mF1q2vtaOT7T6vX&#10;re60C5Nz35LOH5KeOXOmj0QL/+6j7/lfeBg+yHXtPWDEj0AgEPgAIWC2nTEFH+/oKoLxmAzYhHD7&#10;spqC+YvENDak0kQMnfwWV82in/+YMWloGWl7oMXA+47zyzbKaqE88sgjOveWG+SvP9uVWTzi2H77&#10;7fkGbMyc47v33ntNINjKWtdk//kt+/bte49VqHVi8YLvRzc4G9H9ckAhB46/gUAgEAi8DxCwERDr&#10;2LQwonUjsU2H6kR35aiJDY4klL/dRkm2OrANlAW6Ie2IwMJqUzNedf7555sfYKT/F7/4xciRI7n0&#10;7Ud03nnnce/72sLPfvazgw1YNU+efPLJnXfe2YcffbXhYrt+JNteXvO9Oi8Y9wB3ghEBr8MSjj32&#10;WBsh57mKlie4bl7h2muvbbeD73znOxIQ34luHuQRKhAIBLo8ApbY2Y/PToVWM+poNuZ/bg6B6CRY&#10;mCHhY1Q2FpM1fcDGvjlnBYEjpCMQaCs5sJvhT3/60yeeeMKuRHnOv60I/vSnP3Hdb7jhhuPHj//y&#10;l7+80UYbMdvNSb2tkU0ysP3RP8yOrRNLD8ppB7ZA+PWvf/2Duu9lfuUrX8EAyjh9LmGppZY6vm45&#10;y1577WUXhPJWnAQCgUAg8P5GgHed4bdxhWkHjW2JY88uK/V1svne7VbZdI98scMleTYz8PVCOWqM&#10;6yz2RL6/E9DKDy+VoDz++OMbb7zxhRdeqMfvojUCqADnPytuq+OJEydut912brHr5SOL66RLf3hp&#10;cYEW7w0EAoH3BwIWvNlQKE+48gGn1u2G9P6AInLRHATa6jlADnzFIDMD7zPeb9IAP8Ghhx5qtaFP&#10;OedNjpuTlAgTCAQCgUAg0EEI5O8udlDkEe37D4G2Tki0TKBy0aApAlYb+oJzua2QCQEWEL7/gIsc&#10;BQKBQCAQCAQC71cE2koO7DDo88rmHgLIXAGzCM028MGkEq/XXnvN9oXlzzgJBAKBQCAQCAQCgU6O&#10;QFvJwfrrr//mm2+aJGgloWUCDz74oDkH67y7o5VlBRYXWGjQyVGI5AUCgUAgEAgEAoFAiUBbycHS&#10;Sy9tWwILFnCCk08+2YJGqwo5Dwwu/P73v99mm23uvPPOHXfcsXxfnAQCgUAgEAgEAoFAJ0egrRMS&#10;Ze/oo49GEf72t7/hBPvvv/9uu+3mInJw0003Odl7771tUuQkJBAIBAKBQCAQCAS6BALtQA54Cz5f&#10;J5UZ9pEk+yBVXonzQCAQCAQCgUAgEOgSCLR1WGGhmbSDshmLCw0WAQKBQCAQCAQCgUCgkyDQ4eTg&#10;xBNPtK1yJ8ltJCMQCAQCgUAgEAgEFopAW4cVbIl411135aWM9V9mxOG5555r7AOJ9cPHlUAgEAgE&#10;AoFAIBBY7Ai0lRz4OLLtEX0FsYmcrLvuuk3cjVuBQCAQCAQCgUAg0KkQaCs58AXkPn36jB071ucQ&#10;y68hW6owZcqUcePG+UKjryrHPgedqsgjMYFAIBAIBAKBQNMItJUcGFCwU/JFF13kY82Vb8IPnn/+&#10;eTsf+KzifvvtV3krzgOBQCAQCAQCgUCgMyPQ1gmJSy655Pe///3+9b6pabbBiiuuePrpp998883n&#10;nntuZ4Yg0hYIBAKBQCAQCAQClQi0lRwMGjTo8MMPr08O8jtQBCMOdlCufGWcBwKBQCAQCAQCgUBn&#10;RqCt5GCheTO4MGPGjIUGiwCBQCAQCAQCgUAg0EkQaIc5B+PHjy+nIpa58oVGCxnsqXz99dcffPDB&#10;5fU4CQQCgUAgEAgEAoFOjkBbycHEiRM33XRTaxNqamoqs2qiYl7faNzhsMMOq7wV54FAIBAIBAKB&#10;QCDQmRFoKzlAAqZNm9a3b18fUyjzyZFgtsHyyy/vg85HHHHEhhtuWN6Kk0AgEAgEAoFAIBDo5Aj8&#10;16K3LqHIQb9+/a677jofZqyMgSMBY7COsfJinAcCgUAgEAgEAoFA50egreTADkhbbLHFqFGjBg8e&#10;3PlzGykMBAKBQCAQCAQCgYUi0FZyMGLECDsgNfGayZMn8yLYDqGJMHErEAgEAoFAIBAIBDoPAh2+&#10;lPHHP/7xz3/+886T4UhJIBAIBAKBQCAQCDSNQGs8B+YZTJo0afjw4aKeO3fuE0884UrVaoX8Vhd9&#10;lXGllVZqOhFxNxAIBAKBQCAQCAQ6DwItJgc+mmBp4uWXX/6///u/Bx544Ouvv7711lvjCk1k6Qc/&#10;+EETd+NWIBAIBAKBQCAQCHQqBFpMDuxu9J///AcnePTRR+UEVyBrrrmmhQn1t0LiObBDogCdKs+R&#10;mEAgEAgEAoFAIBBoAoEWk4NevXpdcMEFd9999+677y5eAwo+1nzllVeOHj26QXJge8Tp06c3kYK4&#10;FQgEAoFAIBAIBAKdCoEWkwOpX61OcjYwg4985CM+vNS9e/cGM7bOOusI0+CtuBgIBAKBQCAQCAQC&#10;nRCB1pCDymwstdRSHAmVV6rO7ZDY4FzFqmDxMxAIBAKBQCAQCAQ6CQIdvpTx2GOPPfHEEztJbiMZ&#10;gUAgEAgEAoFAILBQBFrsOZg5c2b9zyw19ho+g2effdb+iY0FiOuBQCAQCAQCgUAg0NkQaDE5+POf&#10;/3zMMcdUZQMJ8KUlExLLhQn5ir9WOR599NFV4eNnIBAIBAKBQCAQCHRaBFpMDngOyLBhw8q1CT17&#10;9pwxY8Ybb7xhTqIvLPjplitEtpdbbrn47EKnLf5IWCAQCAQCgUAgUB+BFpODt956a8cdd/zLX/6S&#10;nQR8A88884xtkQ499NB99tnHgkYbHrhl6MF2CCeddNJmm212+OGH139xXAkEAoFAIBAIBAKBzolA&#10;i8nByJEjrWQcOHBgzo89kb7+9a/vtddeVWMHvAUrrLDClltuuckmm2y33Xa77bZb58x/pCoQCAQC&#10;gUAgEAgEqhBoMTk46KCDygEFcT3wwAOPPPJIY6sZMYntt9/+3HPPDXJQhXv8DAQCgUAgEAgEOi0C&#10;LV7KaGJBjx7/pRQvv/zynDlzzDNoLId2QHrppZcauxvXA4FAIBAIBAKBQKCzIdBiclCVgUGDBtkd&#10;+dprr626nn+aoHDdddeZvdjg3bgYCAQCgUAgEAgEAp0QgbaSg3XXXXfZZZf9yle+cuaZZ44fP96n&#10;FnImrWi44447zEXwQec99tijE+Y8khQIBAKBQCAQCAQCDSLw3wGCBm8v9OKQIUNsgLjffvt98Ytf&#10;9GlmRMFcxblz506YMOG5556zbMHSBncXGk8ECAQCgUAgEAgEAoFOgkBbyYFs7Lvvvj7ViBlwEviU&#10;c5mxfv367b///ieccELfvn3Li3ESCAQCgUAgEAgEAp0cgXYgB3Jo+GCHHXa45ZZbHnzwQbsh2erg&#10;Qx/60BZbbLHqqqt28vxH8gKBQCAQCAQCgUCgCoH2IQciNZqwS51UvSB+BgKBQCAQCAQCgUDXQqCt&#10;ExIXmttzzjmnsV0QFvpsBAgEAoFAIBAIBAKBRY9AO5MDqxWq5MYbb7z99tsXfcbijYFAIBAIBAKB&#10;QCDQOgTaZ1jh0Ucf/cMf/uBjCrNmzZKOvIVi/jCjLy9YyNC6xMVTgUAgEAgEAoFAILDoEWgHcnDT&#10;TTfZyWDatGkNpt52iuYnNngrLgYCgUAgEAgEAoFAJ0SgreSAq8BHF32MkefACoUvfOELPqPw8Y9/&#10;nPNg0qRJZ511Fs/BwQcf3AlzHkkKBAKBQCAQCAQCgQYRaCs5sHbRpxNshrjGGmt4wYABA1ZcccV1&#10;1lknv2ybbbb5xCc+YYnjpz/96QZfHxcDgUAgEAgEAoFAoLMh0NYJiePGjfMF58wM5I3DwITEykxy&#10;JFxyySWVV+I8EAgEAoFAIBAIBDozAm0lB/LWp0+fMoe+2Th58uTypxN04dVXX628EueBQCAQCAQC&#10;gUAg0JkRaCs5WGaZZXxDYerUqTmTvq3w97//Pa9WcIUX4fzzzzfW0JkhiLQFAoFAIBAIBAKBQCUC&#10;bSUHa6211owZM0w5fPzxx8W78847W7yw55572vvoj3/84+67737DDTeYeVD5yjgPBAKBQCAQCAQC&#10;gc6MQFsnJA4bNuyTn/ykPRDffPPN6667zgyDrbba6m91krNtRsKBBx7YmSGItAUCgUAgEAgEAoFA&#10;JQJt9RyI67TTTjMt8aKLLjLhYIkllkAU7Hq05pprrr766gcccMDVV189YsSIylfGeSAQCAQCgUAg&#10;EAh0ZgTa6jmQN19krvwo88iRI3/zm9+8/fbbZh6Yq/jXv/71gQcesEtSZ0Yh0hYIBAKBQCAQCAQC&#10;JQLtQA7KuCpPyl0Rr7zySu6EFpEDGyudeuqp1jj4yxtRGe2//vUvgxc2Zv7Yxz62+eabV9668847&#10;r7jiitra2u22227bbbetvBXngUAgEAgEAoFAINB8BNphWKGJlz300EN2SerXr18TYapu3XXXXfvu&#10;u++vfvWra665plz1kMOceeaZX/rSlzbbbLOxY8d+7nOf+7//+7/y2Ysvvvizn/3s+uuvv8UWW9ix&#10;8fTTTy9vxUkgEAgEAoFAIBAItAiB1nsOWHFDBrZHHDx48K677mqdQuWL77vvPnMR2Oy33npr++23&#10;r7zV9DkHwLe+9S0TF5CDypAcCUcffTR+4F2uv/baa0cdddROO+00ZMgQCym/9rWvfec739lrr73c&#10;mj179uc//3lbOFtXWRlDnAcCgUAgEAgEAoFAcxBopefArAKrEk466STbGJxxxhmc/Mcff3x+3z33&#10;3LPffvvx+Z977rmYASe/HZSbk5QchpnnG5g7d27VI9dee615DFtuuWW+Lto33njj3//+t5+33nrr&#10;hAkTSgoijP0VrrrqqqoY8s+ePXs2eD0uBgKBQCAQCAQCgUBGoDWegyeeeOKb3/wmU20HpOHDh5si&#10;8PTTT//oRz/yAQVrGL///e+7JfYddtjhyCOP1Lk3RaDtcN9///2cBCRH5b39+/c3bMFD4K9zV/Kt&#10;gQMHOjcLsv5LzWB4+OGH//nPf+Zbhi0MeWA53bq1kiTVf0VcCQQCgUAgEAgEujoCrSEHGADX/S9/&#10;+UvD/IMGDZo3b96999576KGH8vObfqjXjhY433HHHduFFmSI7aNgTYQPQOefHADmOXIe+OmW+Y/l&#10;FEi3mHwX65eNMH+uk/LWCius8Nhjj1XuAF3eipNAIBAIBAKBQOCDiUBryIFOvIH/r371qxkyBtsg&#10;ws9//vNddtnFOkZTDYz9tyMtyG/Rua+an+hn7vHnW+VdJ6RqmUOOBKcxXfGQQw7JPwWrIxW988/4&#10;GwgEAoFAIBAIBAIQaA05mDlz5kc+8pEq+HymWX/9lFNO+dSnPlV1q11+jho1avr06XPmzMnOA2be&#10;hIall15a5P4a2iAGFPw0X2HatGloSv33WuhoKGTdddetfyuuBAKBQCAQCAQCgUBGoDVj7bwClbse&#10;5YjYbFspb7zxxlXIcu9PmjSp6mIrfopZPBYp5GdfeeUV33TYaKON/Nxwww0RhfLbj8YaXn/99U02&#10;2aTBtxj1aPB6XAwEAoFAIBAIBAKBjEBryIEnOeTrI4g0lHMCyrsmKp588snlz2aeiEovvzI2+xrp&#10;9F9yySU5Bqsk7NCcGQCKwBlw3nnn5VvC2LC5XLzQzDdGsEAgEAgEAoFAIBDICLRmWMGT9acUlMP/&#10;Vcjy9jc4/F8VrPx5xx13nH322bZOMs/R5ADLGg866CB3DRm4bqGjpRAGF6w48NOcRLfMG3AumIUS&#10;rtgjwU+7L5RxxkkgEAgEAoFAIBAINB+BmgZ9AE0/74vMjzzyyJgxYyqfZbPtcMDDXznzH4cQ0pZE&#10;5S4ITcfsrsGCiRMn9urVC9swsWDAgAHlGkV3x48ff/PNN7vlM9CV190yfnHjjTeiFOZDjB49uv6L&#10;Jk+evOKKK9ph6Zhjjql/N64EAoFAIBAIBAKBQEagNZ4D3v6n6qQ+iLfcckv9i5WjA/XvVl2xYwGp&#10;ulj+NPfQbgrlz8qToUOHdtBcyMq3xHkgEAgEAoFAIPC+R6A15ICTYPfdd9dBNy2gaYB08X3KOe+J&#10;1HTIuBsIBAKBQCAQCAQCnQSB1pADnn9fWTziiCOak4fHH39c+OaEjDCBQCAQCAQCgUAg0BkQaA05&#10;OOCAA1ZeeeVmpn633XYr9y5s5iMRLBAIBAKBQCAQCAQWIwKtIQf7779/81PMx9D8wBEyEAgEAoFA&#10;IBAIBBY7Aq3c52CxpzsSEAgEAoFAIBAIBAIdhECQgw4CNqINBAKBQCAQCAS6KgJBDrpqyUW6A4FA&#10;IBAIBAKBDkIgyEEHARvRBgKBQCAQCAQCXRWBIAddteQi3YFAIBAIBAKBQAchEOSgg4CNaAOBQCAQ&#10;CAQCga6KQJCDrlpyke5AIBAIBAKBQKCDEAhy0EHARrSBQCAQCAQCgUBXRSDIQVctuUh3IBAIBAKB&#10;QCDQQQgEOeggYCPaQCAQCAQCgUCgqyIQ5KCrllykOxAIBAKBQCAQ6CAEghx0ELARbSAQCAQCgUAg&#10;0FURCHLQVUsu0h0IBAKBQCAQCHQQAkEOOgjYiDYQCAQCgUAgEOiqCAQ56KolF+kOBAKBQCAQCAQ6&#10;CIEgBx0EbEQbCAQCgUAgEAh0VQSCHHTVkot0BwKBQCAQCAQCHYRAkIMOAjaiDQQCgUAgEAgEuioC&#10;QQ66aslFugOBQCAQCAQCgQ5CIMhBBwEb0QYCgcD/t3fm8TZV/R9/miQVnoQi1xRSMqcBl0iGCIlM&#10;uerhpYEKDV69Ggyh6CapRJNuikrJ1IDil+qlQpcbJVO4hkvSQBqfnvdjPa3X/p29z7n3nHs3d+/z&#10;OX+wznevtc5a773uWt/1Xd+1lgiIgAgElYCUg6C+OZVbBERABERABHwiIOXAJ7DKVgREQAREQASC&#10;SkDKQVDfnMotAiIgAiIgAj4RkHLgE1hlKwIiIAIiIAJBJSDlIKhvTuUWAREQAREQAZ8ISDnwCayy&#10;FQEREAEREIGgEpByENQ3p3KLgAiIgAiIgE8EpBz4BFbZioAIiIAIiEBQCUg5COqbU7lFQAREQARE&#10;wCcCUg58AqtsRUAEREAERCCoBKQcBPXNqdwiIAIiIAIi4BMBKQc+gVW2IiACIiACIhBUAlIOgvrm&#10;VG4REAEREAER8ImAlAOfwCpbERABERABEQgqASkHQX1zKrcIiIAIiIAI+ERAyoFPYJWtCIiACIiA&#10;CASVgJSDoL45lVsEREAEREAEfCIg5cAnsMpWBERABERABIJKQMpBUN+cyi0CIiACIiACPhGQcuAT&#10;WGUrAiIgAiIgAkElIOUgqG9O5RYBERABERABnwhIOfAJrLIVAREQAREQgaASkHIQ1DencouACIiA&#10;CIiATwSkHPgEVtmKgAiIgAiIQFAJSDkI6ptTuUVABERABETAJwJSDnwCq2xFQAREQAREIKgEpBwE&#10;9c2p3CIgAiIgAiLgEwEpBz6BVbYiIAIiIAIiEFQCUg6C+uZUbhEQAREQARHwiYCUA5/AKlsREAER&#10;EAERCCqBJFIO/vrrr38f/gT1XRX6cn///feZmZm//PJLoS9pUAu4ZcuWDRs2BLX0hb7cP/74Iw34&#10;0KFDhb6kQS3g1q1b169fH9TSF/py//nnn1lZWTk5OQVS0lApB99+++3OnTujcfnjjz9+/fVXDV3R&#10;+ORfvmjRogYNGnzzzTf5z0o5eBIYPHhwWlqa5yMJ809g2bJl9evX1+iVf5LRcrj77ruvueaaaE8l&#10;zyeBH374ITU19fnnn89nPib58QWSy1HPBGWfZodaWqxYsd9++y09Pb1ChQpHvVRJWABMM0lY6yNW&#10;ZWP9OmI/l4Q/BOEkrPURq7IasN+oC7AHDonlYNiwYR9//PG0adMyMjJKlSrVrVs3jAR+vwbl7yZw&#10;zDHHuIWSFBQB8IpwQcFUPkeegBqw38wLsH8Ig3KQnZ399NNP33HHHcWLFz/22GPvvPPOlStXLl68&#10;2O/XoPxFQAREQAREIJQEwqAcfPrppywr1KpVy7yhcuXKnXnmmax/e74wtAdPuYT5J3D88f9dpTrh&#10;hBPyn5Vy8CRA6y3AmYHnTySzUA3Y77evBuwr4YLte8Pgc4ALd9GiRTEbGO4nnnji6aefjjDiNZjV&#10;xKlTp2JUsCuLNFbSRsTU1wQIMGjhDQrYXr16nXLKKZZwAlkpiScBCK9YsYL1sssuu0x4PRHlRwje&#10;PXv2kEPfvn1LlCghwvmB6ZkWwp9//vlPP/3UsmVLzwgS5ocAePG3wyexoLbbhEE5+Pnnn1H5jdZv&#10;4BYpUsQNCKWhdevW+/btw2UDjvY1OMNWqEACBHACrVKlCqMXHauoJgAw1ySXXHIJcegChDdXVglE&#10;OOOMM1JSUtSAE0CXxySNGjViPiaHsDziijcaA1/btm3PP//8eBN6xg+DcsA8lW2Kv//+u60hja9s&#10;2bL2qwmULFlyzpw5EUJ9FQEREAEREAERiCAQhgX4qlWrcnoB5hRTN8J79+6tVq1aRFX1VQREQARE&#10;QAREIC8EwqAcXHjhhaeeeio7FEyFOe1g9+7dbdq0yUv9FUcEREAEREAERCCCwDHh8LsZPnz4rFmz&#10;3n33XTyJ+vXrxzm+8+fPd3ohRFRbX0VABERABERABKIRCIlywJnS48ePZ08jCgFbFcaMGYOHQbQ6&#10;Sy4CIiACIiACIhCDQEiUA1ND/BDxTDz55JO/++67119/nWtUWHFo0qRJjPq/9dZb69at41yETp06&#10;kTBGTD1yEnj77bfXrl2Ld3fnzp09uWGReu+999gbYlNVrFjxoosusl8ViE1g3rx5HPp5zz33eOK1&#10;aRcuXLhmzZoyZcrQgO1uXvtUgWgEDh48+OSTT5YuXZqNi9HiAParr76ytlWOZscVXPbIaLisHN9w&#10;mu7q1avpjc8777xWrVqxQ8E+jQjQjXAmDRFgK0exCDjRvm7cuJF7QLhLiAbMAjr9sGdMhrYvvvjC&#10;NmA27QOZHQ2ekT2EpAzZ5+uvv2Yvx7333vvyyy83bNhw1KhRnhWk4fbv35+G+8orrwwYMKBp06aw&#10;9owpoZMARhq4sdXecEP3wv3TGcGE2W7HW2CV559/f4DsjiaJmwDHRdx8883sC8WTxpOtScKO3EGD&#10;BjVr1owXQQA9eNeuXe7cJHETWLp0abt27TgxhkuA3E+t5NZbb0Uh+Lv9/pNj1g4cOGCfKuBJAM2A&#10;4Ypu4cUXX5w+ffrFF1985ZVXcraBZ+TXXnutRo0anG87adIkNAM0Xc9oEjoJPPPMM3QOY8eOfeON&#10;N/jDr1Sp0gcffOCMYMPcN3TSSSfZBgzh/fv326e5Bv6Ra4xgRaDHRDnq0qWLKfby5cs53gBfRXct&#10;8FGg87X9aZ06degL3NEkiSCASQZu5rwjHtWtW/eWW26JiMNXDp/ghovt27ezi8R8kLijSeImMGXK&#10;FP7+WSZjaSyGworRi6GLw75MDvTCeNu4c5MkggDtkL90eoYLLrigR48eEU+dXzmRfe7cuX+33x8Y&#10;4ehenBEUdhNAf6pZs6axuPDU3DA+efJkd0wUXyxeaAbm0ejRoytXrhxNjXAnT1rJwIEDuUvIVv/y&#10;yy/nKlF0MiuxAWbIzBxsA8aUHlcDjmrt8TAyBEHEfcEcgNi9e3dTWG4Q5jRlTAjusnOvJZMta5C5&#10;6qqrZs6cibHRHVMSJwG4cZIJCzFGiB5G+6NHcMYx4eOOO44/fmzd5oMO644jiZvAvw5/MLTyR+5+&#10;aiVcM4ZGy7zBSLp27YrehiuujaCAJwGMq48++ih/+9gOPSM4hehnf7ff4pynorOnnHA8w0zG6G/t&#10;AsFZZ51Vvnx5lhjckbET0FzttrKOHTvSe3/00UfumJI4CTAZ4+p2K6E3ZpXBswcmjrMBM6mLqwGH&#10;4RAki4kAGis6lO0xWSDkzD67y9HGxOidlZXVvn17KznnnHNycnK2bduG2muFCkQQMNyuuOIKK69e&#10;vTrcsBBEcKMVEhnzDI9Y5cL6jXprUykQgwBKFU9jawbMADIzM7EW2HyMzRBDQr169axQATeBvPeP&#10;xPzkk09WrVrFcauskXG+qhwO3DwjJCDCmmiFzFYxZXu2Sc4C5wZdPiYy8zTUL85XhrNNroCbgFW8&#10;zKPNmzcjYeB3x2SCwdi3fv16Jr3nnnsuNvW4Ll8Im+UAUxWMnD5cKP64xUV0tZgWabXOHQ1EIyHt&#10;2I1YEkuARgY3PAmsxHDDA9RKTIARDqWB/SOsKdJfMK/FbBgRR18TJsBwhbXQ3YDdLyLhn1BCOg2c&#10;ahm08KV96KGHcPnE6C0scRGYMWMGxgN8O9ypuMkCbcDqW1h0+NBpuGNKEo0Ay7u4c7J8YGYU7mjY&#10;0dm+x3rNxIkT8bOJa4ALm+XATcdzomB0BecjZ9idiSROAk5WzrAzDo3V9AtGiFct67u0Ts85hDOh&#10;wiJQSAgMGTIEZy7s5JSnefPm2CBZO+dG+EJSvMJfDKyzTzzxxAsvvOCcTjiLTe9hOxAbcEZQOAYB&#10;zIf4H1x77bWsyHhGu+mmm+666y6znosLOSrChAkTRo4c6RnZLQyb5YBBiEo6XQeYYGG5imh5mBaw&#10;wzgXaIlGQvoCNyNJLAE3NwwJPD3ttNNsHBPAosWMwQobN26MhA1OVqJAfggwx8Jm42zA0V5Efn4l&#10;ydNiMzCaARxwssHDI9pF8EkOyrP6mzZtwkM2PT3dufjljElfjSWGVWAjxBjGyfd4KTnjKByDAH61&#10;DG3jxo2LFgeY1tOLmHjgYkiIFtktD5tygOsAdipOUDZVZd8dSzLu1W5WwVlEZDHGEiEMSraIWIkC&#10;bgJubmwc9eTGNhDI2xzcphr7SIEECGCYYWXXuIKb5IRZZbDeNgnkqSROAgxUnm50zjgKRyOAa2Gf&#10;Pn2Ytnbo0IHjZ7Kzs90x2WfOgq9dCGNBAV1BlkU3KE/J0KFDmQM/9dRTdAXgpblGRMPlC7ckp9B0&#10;wk5J7HDYlAM6Ry4Lx3/eVBt3DFZlevbsyVeMMEuWLMGx0zy67rrr8DbiFgbzlT2jLIyxBma+6t9o&#10;BDg0Bk8Cyw0PecuNuQKE4UxaVNTbbrvNZsKRHcjNjcNWqEAMArgO8cdsFX9i8pUNzbjcmlRpaWn8&#10;8Vs9mC3j7ByR6SsG0ohHWBMjVmqxvrzzzjvGBsMm0l69etmha8eOHdCWr1wEQ8+vjFX0rsxr2QJG&#10;BLrc22+/3cSk9ZpN+XxlDx7LDZx5bx5xZS69NyZG81X/RiNAP8DZaHjXsefZNGB2NpqJLnsWaMDG&#10;sQBbeO/evZmkmXxoz5999hnn+kTL1kPOL4XsQ/vjuJL77ruPNW+U0xEjRpgKmm6U5RnzlY1MbBnj&#10;rx2P+htuuIFGGePAmZAhyk91nNxuvPFGxnvLjcGJFmZ23uPJhSEL/QDtgZ1jrNdypnV+fjd50qJj&#10;0Zmi46KqchqS3SOOQkZfwNqhQYGyxdNLL70UtYDdTdgM7eETycMqsZoyE2DixRY7OgoCH374ockn&#10;IyODBswaOV9RCzBD0j/QjXCeD6f6cJgPekNiv5g8qfD1ptcFI2xxRuaTkpJCYzYEzGmJ9nQZZnFE&#10;4FQPXBNwuWdgSx5QCdeU7hS89Ki0z8OAa7Daa05CZCzjETDJHDMMC2EtWrRgZ+lLL71ER0FjRm/I&#10;+++G6vhkuJgPwxV//6hOnNebmppqhCxu0RZpgmxxNhIwLViwAKychYCSK7PB//Dl9h/cOIEHbyMW&#10;YlEILDc0UxRYDAlm1otpEYMBHQFtl7dQu3bt3DLW8/8SYATi3FNWcMBIV4tzDNuQkKOW8cfPypdz&#10;dkV/yoy2bNmyvAizc0QQcyVAyzTNEgULeywTVnPeCZZtTj3CEm6+oh+gN7Bwho2BVUjUMvxmcs08&#10;ySPgOsC5RlC1zgTQYwwzMwe8jpiksXfJblKg++XAA7RevJUjNuklOclo1efoevpeegP6YRMHz5jr&#10;r78exy/MA7Nnz2bLovH3wieJcyOYLRPTnGNtsUfL3CkPp3LgrKHCIiACIiACIiACcRGQIhwXLkUW&#10;AREQAREQgfATkHIQ/nesGoqACIiACIhAXASkHMSFS5FFQAREQAREIPwEpByE/x2rhiIgAiIgAiIQ&#10;FwEpB3HhUmQREAEREAERCD8BKQfhf8eqoQiIgAiIgAjERUDKQVy4FFkEREAEREAEwk9AykH437Fq&#10;KAIiIAIiIAJxEQj/lc1x4VBkEQgKAQ6h44TUvJSWI+o4PY3T/biHjHsxOIeOK97zkvBIxuGeGI40&#10;5bRN53USR7IA+i0REAEnASkHThoKi0BgCHClAnfbcEitPUWV4d8cXB0h5DYmTlHlRNWpU6dyxTsX&#10;3nD6dcSdQ0e92mPHjp04cSIF48jzo14YFUAEREDKgdqACASSANcucBnutGnTuLrCVIBbRkeOHFm6&#10;dGlusilatKgVPvjgg1wiwFdz3D1z9MJWYQr26quvUhGuMChsZVN5RCA5CUg5SM73rloHngBrBJgK&#10;uCqQa1dMZYwxgIuaENobVlhTQBsw1gVu0WT05TK3wmY24PadL7/8kstRraIT+NejCohAwAnIITHg&#10;L1DFT1YCXInJ/aLGGGAYGJMAegDuCJYKq/hcq20MCSw6cHMrCe1TzwBqh1vOLXBuYUFJzF296DRx&#10;ZehZTk9hXNkqsgiIAAR0K6OagQiEhMC8efMYXytXrrxmzRp7j7apG0M717pzGTRaAh5/XFBu/P64&#10;2Xznzp3YHrA0cNf26tWrx4wZs3HjxooVK6alpfXo0YPkixcvnjBhwqZNm8qXL4+wT58+bl5cgsx9&#10;6MuXL0dBSUlJad++fZs2bfJon2DJA/Vly5YtXI5cokQJd+ZI5s+fTwQKj7Hk6quv5udGjBiBsYEi&#10;9e7dm1JhIOF65fHjx5MJF1j37NmzX79+RHbmRhVmzpy5cuVKCsmlzE2bNm3evDk1dcZRWAREwBDQ&#10;soJaggiEnwDz6aVLlzKmLlmyBNN9y5YtjXLAcI5C8P7776M9HDx48OGHH65UqRJ7Gd49/MECwUCL&#10;NsBl8LgyEI0PIyvjrhMZ7gIDBw7ELNG3b1+2RRAH5aBTp07PPfccvpDOmJ7hDRs2MGCjiETTDEi1&#10;YsUKPCqoAkU6cODA448/zuhepkyZ9w5/uLe+Xr16Xbt2rVGjBsL/O/wh2pAhQ+wvLliwgOKVK1cO&#10;xYhSUesBAwYAYe7cuWgJNpoCIiAC/yOAEVIfERCBEBBgnOOvGssBWxw9q4PlgLGT8Xv37t3OCHXq&#10;1GGWjzsCA7CRs6+BuThDacOGDdnpYIRTpkwhfxQFRmibfNmyZQyxFSpUQPOwwmHDhhGTwRirgBVG&#10;Czz22GNEnjVrVrQIVt6kSRNKVb16dbQEI5wxYwYlR3GpX7/+woULjRAbCTYDTALU10gAUqVKFcwM&#10;qBE2t9mzZ/O72E6sRAEREAFL4P+Z3fhT0UcERCCsBNjdwF9+RO3MvkdMCywrNGrUyDzt3r07mgEr&#10;DqwOYPO3QvwVWHTIzs42Esb+4cOHHzp0iE2VTvs8U3bMD9OnT2eBI+Ln3F/nzJmDzSAv03fTbbF0&#10;0qxZM5NPly5dqlatunfvXgrZqlUrI2TdAVVg27ZtrEQYCRVBdylVqpTTONGuXbtu3bqhLbmLJIkI&#10;iICUA7UBEUh2AkZjcA7PxYoVYzoOFzsME2YfBEMpGgYzcoNs8+bN2BWYu7dt29YJkbTYIViqwOrv&#10;lLvDDOHkgJtkXgZpU05nkVjLMAnJwWaOECWGyLacGEtQVrKystBatm7damIWKVIEP4nGjRvbhAqI&#10;gAhYAvI5sCgUEIGkJuD0D8B6b9wJS5YsaaEgNC5+ZpBGztScJQacGR944IHixYtbOdHWrVtHhMzM&#10;TJvcM4CDAjngoOD51FPoLCcRTDkZ/p2RjdCWB80ACweaAZ6Vzz77LOoFZoPWrVuzBONMpbAIiIAl&#10;IOXAolBABJKaQIRvv2GBQhADCgcx8RTlAEuDPXbJxMfhgBG6du3aMZLz6M0338RloUWLFrGjOZ8m&#10;UE6Sc8ZDgwYN8JHkEEa2dfBB78GzkmOjjG+m8ycUFgERkHKgNiACIpAgATOJRwkYPXo0+xrizSUn&#10;J4fdExj28WeMN20C8fGo4INPIk6UGRkZuCKyOwPNhpObE8hNSUQg3ATkcxDu96vaiYCPBNg4gD2f&#10;PZCcLhDxMzgJTp48ee3atRFy51cGadwC4lpTcCbPexgLB5shzYFRGAw6dOjAzRTjxo0jB0wX5vCo&#10;vOemmCKQDASkHCTDW1Ydk4KAXQLwNLyDwMptwCm0yaMJLUQbk8MGOnfujNxsC7QRCLDvkUueYt8b&#10;ycDMxN3uMnAmjxG2v+6ME1uI4yR+BhEaDBsxyAGzh2daZ+YKi0ASEpBykIQvXVUOGwE2IrKfEM8+&#10;Ksb2Qs7/4at1xzO15SlTfIR8CJjITJqJTBLi2ByM0JxD7BQy/3bGJB9S3X///dgPJk2axFzcSBBy&#10;oCEuiv37949xxSLm/UWLFnGOwtlnn21KGONfisSvRxQJS0AehRSMmKNGjdq/f7/5FaqPZyJh9j2y&#10;uyHGT+uRCCQpAf5s9BEBEQg0AdzrGKE5mYBejKGOrf8srmPYt5ViaMTpj93/zNSZKxPg4mZG+qFD&#10;hzI2m6ubOKiASTxJcOxHaBwMOQuZmEZYrVo1K2Tfoz1QiBk5Wxl5hMdfx44dufGBEwUGDRrEj9oC&#10;uAM4BlJa1vvdj9wSVBB+3XgO4qDAr6MZpKenWyEXUqemprLN8pFHHkGIgySZI0T52Ldv3549eygY&#10;R0pTHTYpcIAjt0+xM3Pw4MGxC+kuiSQikCQEdLdCkiqFqnaYCDD+YTnHPM7AT704YAAloFatWnZO&#10;jB7AzYeMnchNBMZyjiIgFWmNkHk5W//ZX8BJAIymVojqQMwIocnfxDEkOQKZDz4EnDGAwQAFJTZh&#10;tg+w9LBq1aq6devGjslT8+tmCYBy8ruc6rhjx45du3bFFrKAQuENh+3bt3NqMtsvUSw4LRH9SVsZ&#10;cyWvCElLQMpB0r56VVwEjhoBfBFq1qzJZgeUA6vBHLXS6IdFQARcBLSV0YVEAhEQAZ8JMPXnWgR2&#10;P0oz8Jm0sheBBAnIcpAgOCUTAREQAREQgbAS0G6FsL5Z1UsEREAEREAEEiQg5SBBcEomAiIgAiIg&#10;AmElIOUgrG9W9RIBERABERCBBAlIOUgQnJKJgAiIgAiIQFgJSDkI65tVvURABERABEQgQQJSDhIE&#10;p2QiIAIiIAIiEFYCUg7C+mZVLxEQAREQARFIkICUgwTBKZkIiIAIiIAIhJWAlIOwvlnVSwREQARE&#10;QAQSJCDlIEFwSiYCIiACIiACYSUg5SCsb1b1EgEREAEREIEECUg5SBCckomACIiACIhAWAlIOQjr&#10;m1W9REAEREAERCBBAlIOEgSnZCIgAiIgAiIQVgL/Ad3wvRzY3CrQAAAAAElFTkSuQmCCUEsDBBQA&#10;BgAIAAAAIQAMnrNp4gAAAAsBAAAPAAAAZHJzL2Rvd25yZXYueG1sTI/BTsMwEETvSPyDtUjcqGOS&#10;QBviVFUFnKpKtEhVb268TaLGdhS7Sfr3LCc4ruZp9k2+nEzLBux946wEMYuAoS2dbmwl4Xv/8TQH&#10;5oOyWrXOooQbelgW93e5yrQb7RcOu1AxKrE+UxLqELqMc1/WaJSfuQ4tZWfXGxXo7CuuezVSuWn5&#10;cxS9cKMaSx9q1eG6xvKyuxoJn6MaV7F4HzaX8/p23Kfbw0aglI8P0+oNWMAp/MHwq0/qUJDTyV2t&#10;9qyVkMxFSigFSUKjiFjEyQLYSUIq4lfgRc7/byh+AAAA//8DAFBLAwQUAAYACAAAACEAqiYOvrwA&#10;AAAhAQAAGQAAAGRycy9fcmVscy9lMm9Eb2MueG1sLnJlbHOEj0FqwzAQRfeF3EHMPpadRSjFsjeh&#10;4G1IDjBIY1nEGglJLfXtI8gmgUCX8z//PaYf//wqfillF1hB17QgiHUwjq2C6+V7/wkiF2SDa2BS&#10;sFGGcdh99GdasdRRXlzMolI4K1hKiV9SZr2Qx9yESFybOSSPpZ7Jyoj6hpbkoW2PMj0zYHhhisko&#10;SJPpQFy2WM3/s8M8O02noH88cXmjkM5XdwVislQUeDIOH2HXRLYgh16+PDbcAQAA//8DAFBLAQIt&#10;ABQABgAIAAAAIQCxgme2CgEAABMCAAATAAAAAAAAAAAAAAAAAAAAAABbQ29udGVudF9UeXBlc10u&#10;eG1sUEsBAi0AFAAGAAgAAAAhADj9If/WAAAAlAEAAAsAAAAAAAAAAAAAAAAAOwEAAF9yZWxzLy5y&#10;ZWxzUEsBAi0AFAAGAAgAAAAhAAI6z4AEAwAAHgcAAA4AAAAAAAAAAAAAAAAAOgIAAGRycy9lMm9E&#10;b2MueG1sUEsBAi0ACgAAAAAAAAAhAEJIwteJ+wAAifsAABQAAAAAAAAAAAAAAAAAagUAAGRycy9t&#10;ZWRpYS9pbWFnZTEucG5nUEsBAi0AFAAGAAgAAAAhAAyes2niAAAACwEAAA8AAAAAAAAAAAAAAAAA&#10;JQEBAGRycy9kb3ducmV2LnhtbFBLAQItABQABgAIAAAAIQCqJg6+vAAAACEBAAAZAAAAAAAAAAAA&#10;AAAAADQCAQBkcnMvX3JlbHMvZTJvRG9jLnhtbC5yZWxzUEsFBgAAAAAGAAYAfAEAACcDAQAAAA==&#10;">
                <v:shape id="Shape 5" o:spid="_x0000_s1031" type="#_x0000_t75" style="position:absolute;left:844;top:-779;width:20970;height:1512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Aop7ygAAAOIAAAAPAAAAZHJzL2Rvd25yZXYueG1sRI/dasJA&#10;FITvC32H5RS8qxt/Gk10FREKll6IPw9wzB6TYPZs2F01ffuuIHg5zMw3zHzZmUbcyPnasoJBPwFB&#10;XFhdc6ngePj+nILwAVljY5kU/JGH5eL9bY65tnfe0W0fShEh7HNUUIXQ5lL6oiKDvm9b4uidrTMY&#10;onSl1A7vEW4aOUySVBqsOS5U2NK6ouKyvxoFP4PrV/2brTHldnO60HayGh2cUr2PbjUDEagLr/Cz&#10;vdEKsnE6mSbZeAiPS/EOyMU/AAAA//8DAFBLAQItABQABgAIAAAAIQDb4fbL7gAAAIUBAAATAAAA&#10;AAAAAAAAAAAAAAAAAABbQ29udGVudF9UeXBlc10ueG1sUEsBAi0AFAAGAAgAAAAhAFr0LFu/AAAA&#10;FQEAAAsAAAAAAAAAAAAAAAAAHwEAAF9yZWxzLy5yZWxzUEsBAi0AFAAGAAgAAAAhAKgCinvKAAAA&#10;4gAAAA8AAAAAAAAAAAAAAAAABwIAAGRycy9kb3ducmV2LnhtbFBLBQYAAAAAAwADALcAAAD+AgAA&#10;AAA=&#10;">
                  <v:imagedata r:id="rId16" o:title=""/>
                </v:shape>
                <v:rect id="Rectangle 134536514" o:spid="_x0000_s1032" style="position:absolute;left:844;top:13666;width:20920;height:51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0EzEygAAAOIAAAAPAAAAZHJzL2Rvd25yZXYueG1sRI9Ba8JA&#10;FITvQv/D8oTedGNoxERXkWrRY9WCentkn0kw+zZktybtr+8WCj0OM/MNs1j1phYPal1lWcFkHIEg&#10;zq2uuFDwcXobzUA4j6yxtkwKvsjBavk0WGCmbccHehx9IQKEXYYKSu+bTEqXl2TQjW1DHLybbQ36&#10;INtC6ha7ADe1jKNoKg1WHBZKbOi1pPx+/DQKdrNmfdnb766ot9fd+f2cbk6pV+p52K/nIDz1/j/8&#10;195rBclLGk/iaZLA76VwB+TyBwAA//8DAFBLAQItABQABgAIAAAAIQDb4fbL7gAAAIUBAAATAAAA&#10;AAAAAAAAAAAAAAAAAABbQ29udGVudF9UeXBlc10ueG1sUEsBAi0AFAAGAAgAAAAhAFr0LFu/AAAA&#10;FQEAAAsAAAAAAAAAAAAAAAAAHwEAAF9yZWxzLy5yZWxzUEsBAi0AFAAGAAgAAAAhAK3QTMTKAAAA&#10;4gAAAA8AAAAAAAAAAAAAAAAABwIAAGRycy9kb3ducmV2LnhtbFBLBQYAAAAAAwADALcAAAD+AgAA&#10;AAA=&#10;" filled="f" stroked="f">
                  <v:textbox inset="0,0,0,0">
                    <w:txbxContent>
                      <w:p w14:paraId="434FD4FE" w14:textId="119116CB" w:rsidR="002F5E72" w:rsidRPr="002F5E72" w:rsidRDefault="002F5E72" w:rsidP="00C404B1">
                        <w:pPr>
                          <w:pStyle w:val="DDLCaption"/>
                        </w:pPr>
                        <w:bookmarkStart w:id="5" w:name="_Ref171678779"/>
                        <w:r w:rsidRPr="002F5E72">
                          <w:t xml:space="preserve">Figure </w:t>
                        </w:r>
                        <w:fldSimple w:instr=" SEQ Figure \* ARABIC ">
                          <w:r w:rsidR="00646CB5">
                            <w:rPr>
                              <w:noProof/>
                            </w:rPr>
                            <w:t>2</w:t>
                          </w:r>
                        </w:fldSimple>
                        <w:bookmarkEnd w:id="5"/>
                        <w:r>
                          <w:t xml:space="preserve">. </w:t>
                        </w:r>
                        <w:r w:rsidR="0011747D">
                          <w:t>Droplet evaporation</w:t>
                        </w:r>
                        <w:r>
                          <w:t xml:space="preserve"> of HFA 134a, HFA 152a, and HFO 1234ze measured </w:t>
                        </w:r>
                        <w:r w:rsidR="0011747D">
                          <w:t>with</w:t>
                        </w:r>
                        <w:r>
                          <w:t xml:space="preserve"> the SDA method at 50±5 % RH and 22±1 °C.</w:t>
                        </w:r>
                        <w:r w:rsidR="0031117D">
                          <w:t xml:space="preserve"> Two droplets </w:t>
                        </w:r>
                        <w:r w:rsidR="00F56E35">
                          <w:t>were measured per propellant (hence two lines of each colour)</w:t>
                        </w:r>
                        <w:r>
                          <w:t xml:space="preserve"> Lines </w:t>
                        </w:r>
                        <w:r w:rsidR="0011747D">
                          <w:t>show</w:t>
                        </w:r>
                        <w:r>
                          <w:t xml:space="preserve"> a 5-point rolling average.</w:t>
                        </w:r>
                      </w:p>
                    </w:txbxContent>
                  </v:textbox>
                </v:rect>
                <w10:wrap type="square" anchorx="margin" anchory="margin"/>
              </v:group>
            </w:pict>
          </mc:Fallback>
        </mc:AlternateContent>
      </w:r>
      <w:r>
        <w:rPr>
          <w:noProof/>
        </w:rPr>
        <mc:AlternateContent>
          <mc:Choice Requires="wpg">
            <w:drawing>
              <wp:anchor distT="0" distB="0" distL="114300" distR="114300" simplePos="0" relativeHeight="251668480" behindDoc="0" locked="0" layoutInCell="1" allowOverlap="1" wp14:anchorId="38D69861" wp14:editId="5B0BA960">
                <wp:simplePos x="0" y="0"/>
                <wp:positionH relativeFrom="margin">
                  <wp:posOffset>281305</wp:posOffset>
                </wp:positionH>
                <wp:positionV relativeFrom="paragraph">
                  <wp:posOffset>1899576</wp:posOffset>
                </wp:positionV>
                <wp:extent cx="2387600" cy="1059180"/>
                <wp:effectExtent l="0" t="0" r="0" b="0"/>
                <wp:wrapSquare wrapText="bothSides"/>
                <wp:docPr id="1040803635" name="Group 7"/>
                <wp:cNvGraphicFramePr/>
                <a:graphic xmlns:a="http://schemas.openxmlformats.org/drawingml/2006/main">
                  <a:graphicData uri="http://schemas.microsoft.com/office/word/2010/wordprocessingGroup">
                    <wpg:wgp>
                      <wpg:cNvGrpSpPr/>
                      <wpg:grpSpPr>
                        <a:xfrm>
                          <a:off x="0" y="0"/>
                          <a:ext cx="2387600" cy="1059180"/>
                          <a:chOff x="0" y="0"/>
                          <a:chExt cx="2387600" cy="1059608"/>
                        </a:xfrm>
                      </wpg:grpSpPr>
                      <wps:wsp>
                        <wps:cNvPr id="576009529" name="Rectangle 576009529"/>
                        <wps:cNvSpPr/>
                        <wps:spPr>
                          <a:xfrm>
                            <a:off x="24848" y="735496"/>
                            <a:ext cx="2359660" cy="324112"/>
                          </a:xfrm>
                          <a:prstGeom prst="rect">
                            <a:avLst/>
                          </a:prstGeom>
                          <a:noFill/>
                          <a:ln>
                            <a:noFill/>
                          </a:ln>
                        </wps:spPr>
                        <wps:txbx>
                          <w:txbxContent>
                            <w:p w14:paraId="7493DDAA" w14:textId="36150183" w:rsidR="00A17ED2" w:rsidRDefault="00A17ED2" w:rsidP="00A01DF2">
                              <w:pPr>
                                <w:pStyle w:val="DDLCaption"/>
                                <w:jc w:val="left"/>
                              </w:pPr>
                              <w:r w:rsidRPr="00A17ED2">
                                <w:t xml:space="preserve">Table </w:t>
                              </w:r>
                              <w:fldSimple w:instr=" SEQ Table \* ARABIC ">
                                <w:r w:rsidR="00646CB5">
                                  <w:rPr>
                                    <w:noProof/>
                                  </w:rPr>
                                  <w:t>1</w:t>
                                </w:r>
                              </w:fldSimple>
                              <w:r>
                                <w:t xml:space="preserve">. </w:t>
                              </w:r>
                              <w:r w:rsidR="00B54667">
                                <w:t>E</w:t>
                              </w:r>
                              <w:r>
                                <w:t xml:space="preserve">vaporation rates </w:t>
                              </w:r>
                              <w:r w:rsidR="00B54667">
                                <w:t xml:space="preserve">from </w:t>
                              </w:r>
                              <w:r>
                                <w:t>SDA measurements</w:t>
                              </w:r>
                              <w:r w:rsidR="00B54667">
                                <w:t xml:space="preserve"> </w:t>
                              </w:r>
                              <w:r w:rsidR="00D843F2">
                                <w:t>(</w:t>
                              </w:r>
                              <w:r w:rsidR="00B54667">
                                <w:t xml:space="preserve">mean ± </w:t>
                              </w:r>
                              <w:r>
                                <w:t>standard deviation</w:t>
                              </w:r>
                              <w:r w:rsidR="00D843F2">
                                <w:t>).</w:t>
                              </w:r>
                            </w:p>
                          </w:txbxContent>
                        </wps:txbx>
                        <wps:bodyPr spcFirstLastPara="1" wrap="square" lIns="0" tIns="45700" rIns="0" bIns="45700" anchor="t" anchorCtr="0">
                          <a:noAutofit/>
                        </wps:bodyPr>
                      </wps:wsp>
                      <pic:pic xmlns:pic="http://schemas.openxmlformats.org/drawingml/2006/picture">
                        <pic:nvPicPr>
                          <pic:cNvPr id="1906985042" name="Picture 1"/>
                          <pic:cNvPicPr>
                            <a:picLocks noChangeAspect="1"/>
                          </pic:cNvPicPr>
                        </pic:nvPicPr>
                        <pic:blipFill>
                          <a:blip r:embed="rId17"/>
                          <a:stretch>
                            <a:fillRect/>
                          </a:stretch>
                        </pic:blipFill>
                        <pic:spPr>
                          <a:xfrm>
                            <a:off x="0" y="0"/>
                            <a:ext cx="2387600" cy="800100"/>
                          </a:xfrm>
                          <a:prstGeom prst="rect">
                            <a:avLst/>
                          </a:prstGeom>
                        </pic:spPr>
                      </pic:pic>
                    </wpg:wgp>
                  </a:graphicData>
                </a:graphic>
                <wp14:sizeRelV relativeFrom="margin">
                  <wp14:pctHeight>0</wp14:pctHeight>
                </wp14:sizeRelV>
              </wp:anchor>
            </w:drawing>
          </mc:Choice>
          <mc:Fallback>
            <w:pict>
              <v:group w14:anchorId="38D69861" id="_x0000_s1033" style="position:absolute;left:0;text-align:left;margin-left:22.15pt;margin-top:149.55pt;width:188pt;height:83.4pt;z-index:251668480;mso-position-horizontal-relative:margin;mso-height-relative:margin" coordsize="23876,10596" o:gfxdata="UEsDBBQABgAIAAAAIQCm5lH7DAEAABUCAAATAAAAW0NvbnRlbnRfVHlwZXNdLnhtbJSRTU7DMBBG&#10;90jcwfIWJQ5dIITidEHKEhAqB7DsSWIR/8hjQnp77LSVoKJIXdoz75s3dr2ezUgmCKid5fS2rCgB&#10;K53Stuf0fftU3FOCUVglRmeB0x0gXTfXV/V25wFJoi1yOsToHxhDOYARWDoPNlU6F4yI6Rh65oX8&#10;ED2wVVXdMelsBBuLmDNoU7fQic8xks2crvcmYDpKHvd9eRSn2mR+LnKF/ckEGPEEEt6PWoqYtmOT&#10;VSdmxcGqTOTSg4P2eJPUz0zIld9WPwccuJf0nEErIK8ixGdhkjtTARmsXOtk+X9GljRYuK7TEso2&#10;4Gahjk7nspX7sgGmS8PbhL3BdExny6c23wA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uU4+TpAgAA7wYAAA4AAABkcnMvZTJvRG9jLnhtbKSVW0/bMBTH3yft&#10;O1h+h1xoSho1RQgGQkKjGtsHcBwnsUhsz3ab9tvv2GkbykVs7IHg+/mf37l0frHpWrRm2nApchyd&#10;hhgxQWXJRZ3jXz9vTlKMjCWiJK0ULMdbZvDF4uuXea8yFstGtiXTCB4RJutVjhtrVRYEhjasI+ZU&#10;KiZgs5K6Ixamug5KTXp4vWuDOAynQS91qbSkzBhYvR428cK/X1WM2oeqMsyiNsegzfqv9t/CfYPF&#10;nGS1JqrhdCeDfEJFR7gAo4enroklaKX5q6c6TrU0srKnVHaBrCpOmfcBvInCF97carlS3pc662t1&#10;wARoX3D69LP0+/pWq0e11ECiVzWw8DPny6bSnfsPKtHGI9sekLGNRRQW47P0fBoCWQp7UZjMonQH&#10;lTZA/tU92nx77+Y0TF04gr3h4EhOryBBzMjA/B+Dx4Yo5tGaDBgsNeJljhPnyyyJZxgJ0kG6/oAE&#10;IqJuGRq3PCh/64DNZAYIvsEsnqQTqABgc36WTGbTId9GeMlsOt3BO4snURQfESCZ0sbeMtkhN8ix&#10;Bjk+zcj63tgB1v6Isy7kDW9bWCdZK44WgKpbAaZ7rW5kN8XGO+7tupVClluAYRS94WDynhi7JBpK&#10;IsKohzLJsfm9Ipph1N4JiIGrKT+YJOcuDfR+tXi+SgRtJFSdxWgYXllfg4PEy5WVFffujBJ2WiHk&#10;i7niNIO/Xf7D6FXsP+4TcMuunO6h13R/9UZH9NNKnUCpKmJ5wVtut77tQBCcKLFecuoC7yZjGkWz&#10;cDpLk3AS7/MIjjnrKHLx3R8erkKQOb2X9MkgIa8ayDZ2aRQE2jF3IT4+7qdHdouWKxd2B9ONdx4C&#10;4BdN4g1IQwO6lnTVMWGHjqpZC85KYRquDEQ0Y13BoDj0XekFkcxYzSxtnMEKDLsiGXLxsOFVjsKc&#10;C+9UCOTMB10lDaEz+qZyaA3/WBhezWDfD0GOTy/fVWF01Lafz/2p8Xdq8QcAAP//AwBQSwMEFAAG&#10;AAgAAAAhAK6q2AwWVQAA+AMBABQAAABkcnMvbWVkaWEvaW1hZ2UxLmVtZuycCVxNa/fHmzQhIfN0&#10;kDI0p9JFs5KpUigkpdOkgUoJKTMVGUpkrGSIuihjGszjlXm8lZBZxmsK/X/rtPdr3/Mebi6v6/Y/&#10;6/P5nrWe9TzPfp619tr77H1yr6SEhIQ/YCUXhgnbgFZSkpBYJyMhwesz0FpCQlLijbSkhDT8kpwx&#10;AlNOQmI0xjmj45JQX6FpHYmnltISOIDEyz0SEvcADtdN0kxCojV8ykBKufA6HXM0g46ZlMCPQ0Ki&#10;TRXMqsdRu6qqSqIj2vVgk8ibScirQjcHdBzykWBcVbVFYyTr9MC6GoBdax86TcFTKQmJujwEKhZx&#10;Bv7/ZcALIUeCKWLEOajFNbACsZFEAHlAX2NixDmorTUQjfomoXqXFVjiD3EGam8GopjQxPVee8+x&#10;OLJPGRDX+6dciK2fLwNdsaV8kAHq/MX22qP/4l+M+Tv1PhzHjAOxYAbQAd9bmuCAtEYLMAK4ga8V&#10;na+d8IXx9C5P+2GZ94WxP6JLl1mkB/T0b1jQEHPZmObA9gcNv3A8esfr8oV+btdINJy4jr9hW2AO&#10;7TGX0V86xA50PvvSAPT9nXpPx7wHYCO4At6BNuB7SmccrApoAVonC3yNzMJgui98LynHgc4Dip1I&#10;Bf+U2GDh98zifaHXf8NGPDGX8rwB0D30CfhS3g6jfyqoiRRg0KCaDPyLMV7oPwDoHVpY6sNB9x57&#10;puM2oz+nopiOCGjZzw0S8tP5pvVJ1AHlaxig+z3l7SwwAXRtHwQ5wBaQzAUrwSFAY1UBiQc4CuaD&#10;luBz9U5rnAOngBngAToHvuAkWAp44B6gaz0EfA8px0FmATmGOtD9wX5QFzQAFKs5cANHwCUQCEj2&#10;gERwGsSAekASTAXkWwE0AEkeoNyQnwc2AjpWNmgFjgPKeTqwA7sBiSagXFMefYAMcABZYDI4C/iA&#10;K55o0LGkGedi6DuMLRwHHes1uAksgCnYCWh/3QFXZNF4CRpxnEGwk5g22clABxwGwaAIhAOKk85v&#10;T2ANKsAY0AzQOIqfcmMH5MFwYABIblerz35GMT0R0LTHmgjl+T5YDy6BN0AV7ABPwHhgDN6DBWAO&#10;eAdov9vAU0B7PANSgRqoAiPAPhAPOgPyaQHKZxagNbYCa3ASbAFdAY1LAGGMrQO9F5wH2uB7SDkO&#10;Quuw5MNuCF4DV+AFngElQDF5gJXgESChvtOAYnwOqN8bUF5I0zk+B0j+ABQfHXMgWAv6gBfAH8wB&#10;tA9L4AMqgBSgPe4BfPAKDAZ+gMbSepRHGsMVTzSon3JVDF6CcaAOSAU0j42jPWyaT8dpBW6DWBAH&#10;igBX6Pyf4zpgLwSHGN8i6OPAFND6kSCNsUdBnwUZwA5EMxhC09jZIARMAcISLOwQakcx7QhoWaG+&#10;zzXT0UFxLwTTgQEg2QEyBVb19fgRtgKQAW8BH2wDewDJJHAHjAcUxyXwAFwAnQH5tADlNwsog1Rw&#10;GzwFuaAroHG0hy6MrQu9HOSD7yXlONBSQGsQbQFJCqB9HAbULwkop9fAQ1AJSJ6BCIFVfS2uh70O&#10;HGV8JtAURyfwBwgAJJpgB7gD3oDJwAV8BCQ+oAKoAppvA0jyQTrwA3Q8El9A++CKJxo0zxUUg+Og&#10;HvhcHFfRNxXoApp3A5QC2k8TwEo4jAS2weiF0KcYm3JFa5kCOk5bEATY/a2FvRsIywY4aC2Kia6z&#10;r5UoZkIEtGwNJ1MeD4gYuwM+qkeS3oDicAEOjK0GvQ3cAx1BNtO2hX4PqH8M4IPOgOZrgY0gC9C5&#10;ewuagJ1gH2DrXQN2J0Bz6FwkgeNACXwPKcdBkoEOBxnYvwDKP62rA9j9DIRN55ziIqHzuAe0B3Ss&#10;8SASkF8TxIFbQAr8ATwASQY4ChoCun6mgGGA1msGfEAFoHP3GiwB3cAj4AX8GBtKkFdajytsvUvD&#10;qQvegVXgc3FcQh/tldama9kdmILpQA6wkgNjKNtg9EJoWl8NHAN0fmguG0sA7PuAZDXYLbA+fbSF&#10;uRD0APGA8t4AfI1EMYMjoGVrODEd4/aLGLsDvhTGLwm9ANA5oBjoPJFsAzfBG/A7MAXygMY+AXRO&#10;BwF1UAW0wAaQBch3B1A9nAcloAugcRqgE2PrQvswdir095ByHITW4dKKOfA56BOMTdfAcUBxnwU0&#10;vi14Bq4x7QPQLUEDsBd8ABeAPSCh+NwFVvX94iXsB4DiXQ20wVtAefQGFYDEBTwGtHYKqA98wSNA&#10;wge0D654okF7pHonmQqobQFExbGR6feAphyXAtrfDMCKFIwnoAXrYPRC6OfgI3gKjgFTQOs1BX9V&#10;73TcTYDWozhjwddKFDMhArqm9f41a9Ax63AmbIOdDhQAm2O2m3ySbOMzmmKu+5k+YbcyHH91POE5&#10;36utJHQgqjOqt3pCfmqK8nGHyaPBzSH1UQ5EnS+KV5EGfCcRjoOOr8w5Np1DOU6bTBrD3gu4XQvR&#10;OASEj8kdUxOb6kSmJgNFjPlf17vwknPhiBZ2/j9o03180P+DOL8U4nh0Jn9pwA/oY+t9AdZyAUPF&#10;iHNQi2sgA7GRTAdaoIsYcQ5qcQ0sQWwkEUDU86CgU/whzkAtyQD7PCOu91pyQsVhfDED4nr/YnrE&#10;nbUsA99S76HIRUNOPpxha4JuIE6IRmiT0O9UMUD4NyzqY8UcRk+2Ad0XzBTyUXdL4EtGLRf6HbMp&#10;EyP9HjsC0PuWKuNTgB4GJgN1xicD7QgmgXaMrzn0BA7KjP9rFHcvNE8HTAW6gETU/qp7fo7Pb6n3&#10;CwiBxwkjBTbl2B4cAA4cFGGTUG7KwUhqiBAn+J4Bb6bPGpqONQBcB2qARBLkgUJQW6UOAqPzUwXY&#10;Oh4PezOg/FwDsmAWWA4GgxKgDGaDdEDXxhmgBOh+tAN4MZBPWAyEHUy7DrTwXnzg2wbswVXQCIja&#10;H9w/jfyv6n2diAipRqlm7cBhEf3K8GWBZMDWuxpsHqD71SnQC5CMA2mgEJA0AxngNKBzSu1/u9gg&#10;gFhwBKgzwVDe2jE21b05GAUaML590FaA6q8V46Oc0ri5YALoD2SBKAkV5YRP1F5+g18LGADaE33P&#10;iNof3D+NRDE7iYD+XA4+t9kL6LgJihleQLP398ewTzDMhiaxBLsEloTEZWhNxhZWkXB4c5xKsMvA&#10;JVAfaIBC0JnRUIK/HXhBS4IUQHZtkTwEos4EUw5N1z7JIuAisKo/6P59EciDdWAcUAO3gDvYCSj/&#10;iaAYUH2yYgjDBqxkNNl1gLBw91KBzuOArrtTQBp8aX/o/sflW+udx4mA6oytd8oBfb8R9QBJOrgB&#10;CsE9sBSIkkg4vYU6pNBOALTf02AWCANXQE+gBuj+TvkvAf6gtgi3xn5HUHWZwJZB92NsqueLoA3T&#10;bg+9EuSAbNAfUD1KAhI6F84Cq/pDFUobxDOabBovLNy90Dk0ZAZkQluDz+2PGfaPK6ofkgggK7Bq&#10;/nEBQ3mc4Smw2Xpfx/GTqQweABVQD3QAdH8gW1gi4WDrPQS2FzNgKjTtMwBMAPNAMegLNgE/QJIG&#10;ggRW7fjIQxjqTCjboC2BNDgFOgI3cBRQblkJgaEKaNxJwAMbgBYgKQRGZDDSAJrmRzOabEkgLNy9&#10;7EOnOTMgl7FF7U/4GP9k+1vrvR1n8ymwHYE9WAe44oPGWq4DdjZga5nbFYmGN+NoDX0QHAC7QGPA&#10;iiqMQqYxEroI0JhDIBbUFuHWmC6CovjOg7lAEtB94z4oZrCFJqjOKW90byCh7wLWN1vg+fRBfe5C&#10;yH3q/o8lvJdt6DkOMoA0EN4fXD+VfEu9/8hA6tVgMXmMEXWOajD1XzdEsQY7lsEYyglX6PpQ4Dq+&#10;gy3q3NRkf99h6a8+xL+l3r86MPEEcQZEZICt95no0wfaYsQ5qMU1sBSxkcQBJ2AvRpyDWlwDGxAb&#10;SQSQFVjiD3EGam8G2OcZcb3X3nMsjuxTBsT1/ikXYqv2Z+Bb6j0U6WnISZEzbE3QDdD7AJdGaJO0&#10;AjHgS78bmqO/J2BlHAz6DZlg/15iAXsaMAW1XfgIsCkTJP3G6AgmgXZf8DFdgv9GnJ1LPh1Af7fT&#10;BV8j9Kw7BNBzAA+Q0O+aowDVEA+QeIMwDtrk/ImE9kryd55nLmAejyYzkgJN58Ie0N85HDiwv8dS&#10;rsvBSCBK6J35GaC8kTQH14EXQ2foPuAgGAAOM22oWid1EBGdnyqgzkQ3GzodjABngBIQ5RM11wdj&#10;twF7cBWw9yCY/xGD/1h/NgLQXA+GAJorDWjdpYD2UgIkgQvwAjT+FTACP5P8r+p9nYggKR9Uu3bg&#10;sIh+ZfiyQDJg670v7PWAarsxIDED9D1CMgXMBM1ABjgNdjBtqH+12GD3seAIUGcioVprxdiUK3Mg&#10;yidq7m8YqwWoptsBBSAsocIOpp0APQEog3uM7gldF7QAj4EcYGUujDls4yfS31rvNxFLMcMLaEdg&#10;Dyj+EwyzoUkswS6BVfN/HxmG8RcB5a8EGAFWNGCUgS7ABXgBuqZSGBuqVkgeolBnIqH7yDigBm4B&#10;dyDKB7dAuHMr4DkONoNTQBqwYgjDBqxkNNl1ACv6MN6C5yCVdUKbATou5ZxyT9IE0DWhQI2fTL61&#10;3nmceChmR2APKKeNGOpBk6SDG6AQUD6WAlESCac3p4M9L3z4ljF+PehSYMG06fzT/Z3OJ10X/qC2&#10;CLdm2yMoqskckA36A1E+uAXCnUs5p7omyQTWAqv6QxVKG8Qzmmw27zAF3zG20IrgGDABrJDvFDBl&#10;HKHQcYz9s6koZkMR0LJfubkLGM/jzOHW+zqOn0xl8ACogHqgA6D7AtnCwq33ceikOieJBuFAE1wH&#10;+oCVTTD8mEYadBDbUQs0t2ZDEI8qoFo8CXhAlA9ugXDn7oPHnPHncmxyNQB0bqIZTbYkYIXuI+2Z&#10;Rha0JcgEGowvH9qYsQuguzP2z6a+td7bcQJKge0I7ME6wBUfNNZyHbCzgZeQj5qRgL2/t4V9GOwH&#10;aaAp2Aqeg2KGaOiRoAjsAodALKgtwq1ZWwRFdX4ATGACFOVjugT/zaM609CF3gaodjOANGClHwx3&#10;IeTYTmgbUMiQCi0JyHcC0PlZClgph6HANn4y/S31/iNDUazBYvIYwz1HNZjyrxwig11TrFwR5eP2&#10;c21R36nc/i/ZwueB6l7Y96X5/3Tfv6Xe/+k8idevHRlg630ywlEC9D0kRpyD2loDM5jLNhE6AoSJ&#10;EeegFtfAXsRGQrUuK7DEH+IM1N4MsM8z4nqvvedYHNmnDIjr/VMuxFbtz0BN6r0u0jBJKBXUpt+h&#10;BoE4DvTeSyIF6PfclYB8auBzwkdHU6aT3pOGAZqjzvGNgk175TE+VvWGYc02aoHmxkM5HAGmA1Um&#10;NnrmHALo+5gHSETlrLqn+m91bG5ZX00197zUdC/ssblxfMnH9v0oXZN6V8FmbghtqAztxmAhWAoc&#10;GGygSVLAPuAIvAGN1wBcqYMGrV8F2NqeBXs5GAxKgDKYDWgNOvfkkwQktK8HIBrUBhGOZzyC2gwo&#10;f9eALAgA6wHV/FVAfzMSlTNRucXQP4nBn1qfGqLm1nQvdBThOD7n+7Tij7O+R717Cm2XarcYyHD8&#10;Y2Cv47TJtAGx4Ahg653u4w0ACV0vVqAnqAtagMdADpBkgXQQDUhyQAHYD2guyUiQD5JAG/Azi3A8&#10;h7HZdsyGqe7NQQKYAJTBPUaLypmo3GL4nyT0T61PDVFza7oXOopwHJ/zfVrxx1k1rff32BLVMAu1&#10;2fv7DdgnGJygHUAm4EoXNC5zHRw7D7Y6p02mM7gI2L8jmsGuAClAEniCOEZHQ7NC97udYCxoDU6B&#10;+sAFJIKfVUTFU47NyjAbXgRNMeiDt+A5SAVcEc4Z9YnKrSH8VNMrGU12HSAs3Lk13YuoOET5hNf6&#10;Ue2a1vsNoQ2Voc3W+zjYjRjkoHuAYsAVOlf7uA6Ozc0rud3BRdCGGhyh9wWqXwfwCHiB1WAr6AhI&#10;loOFZECon87TfnCQAeqnk+bYkah4foefvtdIloF+4AiwBZSLY8AEkHwuZ8K5pbGqQBvEM5psaSAs&#10;3Lk12Ys9DiAch5EIH3uuhNf7Ee3vUe90/XJFFo1SMAJIgqagAAQBUcLNqxsGHAUqnIGZsDWYdj40&#10;ne8JDFugc0E3MBFkAylA0h3sEVjV/7YvlLF/NtUEGxIVzzb4LQHV4ilAdXIctAckWYD6ReWM+km4&#10;ua32/PW/hWTHcefWZC+DMVE4jl4ifHSu/imJYhaOgKY6FSVUe6VCHWVoNwYLgScQFjU4qG6LwR0w&#10;F3xO2LxKYkAFuA9oHmELbAA9Lx0GSwFXaO1o0BJUgTOAaoKgOloODoHfwEDwswsbD+1TF9DezwM2&#10;f5SLQgZ6nvlcztAlkDx8qjM2q+h7wl0IObaTo7lza7oXdjo3ji/52L4fpWtS79+yl3qYzN5vv+U4&#10;dF7pO/zviAIm0fx/q4iKW5TvR8Qnal1Rvh+xl7+zxv+63v/OnsRzxBn4X2VAXO//q8yKj/szZoCt&#10;91BsbhqIFiPOQS2ugfWITSziDIgzIM6AOAPiDIgzIM6AOAPiDIgz8C/KQEszScEfIzsze/7zD+a9&#10;8De8KRafwqluS5l9+p/HWKNzri3+0TCwsbK1lKn+/059mgKLfgDnWVvZk3MQxmlAd7K3stbU1dJX&#10;7HSo/Hn5ww0v1p45dERRn6fDC/LwU+zVi6dt7esfyg+G9ncP5VvxxwR58nnaA/iB3qE+PEMdXZ6J&#10;iWJIaDDfPUBxomRmwsCgNB3l2U/ex7Rfs3D6Ld2PhZfnv9q+q+vvyb3bP07xUxqi9KGy55XZjWae&#10;d/LtUDZxbtuifVO9S8palJgPizkox9t34OM48x6tp+U+eWYWZHzrpe6ORa131E1aoqxv3eVkEx/P&#10;VL3tg67pJzRpWcdnS0ozb+XEoSOXmzyVtQl/OdPqTVBhN36n5w17yUyVyeoa2+N0L5m2Mx2nDVqm&#10;n+gnM3zzDfMOXWInaMoGFlS12FsUpqEX1d09vrvruTGB8hMNVja4Hpvdak7/h1M2vl/aRedYnH0/&#10;83nTN50OLEi+sVIxuenWsKgJdRXr/9bi1cCOx27+ZjpxmoarxrCHvwWvaCyx3XGnSXnuhsAlnpFb&#10;ryT2XDpjtv+ag24+HwufqDm/0m9wIdnhhU9nTX75ebOyooqmv/R85t0/KmzpnTP7Tqf5D2ucsnfx&#10;pEsT2kxr8uDYxAS+5+jiFZc6LDhXaqWZ1vm0hmtyXsaZXZW/pw+MOfzbpCHy23qVh45tqGC8KrpJ&#10;gkUDxUn5A1LXn/lwuEd/q7OpXttt5Ap+W7GlIsLBKd0ke9/2rLgR4ceCWxV02R9qNCfyreSjO5vf&#10;LO6vOf7ERrngfibXF9r4pkxd671I/aVGUI6Z9t7bjme9F9RP+iUhe3j69YFOm0a9bDipw6Qbxdrv&#10;5JtseTZh6aN51maHgmfc6zjO6eXDB3et3Hqe3TQrMDZw1aweLq6udgU9NZw0rujlpUSUzzeJVo+Z&#10;4zJpzs2UFr79dt31XFYU7rlMy9nhkIrRgDBLGZv0Iu/mve44rT97ejlvyd2KZvP6Z5/v01d+1/qI&#10;A8tnxq0L77anNDNhzgiHuBE33pq2f3t1giI/0JOpMVhUmLqcAnWKGIeKtHf3FnwG8wNDeXroHszT&#10;HswPCZoQPIYfwute7bAMCgxFfwiPChwDBvI9fd0tgibyRujAodujB89Q31URFc0sQ9PY68A+OGiM&#10;Iz+UNwJrWVnztJ34E0N5rjxtyyD/oGDHce5j+Dy6XCxDdHkGgqObmOCiwYICt5OTHs+I3IraTk7d&#10;ecaCETANeboUC/bi5NSDp1u9L8z8tAdd7iYGYefa5nRBBuJq5Glb8cN8x/AH21j855LUM9TVE33R&#10;ci/UVUvDnRyvNp1TlGeUd6ZRB16nly0nKfDO9ezbRMZhnm20vdTsmWphVnWsVRp2GerpVChpM6fD&#10;mD4qdWdM97is8FzZ/sh+B6s+5cVxYxWeZBq8KEn+cNSl9OrdXZevej+JvLxXwv79dJkDoc6S0d1T&#10;nFUqHu4f2ajxyUOvpZorSyo5SxaWeXnJ2LyxkrrwPq/38uUb+x7JflWhFe2Ze12jwF4t5FJV1KIO&#10;RpaqshKKfS4a9pqq1qxcKsEx+3ALvSqZEy8Tu+jN1tVrmqKQuqXDrUO/+r/acKdb7vFlSWq3U1q6&#10;nG6xr/vquFz7kuROZWlxMikjl3W64Z02RY6f52SbLFH+uvP5829WDpDQUVnuduquWor/PL0+Ki0q&#10;5j2XkpBPOGS8L1gp9q2xz2qJieu9b8fIzLP1WN/w8jLf8nvHvN49y3Z866HbLeHgwLK5EwcUvcyp&#10;t0CnWfSvQUv7SHZyCVjus+hxZuvHj10u3fF5W3C1tO1Uxw+9j02qHPJM7VHRavO41S6l/o+2aOc1&#10;lXilOnxFm+z8xCESOQGyZuVlW+ye8CSe15HIKVn5ou1s/1GLD92sp1439tEj/xDJNWO1ut0zqlwz&#10;PehEwWzj18tPVlQO7bm+mem0jrZN9Pl9ytdvWN/f6tSpekpJRZ4fXitX3So09v3t+EGNlWsKmz2b&#10;dW+Iw70EhZnzfHJn9ZrmvFDLU3Fm1MWyqOaG6nItpq4aq+IzwU0icpax/W5buWNBvSUsO0qrBppO&#10;kop8OEJZV/FY/j6fzEW/hsTrTfp49127uiNjAssGmHdwvPOqXrxncKdUjRZppTP990s1WigXulax&#10;+zQtHSmN0fVbR+uPky7hScyM7qssvVRaq6+Ur5nMdnOTKxKK5rpXJMNm+I2TuDBt0hmZQdMNx8mO&#10;lBlWWH9c3XrRNmaKs/f315EsmeYrP/2pcpNU84yFTdc1WG5xSbnVcPkIS3P7HirShy3nLVRebPb2&#10;jNrG5l1nZKRY2vd+2TG05V551xnv1sqd4XWX/SAZObPhMqnz7vWvSOyMvrq1Z2t5mwMnb1hNbLJS&#10;rlnh9bJ+u5uaKO060Kys1VMJjVluB5bImx2Tlz5r7Szf6pmVxUJnVcmG7ccu6rBOalOf5IVK61rt&#10;md930fjb0rJzUtyXNW96pMWtOS5xZR5D3S959NO5uGzMsqEDmt0x9FLWn/Z2errHxW3rndW3mIYp&#10;GDZcMV/z0NDR8aNHbE3aJn3F/VHP1kpHC1vcbD1u6u7mI/UCDbJkdjW4HJcb/fBg/TK1ZxP3dS1R&#10;eTK9wf6Qpx5T2ucrRrWOalsa3+5IgfpCheEyY6c3aL+Up+qv6qTcUv6u/IeZDQ90d5i20S60w2zl&#10;iEMjPbpsW3DFfJ9ta7VBS1RsZ6s2G6zaZXnONCdbvw6uar3V8tovOf6Lp01wcxezUXZZqmt4bp0a&#10;LDa1T+ispmLXr3Ufi6uDjPvtMYswi7BMH1x/Y+AF54xle1cNt8uziuwXqW2zRD/pRdKt45lLNi8a&#10;m/gwaXInu4TLSeFJblpr1N3aR/X7uP79bimH/Wb7HaelbR2aYl2Wc6D3LNs+yamJHnM9kj3mecy4&#10;aXDYodO+xdMW72pkt8ns/tZzndLbt7Q4nx5xbnfOwJxfrvGv6bSxMVpXeX7J/cMv293Le6nA78Qf&#10;Ud65vHV5y/LsE4NlD+iMfqM/uEV63JK43Lj4F93v7Cm6VXTd8FffUVX7uiS+7RrYdUpih0SvRMnE&#10;+IwBQ4IuqlxclRGQYXdBx0/Nz93vql/lRa3N84s2FIWvLlrl1r3q9vs5D7bunTdp9zu/Pw4+6P1g&#10;ScvklvktW7Qc0jKp+xGDFsmByceTy5Pvdj+a4zO87g6Z4eXD7+4YpZO4vOKUk1en7FjjlMysxxs0&#10;z5qsK97cO3PMxmxn77RB2acbuy7WGmFkvmvkLsdwC7v+2s7abr86PEkxcViTuWZdgU3BiKgThWd4&#10;10bHmq/YvzElJqXAfbV7WtmYjhmLNp/tmjY8reeRHmN2jo95ZnJrhNrWeatsF9vOPz7Q8cqFEqfR&#10;e4tyiuqNveOj1n2zQe7R1K2/u7hssb601vhgr2NT0iJWvO1Wt3esc+yqpsVN3TQeazhqPtRo59LF&#10;pY5zQM6Dre8OXjuUPNZ1TOTR2X63xmSfXl98Z0fmJs3SsILHkT2TXbcWN80dlFv0SulVh0q1Sl25&#10;3nMmzslTen0lNKxz7szIiw0f3ivbffpZ3C059cnq287bbihd5XK6y+n6p9Pq1mv2tNkFzebBZ8eX&#10;7W4dvEjLUyvObeK4lAtDrifeGv7w3amBl+ffDTsUcKj4Su+rH3ZXdmvQv8Eim9ijCRuW3G1ZVHfU&#10;3KRfhy0a9uuuxa89nvg92WDyi8k8k/kmjfPD8jdHar9x/yD1Iexd8YvLT+++u1xpJ9NDZovCPcV1&#10;MtYyQ+VM6uopNKozQebgfsn9udPbaZ9zUx15oamUxXvLsFm9FAzquTZ5F9JcS6P7FrVHEbuHTJw6&#10;MVxG06OPleWh3L7xx84ds4md37R/03Dr4zaH+1y0Gdhncp+kPv2TnDVcsm9bxw2P463v3bRdqyaT&#10;VcOCN70+V9x/zq1HNxVvVWjpj1ya/eha8I7yTSeLsha67XcZ37Vtq3ZtSpWr5jU+sKl8QNZLtz3h&#10;5TKXl+TOqVx890i3u/Ofub7hv18kkzRz+8yzVkmHXOeNsc2ybWJ7S8rOfMeNCdvdnk+7vSlhYUJa&#10;F/1NZzf95jsz503OeYtO7jFbu7nq91bP0z7YPU3Hcu8J34sVQxqnmp1dNKBziItX7rIFHwf80TdO&#10;dUWnGS51s/22l3jb8NeccDjV8M7L28m3A0+2Of7ieOVUAy+D8Ane+WEfZ7/fb1AxVilz1qWskdf3&#10;DAp33b+37I/8h/EBvIC+V5+etD45n9+qNDCm5ILDWoet+aN9sp/cOWKxx8KhLE/z9Agl/8P+Tfwf&#10;F3tlZ/pdT+ow6uwfHidvxty06/T74oelLpHD3hafejXzcV76q/TK8Bth8uG/F9/f+8J5uYfLqKtn&#10;sm64Zpafep76fFfusEf5Q91HjB/dwDfeMz5Hb+P2vH6/+tlc3PBg3YNpLeOT7+Q9mLzr8aprR69f&#10;LigNiDovOV/6sJxJW5XW+6KOvbYfm2kecNj997ItB4sepj7YW+Ad5RZl9bjvs0VFNrNs0o8eiJ9w&#10;seeFy0YbjRIMD8xffGTbrfFHgz7c+MNycuPN9+310/a8kenR3vjZzaNv2j1ZXa/X1YiYyIz76h/W&#10;vNp5ZnjM8JRLv1+at3Odoe/kAZNL70efX9XmdBtN0xVVU17GvVqenH3Cu3/RotNNVq4wXhM+9bnF&#10;kVnPYuc1m/PLsFCTvTm3z63K2ppVcnJa0q+jnu0J3nQ9r/L9kKTN3lnGrj0jV0XmPZ79Yf6ltrmr&#10;l7o9mup7f8eTgLz747I/LL2VuSC/TuTdd66V2iWv9kaWL6ha1Uo6VvZdhVb+5KpRv/e+H1ny4azc&#10;pgajTE9N6vHB58OYR7dS1RXtuq7OMM38cPHNZa9NeS8frb08uih7rnf87N2W2lWJb3+1O1inaFNR&#10;N+sc6wc2mTZFcW/jiidte3n46cm4pPO3ZhV0+bjzdeLZzWumhlfmeXscP/R07NmHy037lWzMN353&#10;6VXAXc97t8+H+z5ZvyGmZHO+6atpH1Iqx7w8uuj+I7s3dolr5puGT1F4/3yiWoDXndLXM19U/vcz&#10;OD3l0sMxHohtLS0t3EP4njzBw+pgniv7AE0P4uwD9Kfn9JDPPHnTw/QEPDDr8rT7+3qG4FG7+tnY&#10;lfs4zC5LD9vVh7R0D3X3D/KufgcIYR7+Pz1A02P3n/cgeCrXdpzgESp4dXAKnsCvPhIFUd1pTmLZ&#10;zTzY191f0yLI33OgU/XTvBU/ZEyw77jQoGBFXUMcmZ7cg4YE+grei3UFj/j0+B0cEmrp4x7M08fz&#10;+gB3pmGgw9Me5usZ6kOhGRoa8QwMDAlFQ7wEEPo9jDFDn6dnhDcRtEkb6ekJxpFtYGTI64ExNI/m&#10;k+9PyeHGyryj6+sb/vX7gOvik4EzdJT7vJ4yK+lxB4/oXp1mOqXHHEptkPhKurBth/6HnWdrvKks&#10;GX/O6cFNjQV33fUtJ21ZM9bbOzF/joNRr80lvzSe2FLbPPvBG3/XxeUnnHuXaqy+n/KHbcxNr+Ve&#10;bf0ux2doNE4/1yBhQIjzhYNLWvScmpC9a3QP5/ChDdyOqq3u3uxJQcRoo279Mvq1qDhbkf7Hr48L&#10;u85P33yNF3iXPyujIK7ocPaBWPtFrmvW2RxcEmQw59Iq4y7zMp6HZjQKu+PW+bpbt70flyZ7D+mi&#10;nGk0ZPAdYxXlxztT66goB+ifNVDh9Utt1dksp1mxhWTqnntKimvHnu2twnvLmxQt1Tl2p71ZwtHT&#10;bTDUo1v9On0XxHe3j749UdtS0qFZGkZdXRsyzUV+onX7mKAmZ1y0uj7NlFo8YeXlJ6M9Q7ffrOz3&#10;spOMf8ePcuMdtks8fPNx85uzJws7mqZKbEj872tFUCr/XYSfiqm6uAa5B+ClTnTt+bt703us4JXS&#10;Au+siiM0DfV68DT1URN6Ojp4fdUxMMT7qC0uBt8x5oHe/nyUp7Z5yBh6IzbWMaC3xeqGph69I1q6&#10;j+vL9/X2CVU0wva0HUP5AUNpxgC+u6dvoLegdJ2rR/AMdI1xqDBvQfXyuhuhNdB9YnVLsLhgW/ip&#10;iK+nqNtDcFl8ugAFDjb46qpEaevo9PjPS6uuQQ9cJ6J+aeK+tGYOmWfnZNN8TUTlK82Ym1qP2u8t&#10;NAmLiDcz9rzqqjEiwTHrRMO10XLBe3k2sdech3dptM8s4Mz0mL6aKZptN11K63pRJqDl5k3bJDMb&#10;jrXM0bzZcOzgWJcrKaUabT9I/7IionRlwZPXkS9WXDXYMbb/orp+Zo1mxmxWLO1zevrkQudhQ6fa&#10;G170Hqm8+NW1fnX7r3/nI7Xlqqy0Y2RrpUujNw/Pruhj2szfjz/w2cm37vcqhzXJmjwtfuqs/Ky9&#10;WzNUNFSu6r5503NF1V056WVyeh2OKJzgGSuahz7ipwRUbNjscXlNnzrZW4pG9mo/oHPx6y2jLowa&#10;WJCy7bp66+Dbg+tWrs+7VrfS08FTNyaxY27x/1FzlkFxZmu7Bjq4uyUBAsG1cQgeLDjB3d0laKCR&#10;4O5ujbu7S3B3CI2F4BYILh8Z2Xv2NzN7zjn/TrW91dVa6+lnXde6V7UOlXiFyQ6HxhsuAoNv5IWx&#10;aOZoFo5zUoXp2uExWWI9Xxg1jHUKM9oCNbJNhK2jXbNHmUmGngvz62kvyioBXK8+BRIGiXRNbEfz&#10;piXBuLNOonyFi24iVVUjFwUGzb2QEa/BQA4zV+gaB72KRnXO7k/qx3seyLnGdApFru+an7Q49tyo&#10;nDyAUgRJoDPeBwBbceKHDpeEmJ7rbZCNE07+Yhldi/JFLLl0rlOUhVhAuJqvKmqMitwueUsM0Fok&#10;6F5qCd4zSqGrBKpXfXkBFhs8UilCxfLuNiP2+POAh2FnfLkXWolpdtPYD55wjTJFh7Sw6X0+QsOk&#10;RSsk/LdCqwG2hg0jNyKiLfiqWu0TH8/vF7aC8wFT/Oze2zvfWLeQ4jcpPaJLERhDZBtG09CCxQ8x&#10;xrkFVYTqqWOZqSqly+ZcT2L0xCpUqXV69peTUwI5iRh11KraN57t3uRxWLol/7gIR7LUyFn/GlTL&#10;dPhuE5+zDjMVLbbFtWv9DWSSRt1qIFxSBwgAfs7KHby1Yib+dE6NokiaMiq2J5OjZOlKyuSQBlFl&#10;/pQ6ilcD2z1565AkVqhYHK7PbMSxPjXY6WO5PZYr8e0mGr7cIZmiylR9/DrtI6+3hEyF5GD38Cg6&#10;SsKXxhlX8Jf4JuIvp+aQuemvI/XhRRqhBVLC3acM18vva714rMU8KQjt0FMZNMgdu5+FQjMS+OX4&#10;pCMcxEkgH+R2ilEhUXIDA8gQK+DQTNChJQa5UA37a0bB4oM94Vtq3FcELY4Rn2I+dyd5KlQzmhbN&#10;htibSPRvF2gc6+E/l2CMPtvXxLI3XumvqirpGmcUFIAhdKEdAOD4Zx91Zxg986heNUiQDqOq6b7C&#10;UB7crzu32qE1z+TzGZvpyfsCsBJtFGsNMVHcHCkQK/P9tJ4FqxvhyEFjblrzUkrjZnhJBLs5sfzw&#10;4vIVuY6BWC5DUpgrE7P4su8AAl3ty5GhsTFaNaKG/uh+HCdYTWzNJcQeioNhb/Js8wrAS7YwDaFQ&#10;tzV11Bt4uYo1oS7BnlSFKjej3igWAXMZUn8Ka0KtuehvPa4kNOEStjyynmrZZ0alZbsiA28pjVoB&#10;USav5IJefXlRTx6PtfsR1ZeEz4nWYi1j8WDHM6RncEucd1CNda5OVbWhTlm1gbV9mXlempHP7V27&#10;bcrB4d4h38TiMnIjQ27MCmqjg3sMGy+OGhm8npD/8A3JDt4IYUc5Vygh0J7jMpZtrQSioDLTWOS6&#10;hbeWrCPsRY72Hb0pPuqQID6Nz971MbiiWcDvuVUAfOfGuaAj85YQuSOlhg/6RKWhal/ZgIfppGZ0&#10;MllppYdy2q663TnZd5yLAOEZhwViqC93heWCi3Y6OdAzeGjSs0S7cWNK78JTPp0pOQi+wRm3r2As&#10;r76iUZb8OhBzky0QUH4byyIqZCNTKEu3huzW5C3QtNVJ5pO8+LCEkf6uSCJ4aHHZ00Z8uLWQgKQO&#10;opnHICW7WOu4RmB3ktw6XvvucrrVMF4n22lqQl7ADlMGqW3Q7Pt7Zuf78hwV6QztcwWLFc95c2KO&#10;Ne5SZulqIkCdYyBMGOHp2dJJ3XrXy+r4PRgdIEcmbuEWy3F29vyCX/8V22D3RqStBRfnNe4IttpG&#10;owetzgucXle/AZZisq1SxAsF1BOkoMVrCCjILZYYfPlphPqKqBSRefHVO+GqhIW2USl/UTwW/7Bq&#10;mNNr7jzmqnXiu9sreZG3b0E78ZsEecfcAZfp/HN2MmurqKLTWMQE2po6aoQ479+rf/+AJ32PrCf0&#10;rfvPc/DPNdffZ6Ffce//lANF/4EDf1/N/RcHAn8uJz+R4d9wIOvTXPwvDvzJcj+Z7ycH/pHlfnmN&#10;3z/vbywHZHuan/9pmtSO6rLoYUYJOPZCerEsUrWpFa7vhOOwwJNwCI2liRjwmSPCcWBZ7kML2ocr&#10;9I5cuTssAZeKdBfCK3Gk/H6U2DOOdaJ6IwyxtHTT8Gf70l6NGqzDGIRUjavzYVLbBVDvWKAeJAdS&#10;ptEC8YnF3iQssatLj43bXfFf1k3ZskDshDKFmMu6Nt7uQwKu+OkRWnMKxhRXt+7fzqz2zr/EpMbE&#10;HOWLQcSb5yKQ9suMpiGrbdZiE7F9rFviZZaNlFw0U6Z4S8f+XjHmNSKZdRWDOpZzavNhIl3oMCDD&#10;ZzQBy7hMt9g0znVs8yyapRerYA+++NuH938e5ydU+auB/i+s9afx/f+GtYC/CtK/WeuXO/6zap7U&#10;guMXrPslsmP7efxPJURHQytjvKZnpqdnoicxJkOvBwX4jEL6OjHjfTLclhz0FCdQEfs9qWeAgOAS&#10;PYAaKp4TeoqWsOk1rrzXsyi8gUG5gEEXqGutpmBc+TPCI6hrJLfgpiKMH9LcghqA7vxXgwhsoZ+E&#10;InwQrSix/aD8+AESKHCCVvWsprPbfFIh2w3XQ2SD0Anq5wtieL1cxHbKd/MVAt6wBFwhoBuudXef&#10;m4XDh2sWLmTmu5sfJe9A0IyAOXQKtQWQsHQJQYh6CCEedBWLfBhmcUigD+oOFhycqF4Sq1+cEHsw&#10;kJpVDQgS9kX8yqxC+myoBoCLRItUDIMolmX6QM1McrXZOXSSKuSzBTUwYvD5Q/6iNLLgKRWKkupI&#10;btfCGPX1MbeEDeYEFPscQDCRlZoWqboqNaUoiZi15N6Df9/gJXlsFzbeFmL5o7Jsvc8MjPZAN0AJ&#10;+ZwbnJWTHNWU3JRcFJxSjUXcUpwcUhWdVIhAzEuMTMyLPE7i7ANre2GumScmZmR350E2OGB/8A3d&#10;RXfTe/VLH4H6431G94CbB/ijq5mWhUrdSOj7irnXtrIOd1hZcOc45H4YGH5QxH7MAD9yhEYLXjxj&#10;ym87PFvbuVcBT3/jUYVv/ukvfh4/S+b3Cvm/64Piv/bBv1DhJ0f9XyoM/C1i+5sW+B8q/LMF/nZB&#10;+v34F919uv+n/v6ix//W5d8f+8st508tZmb+5fg/2ucfM+zfVfjJl/6x9p9U+Kl9PqnwAxLDsmjl&#10;wZs0EEtcHAj/o3wDCanUJmmhMRkd8uPHY2pzJO20vsk3BONcAvXjZTUKX4/1p16IsqiZwoxOvzbD&#10;4ksvGw5RJCjZHJ1KfRk/7oDjMvzc3GqFObh5zH9AQB7YXxkUSMX643zA1rZLvvKI/mV7hLb7LiPE&#10;e1qCESmZPZyZLWsl9HuFBUV0wZSyJUaDvXr2HtOm4ykFMyZtyL6EO5DNI4+G2iW/NKG6SK6Aktz0&#10;4VPInsYkesNMtZmF2JDzpJGzujC0UnV5NpRGtU0WlLvekwI7DTf7wdAMK2kKQefwRhxlCw6NZvyA&#10;gp3AUZaHkjE8l0+3mE+zyhIc0g7BwslytGAXhK4VBsLJZc12hkQa5pbi0PFHCNGNhMHe2/i69HG2&#10;rQrqCnfeTK9PG7tuzk3er57EbsMFkwy+BSv/ue5+KZE/191/act/LLf/3ZFJn+yXg/3JfoHsv9sv&#10;K7c20v+D/ZL+pf0i/Vy4+Rv7ZXtan/o7+yUF/ho1/6Ej/zG//Zf9snA/KfdvZcnC+fRN/rEuy5TD&#10;VZX6cTOTLy/alDFXvYRFo4ydycKV96tbKOHNzYjYSA3QhGexBpsR6JAt4sSilEeQkELENli89CMw&#10;lARV34DEqIskuPdYJMP72HwkJC3ugvgsrIinu9sXIeq9V/BOkBbW47GR1NuWDg/TfLvDY1XS10th&#10;XP7PYS/YqeXt+Njsm677uMl5FF5RfOVVXagRd/rqN7fnH4H5ol+Yt09dXu38rS7K4d3dbMTkaYVQ&#10;JE0lPp86yQoUn0N8mx5srXzcJ3nR6opHy67KFLhRk3YhMglhVox9YoYDzauv07bAvqlSRHsB6p5O&#10;GWpnTrD32JIcvlc5iUWC4+tcT9QZFrnHT4+9rs1QbfTZ2d+yUbHcebq9DEXJBfHdoMm8XryDJ3wW&#10;DBiESkbovlEUPCA1l1Y1ujJ+oLSQ1xL+0Y08AP1RknTwzQnc/joVnm8UKN/PRtDiJIT0ZbjIqzAa&#10;BWaiSN8omM+v2fAqZUGEtHCwu2vJgQnZKztE7iBye46LNbmBZ8DYVmGgJPt1QuqAOqa+EfWaj7Mo&#10;cxawMF/4U5c/U8z+97ZcwR7qmGODN/m3xye0ovhqSPCqr+tm30hVqO5TvCIA58gQSdpmGCtLUhrG&#10;Uee2uEe2zipe7bdClvb7Zg/DbVwMNyldpvZz8c9cxwZLVfaOC+IeBlseRTyTjjyu+D5stMLTNfjK&#10;+elZEJSGwbKJxZMG4ZXMmlD2WCO2hV7cfxQj08U6zvC0OIqnTyKGlw5l5oTJLuLxG4RjLVORohfE&#10;6DWj6ymY7kY6+Z4zLiac72V3ot/jgyWHajN/t61xvOnW37IPJG+F+HOJz+dnaHKX87Evs6veHrnh&#10;czrPqS54D76KWu8Y3e/6fLZWIzPuiUKAYS0nIG7NYpjz0sIoDGhcKwPZp7UuXzbLqFCO1HSxsYQM&#10;0VqnrkOKcujK06zGbdwvK/DvXKV2fKwL+I40Dm9zzcA971Xw3L4p2kh9UBk9D4r84DxJYsMKofJN&#10;jMkBEBCSBEXBpiqbpCv0FTG7yTGSB15qtS6IMXDtU7vMJTrFzWFlHMRrg9JFR7K4Pl+54fFCzRE4&#10;waEhCPOUIayz5nnn8kYdm5+p3NfT5tvj78YKSDOUHHUPdac/ttM/NeOLF3zO8JqK3nlUkbJTDcDd&#10;TcvEYs12kx3FzgC0K0TxSo9KsxA0ChAp8GY2zMsQR1GSY+Jc7RbbG4bzCxHPobKqmPCNQ8xE8jJl&#10;xWPpAfHN4fpQCwR6MaHZsmvppjkGVcZTww4yEpd8im7DBckSeDC+vZfhImyx3/wUYLPauS8jNdbW&#10;0dGU3DeIRr+L208oThQqREUqixGuUrdksj2mNHk7OId4mLatG38X1WDBpDy97qjrdsrnWRRg7EV0&#10;dcJ6QvaMcFJabcSouhfYOf4MRyhSrIQEtaOTbx95TDPW+9Zznk+1qz793F6X5KNWm2fJsLpOcqzm&#10;6UZJyzTE5sT9XaSj/vjhOO+UgCuF6arjtDstzz3CZrkL45roWDWDeoS1Mb/30NGMYSqfDCq4JVw/&#10;RK814i1ThpoBmDB74hWoQAX2IgMRHqiDL9jwucRleZqDsdZgnwRp7KbS9TT99jXxy9n0AyoSEgZ6&#10;C3Mn29I+86kA5TOpDi1snJT17iEm+CqnKEjuY66L2X7RmdZBdg0fu3KY8kbiupMaTBNVt6Rf2EJY&#10;eJrPNAHX+1pSh17PcPqXXGQkxYc9kWgUYjJAOp4ALHuqe1T1kFVL3Q5H+F7YtPVh/U8sCMnKUc7Q&#10;5mtwng0D5m7ZOT1SuudDdut6zxoiXyGZRBiy6jMGYe7d2ABnVhiQQ9CuCdR54iQ0tnAGeAMfIwwE&#10;7V/YfYIWwAKObJCtINiGpQhbYU34KVU9c8DktoOt9wrDlqudrNmumIoIGOa6C62wUzt1mfXO142i&#10;a4QiOcoXt0WZIjdl3HwqO4GpEi68wLoNe48dhsq4rx3Dchub62/ru7h7rkx3ocVRPUhf6T37oPTG&#10;J2hH5JwnSCRo8tkivrSYMExsY+PBReu3sab9b+pa900Ld+9Eze2vdieUM5VV2BjiPvu/dZZFUofU&#10;8DiqdL0zTafxlHLfCP4Oa8s0AReZyWW8t6DckVTzdXSC04Wiw0guRef83u46bdGV1CQGJxZoCCHu&#10;kEqvydiSAmaFQcXxfODZxIDDvtAGwZeZIVi9sUI4kPXRnGM5FLp1OSebg1w9hzdcXali2Iqgbcps&#10;xWPjBU+tBLEK85v1xLIE+tmh3BPfV+Asflnv9WhoP3jz+RWsC7ZLOmdVGrNmpR5bZ0BPzqzVRF/U&#10;jXOoOW0ig66adlrg4yljAQ5Em4mJjtARgZEIpQG7xW7twfiRshJ4ee1fR3d4TRP6AO/xXO3sz9Dw&#10;y4aoP0PD02r1P4Y3knRK5tbGjrLGLoq21vo28u//Clt/3an1hwQH+Fum8zfY+pMK/m3ubNz/kb78&#10;8tzfP+xvczvwiYP/cWrXjmqz6SXF8PfIMBiWsofRDY/KCZV1iCbpGwToqWlKnPrONZ4swwc5Rita&#10;dY14Mpe2XsjxfUL5Hg4mZu7BGWAttzcMZN54LuGEf9K1tTnD1rBAYeQT+HG08ZxNdEIDauDStzTZ&#10;hYvvhmtDZFZnkRw+Zf3c7UUK0Irm47pvnBCiYeemUrlH/W4fI0J19jYEX+DrvVZhR29/BsY7sLCT&#10;QLzWeSPlfhTDKHWtotiqjRjptfccdNh0dKuT2LyCxYHGw3yR2f1GW8xyklRqfaBKLR6C/6VyXtKe&#10;n3U7tOeJncifB/UJ2f7KQP4LCf71WP5vJnxKRNg5fiYizE/JGDPb09Y65icm/LtEhIv7CeP+kIg8&#10;8di/ExEOjqeA5F+JyO8cyMbG+ccU5Gnz63/hwF+jwD9w4J+zOZanzX+c7E/v9FuxcPwi6v8k54fu&#10;Hp5Ks3WPSx6ZrKxu0sBWAGAkOU0aYaTXHwpG/x1lZLAgBsyzpGxBk+9r4cGUej9yemnj0WiVaCxI&#10;QO4KFXrcrJi80BVvba0rIvFK5+brfFWtLDU1a3esK6KaVj+aQO1uQ25v7/g7OrwyI01Ny+rmDY/b&#10;Lng8jmsuM5xWK4vSHQoDn8U32IR9iLl21YUnnG1u0pQ6ixDA4j5Sm21yN0xx6WHkbXXvkSmZar2s&#10;eHtAZbkEtjbPGPPTaYPzZRun9MMrW1y4D2c7/gg7U58NZgdfZsDaLhLci+V/dMdv/aDtZOix1H5O&#10;KK+7jXpIyIeMubWaOHfPlCTUPwgdFTkCu6P5dk98iEQ6eEYzeC6iJcps7NLbhNictQ/dm/mbW7Lb&#10;ZkTDK10n3cbhqql6KCs8SY9rkMYKQKjXv33nYZnpBR2T+ZR7rXK6jMzG+J0kkQjjKdUpy7WQgKza&#10;58aYjcg2A9+SYvckLhHMU8xDbJIpGpAwmsTzAWVonmg56BmlDtcOToJSBAqhNtVkNgVge44cLRZY&#10;TPWuxjWTJMf+q++akkHj9ExrYmHRoFF5RsLYuSx1GZdyOgMELABodJVLy4lxKoLElNCOqSyT6W2o&#10;DJmGadXq3qWgQBWAXAsaChsNVu1Pkc6ZgvGLRukvDLr5C2FwH6TvkuDAHnKh5ISj0ZBWIVyllddH&#10;YkY3PnIwsoAxGJw9jMhJlU7ZTn2Q8HUnoyChXntckN8G6d0b0PfrTmMQWqcsyHeAH/raPbhv0+AF&#10;bs6BtgEnKmCF7Ih1V8A3AuaR+auhEAkM0247yuNH+aJHHbEH0qv1NZKBiVsyF99VgM7UscnVqEGs&#10;ejmvyGVoea9aItid/pwo6zlp1HL4Fxt/G04uGJOND1Vd56RoGj5EnPk0kCUGxAabdrCmu3hY6UJk&#10;FMR3YtV3YOXpLIxkVa9VuxhTT4OrqVcDy/HzSoEGX9usQirigx68IAChtw3ZPtEB0Ehih0W6g7am&#10;DbqPweZ8FbG5PtvQ1/w2GNnP2vn4XFB0lqUKKRstSLmNvF/poHXE2HjYp7GYk45J5CzPusV8GZIa&#10;T5d32Ab+nEtTOqe6HaxyAw9VkN0pChoE8YBeaWCLGpeDDV5a1yqQjtfF2+JqxpcVK+r0w5Hg484E&#10;Je/mdOXE3XG4L80emL5vOKyAUGpMkELzQqWDtKFg26wDtLDpoEeDpFh5KrEcYCjt0Dolv8r5Fa99&#10;109Eb/GUOCMbDYwD5eVjYkA7weTOOUg6VoXVCtCxg+wnvmXnv9kopEJ3+Arl2LnY9XTSd47JDAxE&#10;00OdQMDIP2BzcPXuxHfeIvz4bEZY0Ruvc9RBER8KwYt/jXheIINwc/Hh1GreFe9EVVn1GZIPHPrL&#10;VuvtLz2OkeN8LKrmGcssLvtaLOzJe8cyrsN00ho70ecSBl8LQ4quZ1mv9F3nUFrR7ZBIB2C14Aph&#10;nKBwvAgW+jL9zyUlMnOvQSagECy5HE/+yhmp9LhjQKHJEY7DHVKbIAnaa1qq0Yp2vH01Vj0Swawj&#10;EWrvgVrZbbRUB8BVLU0mOv3hJSA3MZAxHtNsPepchH5YD99BGWQiSCWYh21AM7eSV+2lh5+FbUeQ&#10;FWQsIdWn+EAxReYlcQVzEdyjxebJhXfV5WcVYQE/3idVV9MvcwcK7rDeoMXGh/3+bUEg09D7Q8S9&#10;puPBZtT6a6VwmBaZA7SvSsuZxfXjFfWRFfXgesyvlLwkJgahvQfolBmmBrp6hcsPnA33TDa3VDa3&#10;6CsX+ysXFU3GTZNJeB/4Z3q5sWr4KDMMNzYEI4Yf3id+LBrmnzWuqK9pQ+GXDw/uT1mgYbk9L7pr&#10;9hzi+cyfxzPTj/VwWk5BFVup1K17+K7ax/+RKAoZ8VEn6lH66tiRr+fh80gF7O0bBafPynxh6YY1&#10;uJ58C7rAc2yOVDRfAeRmonOF76zoOwKUdw2St+LyDx5rJPnCqfSXGOwpW5dVi/l3gckOAhJXGhN7&#10;l9jtqU/XA/25P+4RVwkljqWu2lEdbLsboI1Mu8lfaCWeyNkpoxuUFAVJLat8t9sd/CIdWiN/Bncy&#10;n4sMj82vXizLEWVUh/jx1QDX7hardIFYDbeqMCcvd4DTdNNkbqos76Dh1JsEWx7bAuHYJawb68K+&#10;73HbYfsCd/1G/busCZkL+zdrhOe2iAvepjXY8NoVF4N2r7WoPCW/uS39QL5P2v+UQ6EZY/fjNoaD&#10;OuI2Ju2FfR+mEaA+je+Q50Dz0F2Rsw7eyey0+PJaSnt1PrHp5TlIrtHmjI98JSt85xSrsKc9ubzp&#10;wa/cXS5G6MUJuEqwvkSxo4v9xYa5JEfLZZalgYJis2IEDxr/YQoIL9S58Xuc5dBG3/vI7zRGxqkw&#10;/JYNdX3Nvc2dPD08gxoWs6WGpeAyEWs/azTNDIb5BOuaRXqOvs/WRsQp0ulorlvl5oV9ZMGwdCzk&#10;fSO8lUss0kLBwazE/QcsAUFwkMrCAEI/4sLsos9Je9YSGu+Rw80hcD1zVz/k06o8utdQ2vkGC2ni&#10;jGholr6xwc0H3ARVVVu78L5eqT48sktiJ7gvm5nIIcxkEparxqdnVWrLBwXYltMWEr1xnDi/aX6E&#10;E5XWzx3zuKZpTBMt15MOryrQV6Bm2Qqm+jzjH47EmvmObFVPq0ZC8+Xe5vxZhJ42yXEcxfM9Q86z&#10;fT/kvLQVLfx2I7FPrdgmXxPfpvxQzGYDC89ZpoyyW/a4MqDM9SH75E6eWdWzdXO5Q9g0rIn0K3WZ&#10;9i3inpl40uMmO+OeVk2hAMi11R8S6YZfJ9iqJGRKmRiD8xS+bAp58GfZUfPPAvwaTYuL+F3Vy1L3&#10;+PEozSfEX+JxLOub8O7SvpviIEAhJLbxG8WdvPM2XrJ8YLLQa5t0WdbwO3RnzoFfhsY07P/GDism&#10;F5rftwyJRxrF6ItOmGOPEVsOd/lxwQOWqZjeUKj5slqkmcdTPN9XxL6AE9IAt7SPNSnIVii+390W&#10;aVNm3ZhTZqtrUfJh33t6TkVdvcxq/+dT6mZJZyOH6omMNFGry8QBkSnW7PSl+qjh2Y3hFt11rj4x&#10;F9/TrKRDg6ZflBMe7aSZj0UTHvlqpovjdl/S9RNzOPwg6kGLmi6oba7VKGaWzKNF37gLK16bI7TZ&#10;VrhwFdsCuUbpiOjQIpSXtZzPz87Oou7sQWoHkb+0SVpEd311ZrJg3sOnRyb06iFhg4luZo6tQA3I&#10;7pwdda8paHpqi1PZLq4873jQqM9+XGdcvz5Dp1Z2jy8ozt0DKeYnug29G0KjZlzZso9vRKNOHaHS&#10;IkbiiriVu3IL9C7xLvDOfKzUXamVDIEnYXqjMJCKzIvUgHdE/0XVtXHiFe6wiBz83S3SoxY1hz5F&#10;tc0bod3XrXB9mUYtnIMRTl0tORIqpipyCXZG5upb6j6ln+nrRKxweT/ZBQMVXn8LNck2II6vVJGF&#10;QZzRpKU6HFrMNPx6vp02ooAq1bGVu1W7VSo6S7+VAMqbxKpy0nCnb6G/ZVBvoW8pfRMznTwdS/6c&#10;W0PWTZa0gEXcWZ0w20UbihAsk5oGHTiruD00WO6IqLM9VD3bZHTVDZGBLMk7k9UZeI9UJjLlkUG9&#10;YEasRMia6oDqgLuCOsEHCTcAVuFdn03Qvc5RioNDnpsbJPBXMCTBDQqBfKfBnY7JmlQ2bzZTT4Hb&#10;zivqaM6Bunk7m3uw52k1S/gC1gvxBG3tEvT4rDBHWCkpHsyUP609s2W8g+ezn1A4vDzaOsDM/aG5&#10;pVWHQOIljB0B9Te1aONp9KpymZlZUQJtUmZgn3Y1wZLg4gjgU2mf1B4f1+34a3w9Nlkj2ZyZWxAr&#10;aBV1RDJddT6Wv5LRWQOla3tnEAXDzQz9EPyKZ5hy6mwmEn0GvNDDPmXTHCA7oT8ETl0YDiqIKJve&#10;VHvUukqbnUbIn/I752AoIN4R4QmP/QBo64cDZ5A6b+Ry8/3AtANYy/3ook212BV3irPWCy1EuVb/&#10;EqjmamZanCkmL7m3XdTQeR/FbyRaxDUqfMTJhrAdVHb+4nnb/KQUjdum4luGc4Llbv7ufBZh3rjB&#10;d/R1GSYTmDe4loJHGs2SH+n2Eer5VrPFFxDmMnnibxj4QmWEeS1uKK0D+xH3tlWDNZwFzJWkdcFu&#10;OJ8uSHasOfxlcHxmGpVk9oQkSMByTYmPSmrrgYkm71lXZNDJiGwnCA/sHRZwLkQ+YOwqX1D9YLia&#10;E0zdMdnz2Y7MOSDbM8RefMsPQ6wb8TKioG/iMBdg1pEoWw2HZ3J/wG0vyEBS+A5VBlXqniM+BxHH&#10;N/B2h7vWPiK+B44hSHiyLEy5eTYEuSE70PocwCNZ0R15iXE5vlNhBTN1e6fSzl7H9sN1T+TKoCff&#10;jIghy3hGKHVXzJ3A9ofbDeLH7vY19co32a1ZkNIMmZXQBbz3qJ6Z6PuihR7wEEXfGAnbrES/pAAd&#10;acOzBeH6lEMjD7WYtlHIN7yjzwWPl90YTKEu8SXK7MrBKQHD0wJig4oafpx2dDkfmW5uudoEmar1&#10;S5Pic8Rts+62PeEqRNz9M9eOg60NChx07uc6d30EUDyjQ9bbi9E2Gf3N+H2o75JRA9E3F3nm+vhB&#10;2y1X71/Jcfkz5gdZTFJ0G7QsMDwo3wk3CXEXtoLHVMB7QpZOa80+qu9Ri3gxkK361+a5vk8apYSc&#10;1iCBzfnu9t82+9RPWOOAPZh1jvLuFwaodrnaJDpydKdJTuGCmtbPNGrbMcE2xC3wu0Ifgvj6dfSY&#10;qi8Xt4GnwrlYXuwVG3WtGRXflqM+nMXeoT7wsmjUGuAeCi2F7oMbTmcV4uI0fNikVrL5TdwWNQzS&#10;ja2r2hweNpGxGf2ZWjkFAWC4dv5K07Umn9X8hFwb38eXtHkla7vpJ9+FwroAEnJ6FPwyAnmqOzLT&#10;83KEprRintDTLESerpbKB0RW6SY1loswuX0SUovAXGpLfcv/IeTKw6Fc2/gpS9mKQwxqjEaWsY5h&#10;FrswtibFiRFZMxpjOfaljCRClpAlS7KHCdOgRJYYyppdIUWkRiSmoqHvdb7vXOc7Ot/13dfMH+/v&#10;up9nnrnfd+af33Kj/j74Cy5IszFquq+ZVLrv+QO2pfyJYRNdgnEKmX6SOlMzQ7PAcMJFQH1gnaTM&#10;1feLRMWWmIF3PCnWaweKT5LZZhJQ66CV+XAWH9wwpOYVls6c1V+FrjaFnGPh3sRbyFmxun91q/Nr&#10;9DseeibUfON4YLl+YOIjm/BXs7Un6hXqKTQtJ4znRt5806iLV4fSpevMQFL3Qls8E7H+ff+r9/Nl&#10;vX5XAssN0n0+WWWJcBRaPU5TxHYoNJl68n+NdayonLAtoAbjT1AOMaySY8O2bQbbMj7NUU49HDGz&#10;/zFlJBd0o2VgYHUG1o4X/BGbLjvjrLtwpDBjDslO+kDqVpkPYgZPtLaYprOExwYcW73GP5ZHlJoF&#10;KmuWLM9Xp5bmLhgsChGYeSyy0CaHY0/wKZNbFLI+SeBrhGVLZMjA28kX7KuP7mfqCGn84ElKvFjj&#10;wcrtOx3/zUwn70hH/MXIxJLkF8yRZ83me4IStrKPUUcj7LU6Fz7bNylGTb74LVearDS1FJiCc34P&#10;lV9ox0N1e0SuuyvI0IVy350cUn5PkMZjOvvp7per2nkn+rqccTwu6qGJZ07tmU5mbk+1Ivzo1jOW&#10;wU652lKXam90EzkibsHgKB1D7jfeDVeSXHi9y/y2f/EyZdYgKd/HXbbeXmWTS6cepmRAX09aX1KO&#10;WTtOie67sFmN/+H4pGKmddsQpcqHqMw3EypvMOdycYt32pqOHMHKt25dXq47fNqxaMOTPaWQb4ku&#10;G5FpPZuztuelRHTOwoqT20WT1TYSn/waU3Y1KtJWSG9T+HEvenpvvrvLbRSMVvN52fSewcHxWXF1&#10;kZkOEaLXB3IFvdEu65F2XVS21cGSjLnFZlkmemymr5z9HC64wrnZkAlLo3Y2PyVfWRlsoR7BP3Af&#10;1MQna1Euk5PXod90rbSx8HkcJe9MeaNly5M+Ty5vkkSHBmJf5Th2U3AWab4+XBwZqnW7QiTv2/G8&#10;Qo7yLkulDBzJUrzms47BPgps7DZYrBLcOjFdQJmd/xSsxefudkPJ5mscii5jtvBgT+3m6NoZ9ub4&#10;VhuBb7C9jkavK/ezfghGvkFDE1vJlb80gmT6a+aoc1mX0+KmZjKdfRCiF5PL0Q24rm03zi8Yx3al&#10;Us7vt8OWpBdc8tUliAJDLrnUJ+hQ5S4ykSMI24dur3cWqReTqa4zYVB7GK3NF2ihm40C3wvsqFBG&#10;m+27nAnJ6TihduIXcO73r07uAbpfLL77Yi+xN9YZTMyvz55PKdYJE3YveNfrP8eDJrJ4NR9mLrot&#10;0R0KHF+zNszD+NyTgxdnalAXk086BweKfafNsGd4M5YfvdnsT2IgvfEt3h+zRytf2lkreGfrKp9S&#10;XyNti6YPl+Eeh3W/NT0k2NNTBWOGyiQoi9osyQ3xTGeTlrIG+09DebC8EhrnP0GMybe1UTKaPYS6&#10;u/GtBw8333GQGEyYjS0QYtAI6WYOycf5t1IhLhf4Rx2Jrhfu2wtVyCuw1dgzgzMia91epx7zv0D+&#10;nLlZe6dKVLd6uE7Krh5ylTUdGIZH6CDXxrM3zhFeJTVNJu49W+OEyyPUxAqrfUBVx3FAA0t0hAee&#10;VY2SJmnm4UID/frIfRjXq69E3aEEVUS7Mbv8XK5nUMAgqGScIzFFI75Q7A0XdjKhk6PAKW/444HM&#10;TV7ryYoHIKlqlcelXKPZfaCMs+0eyKJ76s/FXxbQw7eojakHPOJC/CfX6xc/35AsvAu9wPu5cFrD&#10;taPPnVuJdvdwZkkw2ZYhBLf/nTiEFm60QnxR3h9eThlWJO2/dvpamzYzBa8t1syzUq7/qkT8kh36&#10;fI3XBf7xx2CaxftXJSuF2imB2Skl44skF8bREHiRC6di07M8kDrseaYGrujKWYpccWMirAycNJaY&#10;dLBk4klOmDFnbYqNh1m4b9edAPxc6MatE1VbPbeCrmrdQ/iXNvSqKzQJ2UiHj7jP7R1/flY95Neh&#10;wTLir3UWRXiG2lUJi6yCm4MxX6ljTysSOw6n39B8bkS4C75WRdeBNkVszek6yMURpIST5xCpZhgz&#10;JT41Npn13juIJgfXJ+wYPUpdSNEn39JnFnJMr5N+BiuA5f9hdxm2AylWpWDwadp7IyxYim1kb+ei&#10;Lb/ZmlgdWlBItj0dlWyC+2HUV0O3HPY/7V8eYtiFJnOL8Bu289qtlrRc6vok2aaezim+3XJ3cngz&#10;xiiMbbm9zkkhVZTGh7P5nfiYV3aW85x01xCHwO8GqyDhAc8jBj6SSmOSrfkfysejSFCayujrIngx&#10;Uir38KGnh4O5abCEmfkepTGZW6eqKOar+N7VmYzalyqXcVzDH/iMz1uLXaNNL/eub+oeMivt77aU&#10;brBXGHYvGsp5f+ZRcmeC/Df5qZ7EuBhpysmmAqKtQkZ4dBWY4aBgXU1iUk0Usk8waxezDZKZcTf2&#10;0zWi8NShat1bGo/aiSMzh7A2YzXdlhLWch4J9JezUlo4SejrBEDJVxdkPJG1wsfAXrcJZhQEXZV3&#10;MG1YLjVR9Mv1mNWYbIaAnSZFFHmYb9xPeF20km0TrU4cuTpn9Dx6U63wsty8JSx6yDCNN2kjy5zL&#10;G/ExL3xPIdiqMmtvmg99JbtUwYtdtMiaBfHpPlx6rmnCU/ZyY/RYceoYu9LYHT2CeU/Y0NgxUZK4&#10;2oFyTHy+na8rNPykrq8KrkDvy4iemxPWSXqZwS8gZ6bnJ1SPADH7O+i3EEkag2yxaRQZHejrJQTJ&#10;7HrSfTDezPYgrDfLN5XgWLEfV6rZDJIajqL3HH+M4GLmgITVP6cwjuU+TRDzZ7lOZa3tYfBgL8rr&#10;OFXqpWU9EThCO5sv+G6t5lWUalrnwmIbEm/SKuLC3eRH8nImlvQMSs7UbOuKFsSbY/2mEfLJGEKx&#10;jQeNKy2KOwLuWveVO6jvWD3YY+M90z799hnQwMJEgDgjtzOmxqYCl3aXJakao28vZ6yKhRWPm8Q6&#10;uTi6rtdiBw9i3tsF7l/QuxN99tMaGHZzJh0kNni2SLZUyNHj2cP+i0bpIBZF7i3WSJUba1EkzEUS&#10;OCEM/NVs3BOF3a2HebCv382FJF6QiEjEV+oVUo1kzZ3VPqhR8FRro8nABpieMHLOo1m0VqfrjpFk&#10;VC41C4wA2a+PtINGRcQzZl+kvq4erjSenEeyfyQOBtE8tafSVzoVt/w5A4NB0lPQOSW2aw3Pj54m&#10;nTD2kj/qYOhyyvP3Ezng9qcOkablQg+U4pz2Aj49B4Rj4AjXAd88xQYVmJk4IbRYsjsngt6J9bkU&#10;Pepv69Kt2UR0zbGV17IDqYopC98P42UVXGGsKnNBS/XlHPnTGL5hgRltVto0gVe/xNy2yhjjTTLq&#10;sndwc650r1f40GuiSofA35UeXsE/nQPXP4YHhD5RU0TFqCmwHglGKh5jsX0MQJ4ltleLXx09Ts6I&#10;9fNtzOf50CyV0tLB0pTKTezs+3gh/VO+lfVLJ8+1mNncI3MDhVfTJSxuVEht0Cy4uuu7ewWwUC9h&#10;Jno9l13cwtZT286Uw6Hr3TbPdmiS/zZJ+Vs5d2hX6J24+X60nCkj57F4rK3+nDjo0M3QnqZ5wfZl&#10;/WV9MCTE/J36YITOnSGRh5DlTPLkoneJ2YZId5n/UJneadEqXM9N1TM9Y361Woozpbbqdh1i1I8P&#10;lh/Yfl4KOvCAjhaCUCGSnmPFeP6n99/GLlEUrhvh4n0j7Y2eHRJgifX4J7mZtt3YTw6az3D1kPKJ&#10;AA9oEmh2Hy2X31YUGn4j92/Ap/j3wcpOvf4gJzYV9iLl/NFmyy/B0eOM4FzbN8Hfjkiw5dm+QT+Y&#10;fXLr0G8LXzWfbwVovDM2GZoytBekHeo3VDrqsbXeJX7/t1EPmYxacurE5eciN9ND5Tlxyjlv7+l5&#10;lp7Ud/oljbPhmiSqt1PnyFPXfOR9f7aGJVqjSM01kfsWnJ9FDlBu/kjl7eJke+vaVh5XMY+YnKwN&#10;cr043vRFXCTIM8Fh/OHiS+nCH4DBvQv7D5TajufmT+oRSKo4H+gKZLbIejm7WlhBrN38/Ik+3oA5&#10;TwmpBIfYyx4PJHqeh6gijDEIeznI6UBnv4AwCBBq8Uc8RkiAHMCEAYEuAcAaQyBlglvWUENVBZAe&#10;YxAqcKQKkC9xVkVFBngBfTif8zstkP/d8hcBFuLnRuBWgahiuAG30n8KglRXB9TQBMifGBIDkIM7&#10;BfH+E0MgAbvRLkxFZUdOtlN/9amgMMAU/o4hkGqADvDv2B9XuzAEGnDb7cL+qQ+J+KezAKfYtRYF&#10;UHm7sX/Yb4eg/Pm7AXPevRYwef10PjU19Z9mpbZDe+580H/NRQ0FOK12YUg0IKfcjamrA1K1nfpr&#10;pij4jgz97xha9ec5o9CYn/ZDq/90FrgKGiBo/74fYFtD7b6XcKB2nwWOQiP/614G+DkDbjO/PyKK&#10;rIhhbsBzBQS++PgA7tEdehkQ35t6E3wggOLz3xeGgOVSC66GwCAIzs4ojAoKrQqHI5GuakgEGnUe&#10;DogACRi4Dvf/b/k35e8fAPxo/nii4WgVVRT3sWNGFlggBf8AkKnED7z/rH8BAAD//wMAUEsDBBQA&#10;BgAIAAAAIQDk6RRS4QAAAAoBAAAPAAAAZHJzL2Rvd25yZXYueG1sTI9Nb4JAEIbvTfofNtOkt7qA&#10;aAqyGGPankyTapPG2wgjENldwq6A/77TU73Nx5N3nsnWk27FQL1rrFEQzgIQZApbNqZS8H14f3kF&#10;4TyaEltrSMGNHKzzx4cM09KO5ouGva8EhxiXooLa+y6V0hU1aXQz25Hh3dn2Gj23fSXLHkcO162M&#10;gmApNTaGL9TY0bam4rK/agUfI46befg27C7n7e14WHz+7EJS6vlp2qxAeJr8Pwx/+qwOOTud7NWU&#10;TrQK4njOpIIoSUIQDMRRwJMTF8tFAjLP5P0L+S8AAAD//wMAUEsDBBQABgAIAAAAIQCOIglCugAA&#10;ACEBAAAZAAAAZHJzL19yZWxzL2Uyb0RvYy54bWwucmVsc4SPywrCMBBF94L/EGZv07oQkabdiNCt&#10;1A8YkmkbbB4kUezfG3BjQXA593LPYer2ZWb2pBC1swKqogRGVjql7Sjg1l92R2AxoVU4O0sCForQ&#10;NttNfaUZUx7FSfvIMsVGAVNK/sR5lBMZjIXzZHMzuGAw5TOM3KO840h8X5YHHr4Z0KyYrFMCQqcq&#10;YP3is/k/2w2DlnR28mHIph8Krk12ZyCGkZIAQ0rjJ6wKMgPwpuarx5o3AAAA//8DAFBLAQItABQA&#10;BgAIAAAAIQCm5lH7DAEAABUCAAATAAAAAAAAAAAAAAAAAAAAAABbQ29udGVudF9UeXBlc10ueG1s&#10;UEsBAi0AFAAGAAgAAAAhADj9If/WAAAAlAEAAAsAAAAAAAAAAAAAAAAAPQEAAF9yZWxzLy5yZWxz&#10;UEsBAi0AFAAGAAgAAAAhALuU4+TpAgAA7wYAAA4AAAAAAAAAAAAAAAAAPAIAAGRycy9lMm9Eb2Mu&#10;eG1sUEsBAi0AFAAGAAgAAAAhAK6q2AwWVQAA+AMBABQAAAAAAAAAAAAAAAAAUQUAAGRycy9tZWRp&#10;YS9pbWFnZTEuZW1mUEsBAi0AFAAGAAgAAAAhAOTpFFLhAAAACgEAAA8AAAAAAAAAAAAAAAAAmVoA&#10;AGRycy9kb3ducmV2LnhtbFBLAQItABQABgAIAAAAIQCOIglCugAAACEBAAAZAAAAAAAAAAAAAAAA&#10;AKdbAABkcnMvX3JlbHMvZTJvRG9jLnhtbC5yZWxzUEsFBgAAAAAGAAYAfAEAAJhcAAAAAA==&#10;">
                <v:rect id="Rectangle 576009529" o:spid="_x0000_s1034" style="position:absolute;left:248;top:7354;width:23597;height:324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MjvPywAAAOIAAAAPAAAAZHJzL2Rvd25yZXYueG1sRI9Ba8JA&#10;FITvhf6H5RV6q7sNaE10FRELXlpo9GBvr9lnEpp9G7JbE/Pru4WCx2FmvmGW68E24kKdrx1reJ4o&#10;EMSFMzWXGo6H16c5CB+QDTaOScOVPKxX93dLzIzr+YMueShFhLDPUEMVQptJ6YuKLPqJa4mjd3ad&#10;xRBlV0rTYR/htpGJUjNpsea4UGFL24qK7/zHakg+vw67ceRT//4mR9xv8vR0rbV+fBg2CxCBhnAL&#10;/7f3RsP0ZaZUOk1S+LsU74Bc/QIAAP//AwBQSwECLQAUAAYACAAAACEA2+H2y+4AAACFAQAAEwAA&#10;AAAAAAAAAAAAAAAAAAAAW0NvbnRlbnRfVHlwZXNdLnhtbFBLAQItABQABgAIAAAAIQBa9CxbvwAA&#10;ABUBAAALAAAAAAAAAAAAAAAAAB8BAABfcmVscy8ucmVsc1BLAQItABQABgAIAAAAIQD8MjvPywAA&#10;AOIAAAAPAAAAAAAAAAAAAAAAAAcCAABkcnMvZG93bnJldi54bWxQSwUGAAAAAAMAAwC3AAAA/wIA&#10;AAAA&#10;" filled="f" stroked="f">
                  <v:textbox inset="0,1.2694mm,0,1.2694mm">
                    <w:txbxContent>
                      <w:p w14:paraId="7493DDAA" w14:textId="36150183" w:rsidR="00A17ED2" w:rsidRDefault="00A17ED2" w:rsidP="00A01DF2">
                        <w:pPr>
                          <w:pStyle w:val="DDLCaption"/>
                          <w:jc w:val="left"/>
                        </w:pPr>
                        <w:r w:rsidRPr="00A17ED2">
                          <w:t xml:space="preserve">Table </w:t>
                        </w:r>
                        <w:fldSimple w:instr=" SEQ Table \* ARABIC ">
                          <w:r w:rsidR="00646CB5">
                            <w:rPr>
                              <w:noProof/>
                            </w:rPr>
                            <w:t>1</w:t>
                          </w:r>
                        </w:fldSimple>
                        <w:r>
                          <w:t xml:space="preserve">. </w:t>
                        </w:r>
                        <w:r w:rsidR="00B54667">
                          <w:t>E</w:t>
                        </w:r>
                        <w:r>
                          <w:t xml:space="preserve">vaporation rates </w:t>
                        </w:r>
                        <w:r w:rsidR="00B54667">
                          <w:t xml:space="preserve">from </w:t>
                        </w:r>
                        <w:r>
                          <w:t>SDA measurements</w:t>
                        </w:r>
                        <w:r w:rsidR="00B54667">
                          <w:t xml:space="preserve"> </w:t>
                        </w:r>
                        <w:r w:rsidR="00D843F2">
                          <w:t>(</w:t>
                        </w:r>
                        <w:r w:rsidR="00B54667">
                          <w:t xml:space="preserve">mean ± </w:t>
                        </w:r>
                        <w:r>
                          <w:t>standard deviation</w:t>
                        </w:r>
                        <w:r w:rsidR="00D843F2">
                          <w:t>).</w:t>
                        </w:r>
                      </w:p>
                    </w:txbxContent>
                  </v:textbox>
                </v:rect>
                <v:shape id="Picture 1" o:spid="_x0000_s1035" type="#_x0000_t75" style="position:absolute;width:23876;height:800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4p7WxQAAAOMAAAAPAAAAZHJzL2Rvd25yZXYueG1sRE9LS8NA&#10;EL4L/odlBG9216glTbstUij4OBn1PmSnSWhmNuxu2/Tfu4Lgcb73rDYTD+pEIfZeLNzPDCiSxrte&#10;Wgtfn7u7ElRMKA4HL2ThQhE26+urFVbOn+WDTnVqVQ6RWKGFLqWx0jo2HTHGmR9JMrf3gTHlM7Ta&#10;BTzncB50YcxcM/aSGzocadtRc6iPbKF+2H+zvJMpL9vdG78ip3AsrL29mZ6XoBJN6V/8535xef7C&#10;zBflk3ks4PenDIBe/wAAAP//AwBQSwECLQAUAAYACAAAACEA2+H2y+4AAACFAQAAEwAAAAAAAAAA&#10;AAAAAAAAAAAAW0NvbnRlbnRfVHlwZXNdLnhtbFBLAQItABQABgAIAAAAIQBa9CxbvwAAABUBAAAL&#10;AAAAAAAAAAAAAAAAAB8BAABfcmVscy8ucmVsc1BLAQItABQABgAIAAAAIQBC4p7WxQAAAOMAAAAP&#10;AAAAAAAAAAAAAAAAAAcCAABkcnMvZG93bnJldi54bWxQSwUGAAAAAAMAAwC3AAAA+QIAAAAA&#10;">
                  <v:imagedata r:id="rId18" o:title=""/>
                </v:shape>
                <w10:wrap type="square" anchorx="margin"/>
              </v:group>
            </w:pict>
          </mc:Fallback>
        </mc:AlternateContent>
      </w:r>
      <w:r w:rsidR="00EF39D6" w:rsidRPr="00EF39D6">
        <w:fldChar w:fldCharType="begin"/>
      </w:r>
      <w:r w:rsidR="00EF39D6" w:rsidRPr="00EF39D6">
        <w:instrText xml:space="preserve"> REF _Ref171678779 \h  \* MERGEFORMAT </w:instrText>
      </w:r>
      <w:r w:rsidR="00EF39D6" w:rsidRPr="00EF39D6">
        <w:fldChar w:fldCharType="separate"/>
      </w:r>
      <w:r w:rsidR="00646CB5" w:rsidRPr="002F5E72">
        <w:t xml:space="preserve">Figure </w:t>
      </w:r>
      <w:r w:rsidR="00646CB5">
        <w:t>2</w:t>
      </w:r>
      <w:r w:rsidR="00EF39D6" w:rsidRPr="00EF39D6">
        <w:fldChar w:fldCharType="end"/>
      </w:r>
      <w:r w:rsidR="00EF39D6">
        <w:t xml:space="preserve"> </w:t>
      </w:r>
      <w:r w:rsidR="00607975">
        <w:t>presents the initial evaporation of HFA 134a, HFA 152a, and HFO 1234ze droplets measured using the SDA technique. Droplet oscillations may be</w:t>
      </w:r>
      <w:r w:rsidR="007E51C8">
        <w:t xml:space="preserve"> </w:t>
      </w:r>
      <w:r w:rsidR="00607975">
        <w:t xml:space="preserve">seen in the initial 0.5 </w:t>
      </w:r>
      <w:proofErr w:type="spellStart"/>
      <w:r w:rsidR="00607975">
        <w:t>ms</w:t>
      </w:r>
      <w:proofErr w:type="spellEnd"/>
      <w:r w:rsidR="00607975">
        <w:t xml:space="preserve"> of droplet lifetime, </w:t>
      </w:r>
      <w:r w:rsidR="00A01DF2">
        <w:t>arising</w:t>
      </w:r>
      <w:r w:rsidR="00607975">
        <w:t xml:space="preserve"> from the separation of droplets from the bulk. An elevated evaporation rate is noted over this period </w:t>
      </w:r>
      <w:r w:rsidR="00607975" w:rsidRPr="00436884">
        <w:t xml:space="preserve">compared to the rest of the data, particularly for HFA 134a. The HFO 1234ze </w:t>
      </w:r>
      <w:r w:rsidR="00436884" w:rsidRPr="00436884">
        <w:t>measurements</w:t>
      </w:r>
      <w:r w:rsidR="00607975" w:rsidRPr="00436884">
        <w:t xml:space="preserve"> are less self-consistent than other samples, likely due to variation in ambient conditions as </w:t>
      </w:r>
      <w:r w:rsidR="00436884" w:rsidRPr="00436884">
        <w:t xml:space="preserve">droplets are exposed to the laboratory </w:t>
      </w:r>
      <w:r w:rsidR="00607975" w:rsidRPr="00436884">
        <w:t>environment.</w:t>
      </w:r>
      <w:r w:rsidR="00E474F1" w:rsidRPr="00436884">
        <w:t xml:space="preserve"> Measurements show droplets of different initial</w:t>
      </w:r>
      <w:r w:rsidR="00E474F1" w:rsidRPr="00E474F1">
        <w:t xml:space="preserve"> size, but as evaporation rate is a size-independent parameter, it is comparable across datasets</w:t>
      </w:r>
      <w:r w:rsidR="00A01DF2">
        <w:t xml:space="preserve">, and </w:t>
      </w:r>
      <w:r w:rsidR="00E474F1" w:rsidRPr="00E474F1">
        <w:t xml:space="preserve">is calculated </w:t>
      </w:r>
      <w:r w:rsidR="00C14363">
        <w:t xml:space="preserve">from the ‘R-squared’ law definition </w:t>
      </w:r>
      <w:r w:rsidR="00E474F1" w:rsidRPr="00E474F1">
        <w:t>as the negative of the gradient of a linear fit to radius squared versus time. The results of these calculations are presented in Table 1.</w:t>
      </w:r>
    </w:p>
    <w:p w14:paraId="12DB74CD" w14:textId="2081175C" w:rsidR="00607975" w:rsidRDefault="00B44C77" w:rsidP="00607975">
      <w:pPr>
        <w:pStyle w:val="DDLHeading1"/>
        <w:rPr>
          <w:sz w:val="20"/>
          <w:szCs w:val="36"/>
        </w:rPr>
      </w:pPr>
      <w:r>
        <w:rPr>
          <w:noProof/>
          <w:sz w:val="20"/>
          <w:szCs w:val="36"/>
        </w:rPr>
        <mc:AlternateContent>
          <mc:Choice Requires="wpg">
            <w:drawing>
              <wp:anchor distT="0" distB="0" distL="114300" distR="114300" simplePos="0" relativeHeight="251666432" behindDoc="0" locked="0" layoutInCell="1" allowOverlap="1" wp14:anchorId="3747E1F8" wp14:editId="7D4FB2DB">
                <wp:simplePos x="0" y="0"/>
                <wp:positionH relativeFrom="column">
                  <wp:posOffset>2743200</wp:posOffset>
                </wp:positionH>
                <wp:positionV relativeFrom="paragraph">
                  <wp:posOffset>1500214</wp:posOffset>
                </wp:positionV>
                <wp:extent cx="3173095" cy="934720"/>
                <wp:effectExtent l="0" t="0" r="1905" b="0"/>
                <wp:wrapSquare wrapText="bothSides"/>
                <wp:docPr id="968741179" name="Group 6"/>
                <wp:cNvGraphicFramePr/>
                <a:graphic xmlns:a="http://schemas.openxmlformats.org/drawingml/2006/main">
                  <a:graphicData uri="http://schemas.microsoft.com/office/word/2010/wordprocessingGroup">
                    <wpg:wgp>
                      <wpg:cNvGrpSpPr/>
                      <wpg:grpSpPr>
                        <a:xfrm>
                          <a:off x="0" y="0"/>
                          <a:ext cx="3173095" cy="934720"/>
                          <a:chOff x="814744" y="295597"/>
                          <a:chExt cx="3173861" cy="943592"/>
                        </a:xfrm>
                      </wpg:grpSpPr>
                      <wps:wsp>
                        <wps:cNvPr id="794331597" name="Rectangle 794331597"/>
                        <wps:cNvSpPr/>
                        <wps:spPr>
                          <a:xfrm>
                            <a:off x="814745" y="894005"/>
                            <a:ext cx="3170808" cy="345184"/>
                          </a:xfrm>
                          <a:prstGeom prst="rect">
                            <a:avLst/>
                          </a:prstGeom>
                          <a:noFill/>
                          <a:ln>
                            <a:noFill/>
                          </a:ln>
                        </wps:spPr>
                        <wps:txbx>
                          <w:txbxContent>
                            <w:p w14:paraId="6AF209CC" w14:textId="12A5118D" w:rsidR="00A17ED2" w:rsidRPr="00C404B1" w:rsidRDefault="00A17ED2" w:rsidP="00A01DF2">
                              <w:pPr>
                                <w:pStyle w:val="DDLCaption"/>
                                <w:jc w:val="left"/>
                              </w:pPr>
                              <w:r w:rsidRPr="00C404B1">
                                <w:t xml:space="preserve">Table </w:t>
                              </w:r>
                              <w:fldSimple w:instr=" SEQ Table \* ARABIC ">
                                <w:r w:rsidR="00646CB5">
                                  <w:rPr>
                                    <w:noProof/>
                                  </w:rPr>
                                  <w:t>2</w:t>
                                </w:r>
                              </w:fldSimple>
                              <w:r w:rsidRPr="00C404B1">
                                <w:t xml:space="preserve">. </w:t>
                              </w:r>
                              <w:r w:rsidR="00827511" w:rsidRPr="00C404B1">
                                <w:t>I</w:t>
                              </w:r>
                              <w:r w:rsidRPr="00C404B1">
                                <w:t xml:space="preserve">nitial radii, </w:t>
                              </w:r>
                              <w:r w:rsidRPr="00D843F2">
                                <w:rPr>
                                  <w:i/>
                                  <w:iCs/>
                                </w:rPr>
                                <w:t>R</w:t>
                              </w:r>
                              <w:r w:rsidRPr="00D843F2">
                                <w:rPr>
                                  <w:i/>
                                  <w:iCs/>
                                  <w:vertAlign w:val="subscript"/>
                                </w:rPr>
                                <w:t>0</w:t>
                              </w:r>
                              <w:r w:rsidRPr="00C404B1">
                                <w:t xml:space="preserve">, of aqueous droplets and the </w:t>
                              </w:r>
                              <w:r w:rsidR="00D843F2">
                                <w:t>calculated</w:t>
                              </w:r>
                              <w:r w:rsidRPr="00C404B1">
                                <w:t xml:space="preserve"> initial </w:t>
                              </w:r>
                              <w:r w:rsidR="005650C3">
                                <w:t>radii</w:t>
                              </w:r>
                              <w:r w:rsidRPr="00C404B1">
                                <w:t xml:space="preserve"> of </w:t>
                              </w:r>
                              <w:r w:rsidR="00D843F2">
                                <w:t xml:space="preserve">corresponding </w:t>
                              </w:r>
                              <w:r w:rsidRPr="00C404B1">
                                <w:t>propellant droplets</w:t>
                              </w:r>
                              <w:r w:rsidR="00D843F2">
                                <w:t>.</w:t>
                              </w:r>
                            </w:p>
                          </w:txbxContent>
                        </wps:txbx>
                        <wps:bodyPr spcFirstLastPara="1" wrap="square" lIns="0" tIns="36000" rIns="0" bIns="72000" anchor="t" anchorCtr="0">
                          <a:noAutofit/>
                        </wps:bodyPr>
                      </wps:wsp>
                      <pic:pic xmlns:pic="http://schemas.openxmlformats.org/drawingml/2006/picture">
                        <pic:nvPicPr>
                          <pic:cNvPr id="608716834" name="Picture 1"/>
                          <pic:cNvPicPr>
                            <a:picLocks noChangeAspect="1"/>
                          </pic:cNvPicPr>
                        </pic:nvPicPr>
                        <pic:blipFill>
                          <a:blip r:embed="rId19"/>
                          <a:stretch>
                            <a:fillRect/>
                          </a:stretch>
                        </pic:blipFill>
                        <pic:spPr>
                          <a:xfrm>
                            <a:off x="814744" y="295597"/>
                            <a:ext cx="3173861" cy="689495"/>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3747E1F8" id="Group 6" o:spid="_x0000_s1036" style="position:absolute;left:0;text-align:left;margin-left:3in;margin-top:118.15pt;width:249.85pt;height:73.6pt;z-index:251666432;mso-width-relative:margin;mso-height-relative:margin" coordorigin="8147,2955" coordsize="31738,9435" o:gfxdata="UEsDBBQABgAIAAAAIQCm5lH7DAEAABUCAAATAAAAW0NvbnRlbnRfVHlwZXNdLnhtbJSRTU7DMBBG&#10;90jcwfIWJQ5dIITidEHKEhAqB7DsSWIR/8hjQnp77LSVoKJIXdoz75s3dr2ezUgmCKid5fS2rCgB&#10;K53Stuf0fftU3FOCUVglRmeB0x0gXTfXV/V25wFJoi1yOsToHxhDOYARWDoPNlU6F4yI6Rh65oX8&#10;ED2wVVXdMelsBBuLmDNoU7fQic8xks2crvcmYDpKHvd9eRSn2mR+LnKF/ckEGPEEEt6PWoqYtmOT&#10;VSdmxcGqTOTSg4P2eJPUz0zIld9WPwccuJf0nEErIK8ixGdhkjtTARmsXOtk+X9GljRYuK7TEso2&#10;4Gahjk7nspX7sgGmS8PbhL3BdExny6c23wA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Qad2AIAwAAAQcAAA4AAABkcnMvZTJvRG9jLnhtbKSVW2+bMBTH3yft&#10;O1i8t0AgCUEhVdWu1aRqi9btAzjGBKtge7YT0m+/c0zIpa22qnsI8Y3j//mdC/OrXduQLTdWKFkE&#10;8WUUEC6ZKoVcF8Gvn3cXWUCso7KkjZK8CJ65Da4Wnz/NO53zkapVU3JDwIi0eaeLoHZO52FoWc1b&#10;ai+V5hI2K2Va6mBq1mFpaAfW2yYcRdEk7JQptVGMWwurt/1msPD2q4oz972qLHekKQLQ5vzT+OcK&#10;n+FiTvO1oboWbC+DfkBFS4WESw+mbqmjZGPEK1OtYEZZVblLptpQVZVg3PsA3sTRC2/ujdpo78s6&#10;79b6gAnQvuD0YbPs2/be6Ee9NECi02tg4Wfoy64yLf6DSrLzyJ4PyPjOEQaLSTxNotk4IAz2Zkk6&#10;He2ZshrA42tZnE7TNCCwP5qNx7Npz5zVX05MZJN4byJNxrMRHgkHAeGZrE5DotgjC/t/LB5rqrlH&#10;bHNgsTRElEUwnaVJEqNWImkLafsDEonKdcPJccsD828d8NncAsk32HkIQAkgZLM0isY9hBOKURZB&#10;qSDFJB3HWXqGgObaWHfPVUtwUAQG9Ph8o9sH63pawxG8Xqo70TSwTvNGni0AVlwBqINYHLndauc9&#10;T/BeXFmp8hloWM3uBFz5QK1bUgO1AYHqoF6KwP7eUMMD0nyVEAQsLj9IJlEEEzOsrvwA8gJXqWS1&#10;gvJzw/DG+WLsJV5vnKqEd+coYa8VYr6Ya8Fy+O0LAUavgv/vhgFvuQ3q7ptO+y4bLTVPG30BNaup&#10;EyvRCPfs+w8EAUXJ7VIwjDxOjnk0ibJpPMkSSP8+j+AUXk5ixDyc7d+EGAv2oNiTJVLd1JBt/Npq&#10;iDMixwifH/fTs2tXjdAYdWSJ472DwPdFs3iDUd+IbhXbtFy6vrMa3oCvStpaaAsBzXm74lAc5mvp&#10;BdHcOsMdq/HCCi7GIkGhJxte5VEYuvC3CnndJk4qJDk0iQnUEPSc/q6hSw3p/64K8bp6JX4Iwnye&#10;+T7rXdh/E7CRn879qeOXa/EHAAD//wMAUEsDBBQABgAIAAAAIQBeedH/RUUAAJRRAQAUAAAAZHJz&#10;L21lZGlhL2ltYWdlMS5lbWbsnAd8Tuf7/7MkEkKMIEY9SKiSYdeIncSsTewQsWKGRowQu4hatYsq&#10;Yhe194qtYo+qESOUqtWv1mjzf19xn+/39PmnKhoRv57P6/V+ruu+z33ucd3Xuc+TRGtpYWHRDTQV&#10;sLSwqKgVsFecLSwW2lhYmHzq+lpYWFp80cDSwpp6mv1ZdhYWAbTz58LZP1+x2FUpjcWDatYWdGDR&#10;2GRpUQPorohlZQuL3NQ5gZXTrovSZ4DCq7JVQj1doohK9pVftpNyfHy8RQHK6fFFaStbpHXF5gDp&#10;R+pEtIt/6UkbyzQz8lpaRII2lisDVqLBRDpNZ8qgNTWsEQEjAkYEjAgYETAiYETAiMCfI1CEYjko&#10;Y2DEwMgBIwfeUQ58zLjuMAiaQQ0DIwZGDhg58I5yoAHjDodg4LdmhowIGBEwIvDOIuDIyCHwd+dR&#10;OG0iYQwMABdIbsl3NTkbRTKed4KXtI9iSWv+p9alKMkatXWG4mdVLfyx3ZQvpiu00JU1dwSOu1bA&#10;esEUqAaiPDA5wXvzj8zcqs1zHL7EyuPNu/tHd5qv9x91lsI32+vG0/beWtX5YSWuqVnanBPL17c5&#10;by86H/qWBnCk39c5j27Q7jQshztwFfhLXbKqI709Uj3GYWVeSZE8G3uScoNZ20DK8rfJJbAU7sFB&#10;EC2A/Qney4+9mChdWVxb+A9kkYLSTuwokPiJZkBogvfmHwW4VeYpfS+GCyDjZoaUVGLrTcnx/8lY&#10;6bhZcllTII7EVNYkGg5xCV7q/dDmnFi+vs1Zyzk9+S0NkJTzaKSaQwBW9i4fbAN5JmIgK8hcj8Ec&#10;8ATRJpgGUj8eMkJ6GAKH4VOQd1VHeAQiyYUQkGdM+j8P2+EDyAv7oAvI/V+CCW7DQ+gHbyJtf23V&#10;zWOx95W/AHsArBTR2CjQqxyF0/oK/KPQAaSfAnAD5Fn4J5J+4sFXdVJLlb1UOaVMYuudx+Cd1QRk&#10;X3rBZJB9XwVbQPb1JEjbNPAuFMygP0IhNbi295KHsscjQHIwNUubc2L5+jbnLXvYWDeAN748j7KX&#10;khPii5XnpTfEQH+Q/ZczoDr8lRy5IPkh++P8V42ol+foFCyDW3AdrOEX+A7kbOgIz0HycTVcANF9&#10;OA4tlC9jBcFN+ASuQVOQ+x+BKA5kXnVgPsga5FpfKAzxMB1kveKXgc1wForBm0jb39PcfAlkLYNV&#10;RwuwMo6eKHVNM2E4U7WCsvWw0SDxkeezD+SErPCmKsCNMo8rcB7+A9tA5AA1wFYKZipN2RXkTG+g&#10;rtXH2itfM9k0529sYuuN4Z7R6r4j2EmwAy6DLzwDLR6yBtm3lJY1A34G/UHmJwoEmY+eOMoSr/Ig&#10;coOyCV7q+NDmfJrpmOer7GEVsExkqrKmEqq+NjY9tILWChtsVmgC5pJrj0GfI/UoS9zsQPoTv5ay&#10;Edh5ypf5HoaN8Fdy5II898Hg/FeNqL8BR+BzGAB5QfQL9BIHLQAZTyR5JvPygPswCERrYRWsAXmO&#10;zoKs70voCObnkTt1m+AW/AbDoTBI3x9DfuWXw86APfCmCuRG6bctXIDT4ASiBXACZD3CMYgCvTZQ&#10;aKav0PkF8CWGPiC5Ewdu8CaSvmSeI2AtPIZiIFoKM2GKFMzUjfJYGAa/Q3aQuKaBEpALSsF+yABZ&#10;QNqICoLE3V4KSomtN4ZrE9T149hJsAPmg+hH6A/OIGvwgZSWPwPKerOBzCcdBILMpyTI/s6COCgE&#10;V0D0FbQFmXtZsIXckEeBSVFpc5Y5XQB9vkp+LoYAMFcHKiJVpbSTZ+gJ9FDYYMNBckTLK9wElebz&#10;nPI1Uw8nHjJCfeXXUjYftgvIsyuaCvsSvMQ/HKkOgdc5j0Ym0sUv1AWpelnDY5D9HAWy12ngPmwD&#10;E1yFAfAZnIUsMAT8oCM8AlEcyLyWwmFwglswAgqDrN8TPlB+OexUOAoZ4E2k7a8tNxcBiWGU6mgB&#10;dr/yxewF7ZqUreABuEBi+orK3hAGM2EDBMCbqAA3yfp9wQEuwEWQ5+oaZIHjkBGaguyxSPZlD+yH&#10;1SB7sAZ6whS4CW0gFmrAdyD7JrGVHFwL2UH0V+uN4dpBcIOHMAl2wCwQyR72BpmjrMEHUlpjdQMu&#10;wg+CQJD52IJoOMQleC/zryL+TcgMK+EbGAlfgazvJJSGlJR+zvp8zckkDoEPzAE3qAea5Dz6HlbA&#10;A8gPv8E8CAPZ2x9gCMwAvfpQMK+TvuOhCYxRfi1lZS6dQHJBNAX2JXiJf0iuhkAwOCfeJKH2Op8j&#10;E7n+mDpZnygDbILf4SzI/ET3QZ4ZmbPM5QMwwVJ4CrJ2V+gIj0AkuSDz8gcZ4y5cgij4EKQvT5C+&#10;xC8Lsm7xl8CbKJCb5H5bdXOoKtfGLoD9ql7MXpC5aCqGI3ucmApSeR3soQJcBnkupf5NVICbZJ6+&#10;6mZZ+wsYB2cgD+wED5B2Ei+R5JmMexIagMRaYtwflsJj+Ai2QwAch/nQFM5CDtD0V+uNocFD+EPZ&#10;idgdMBNEMn5vyAIyNx9ISVVmsG+gn2IR9hgEgszHFkTDIS7Be/m9QeIaBRlhLWyC2fAVNIdw6A4p&#10;KfM5hzK4rKExHIU6EAk94EfQJM+rzD0vyLryw2MoCvnAF36DGJAcSQ+a1uC00ArK1sPKuD/DA+XX&#10;UtYF2wkkJ0RTIDrBS/zDkWrJyWBwTrxJkmvTmd1xn3IX0K9La2LeVqvX27QU0ugrXuE7cc3yFdff&#10;1iWZY9a/6DwX9YV016ScTVdOTrc/ncnzFQRZYD/IHmtaizMJnOAFlIR5sA4knz6E29AEtsBhKA9n&#10;ICNo+qv1xtBgNOjbave8r1b26jnIMyb+BdgIK+ArOAHHwRVSi6KYiOxdBfCETaCpA06kKkiuyHn0&#10;QJXFLIOWYAsLoSNokvVLvV71KMSDE6SBfyLtPBpBJ6HQ9S1wlj5nvoV+38Zc/y/02U3Fug921GvG&#10;Xd7t2tp76HytL+3a39lD3LtYd//ftX8fr+tjcoC1yjtfX5da1qTNaSjze1vPtqz1c7iSTDHoTT/j&#10;oCfIu9HZwIiBkQOvnQOexMpkxOu14/V354vEUs7OYBVTjCEjAkYEjAi8kwhoP68Z59Hrh78kTT9V&#10;yHdiUSaQn3PCIAOkdgUyQRc1SStsCxgGhVSd3pgoDIKm+kp8uW8wWJvVG8X3IwJVmOZQEGuppuyH&#10;ld/dVFRlvclE4W3nuHEe6SP+ev40mk2EjtAGRKtBns1RsBZSq+T3jeEgv390V5PshV0JQfAD2IOm&#10;DDg3oBUsAjmHNcnZK/3YaRWGfW8iUJ2ZRkMd2KOsj67uAn5R0Gs1hbed48Z5pI/46/nyO8xaUEk1&#10;l+fxivLFXAMHXTk1ub5MJhIkB7XzaB9+fhAthJoJ3ssPf8xcVS6EPaT8EtitEAvGeaSC8h4ZyV0P&#10;Nd9QrOSEG5jABiTH5czSlFI5bpxHWsRfz8r32scwFVbABigAsn+aDuPk0wqp1G5mXtp5dAPfVs1z&#10;LLad8sXI2s4qOxB7B+SslXMpL8g5bJxHBOE9VWHmfRU81fzTYWVPL4ITaEqpHDfOIy3ir2/l/aHp&#10;Ek4Z+E6rwJ6EzLpyanT155HknuSBaDI0TPD+9xGAuwOGg6xN3qWroS3chRZg6P2LgBdTlrPH12zq&#10;8s79HEbr6nPhp0SOSx6GQDA4w6sk78VBZg1CKWeEuiB5qhGBr6kCjozxKgVy0UU1sMe2hgiQc1mv&#10;8hRq6itS2E/PeHsgLcg8b4LUxUImyAJXIbVrMxN0V5NcjZWctIKD8BFoMuHI74lEtWER1IdPFfex&#10;3SG1SJ8fnZiU5KdGcbNJlqSsraObupYdK8+CrCmbqkuqGay7IRzfWldOLW5RJnIRSukmJM9oZ1WW&#10;PR+lfDmfZA0pkeOOjCPzkD1whldJnrVrZg3OU84DE2A6NFDUxmragnMdXLUKnU2DL3sWD+6qfiR2&#10;BviDjKftp4x/G0bDu1R/Bj8Ie6CNmojM9QhcAPFTu/TnkReTjYZTMB5EA0DiLLm4BrbBfsgFel2m&#10;YKuveIe+eX40Zy4dQc6a/4A36DWNwkSQNto+ShykfWeQ/XwTxamb0mIlbqlR3zCpR3BJIXste7sX&#10;doPkRw4oBwdAJHn9tnPckTFCIBj+6XnUiT7MlZeKc9AbIs0vUvZV9fJsu6vrEoP0kA1+hnQgWgEL&#10;QGIncgGpiwE58ySeKSU7BrI2G0zOVluzuvep6PCKycp+pHaZ54c23+E447WCzh7ArwWVVJ2cH0HK&#10;l718APp1y97OAHkmPwc5qzuAnGGnoTuI4l6ahP9GPBxf8nchyHMeCQGQmqVfs/k833aOOzJgUs6j&#10;F7S/pOM5fh6YAFfhsKIFVhQBA0HOltsge56Y9O9rue4N92ApWEEgyBhtQTuP/PE7geTFbOgOhv6d&#10;EUgsPyQSWeBHMH/GJGcew1RYARtAL8m1JfoK/DCYB3IuTYSPQe7NCB/AXRBp59FE/FIg+Sr9yRy2&#10;wyAwlHgEHKlOynl0zayb85TzgMRb+smssMNaQSycgF3wBNpCYjI/j6SNPRwAf/gJ5OyRc2cdFFQs&#10;wx6Fy9AXDP37IpCDJSeWHxKJ3jBJnERko6u7hG8CydmZ8C2kBb2iKNTTV+CHQDRInj4CUdxLk1Av&#10;/W2AyqquD9Y4j1QwEjHJeR7JeaGXL4VdkF7RGHsQEpP+PFpBAw/VaBO2CXyqWIrdAXJ9CXQD0RwI&#10;TfCMj39bBJxZcGL5IXHYBmXF0ckSX3JyD8iZYw83wQEkj74E/VlFMUE9+JTv+iIZT76TXYYMkAee&#10;gCgOTLAIRIOgP8i4y1UZYyiRCLzN80jOi/a6MWWPZa+K6eo0dzOOuyr4YuXnPnnvSG7o1YbCaFXR&#10;EnscNsJemAIpoYwMEqyQXBRlgh4QBlodbqqWidnJs9I0kVnKXjUEef7yqevZsdpzLzarqk9NRp8f&#10;Mq8bkF43wXL4B1RZzoiDIOeS3OcB8XAFLilyYDWJvwEk17ZAOpC+1sNWuAUSk5vQGVqDSO5bCJLT&#10;0l5ilxpUhUkMBbGWakIVsSOgmirrTWJ5r7+eHH5SzqPkGO91+5D4OLxGYzvaCCmpfQwmuRwKkoui&#10;1TAYRsFaSO3KwATlWW0Fi8D8GRlJ3WJoDicgE8i5tRE6KqTufZfkjnUSF2Gel/Kcmkvim0ZVNsL6&#10;geR0FDSAd63qTCAa6oCcx2JLQAy0gDNQGvTaR8E87/XXk8NPredRcqztbfQh7zp5d2qKw3ECeadq&#10;uoZjnrPatdRi/ZnIXDWZQthDZhM7T/kDVbcYWxNGQz+oDXZg6PUikIdm34DEeCLYwLtWJSbgoSYR&#10;io0EeQe1V3UdsGOULyaxvH8bOW6cR7qgv4Yr77gfoDxUgXjwhQOg6TBOPq2QSm0B5nUWxA6EO6DX&#10;Agp9wBXkrO0C62ETTAGpk9wx9H5HoDDTvwqeIHvuB6JaMD/Be/mRWN7Lvckt4zxKekQrcMu3MA9O&#10;QRH4DjSdxMmsFVKxDWBuO2A4yJz1MlGYDXIGrYZGYA2Sl6K5ECCOofc2Al7MXN4r8j4VyX7XTfBe&#10;/u5wsvI1Y573WbQLyWiN8yhpwZTnUfZJvnM7w0WQ5zQWMoHs0VVI7TIxwTA1ydrYRcrXzpsQym5g&#10;BfLdrxBEgReINkOlBM/4eB8jUJRJS+6W0k2+F/4oVR6Hle/EIskJwTzv5VpyyziPkh7RQdwSDYeg&#10;hrrdH3sELoD4qV2SX2tgG+yHXCB6CnYg6zoKu2EgiKRO1rgHxoKcVYbezwjI77MewSXFaGxGkPoY&#10;2AWSB+XgAIgSy/uXV5Lv0ziP3iyWDtxm/jymoc72zbp7Z3elf8XI8h0wrdl1OcfszeqM4v+tCKR7&#10;xXISy/tXNE/yJe08GsOd8s6LMDBiYOSAkQPvKAfk58VJEAzOYMiIgBEBIwLvKgLa9yPjPHpXO2CM&#10;a0TAiIAWAeM80iLx+rYkTT9VdFO3ZcL2gDDIoOpSswlkci5qgvL7oNYQAQUgMeWksr3ughv+YFUn&#10;v1My9P5FoApTHgpitT3Mgd8fPgFzJZb35m3+adk4j5IewWncMhE6QhsQrQZ5PuXn37WQWiW/cw+H&#10;eHBXkxyJnQH+cA2sQS8PCqdgpaqUnDkNASBr7QOG3q8IVGe60VAH9igr+XAWasNOVYf5rxLL+/9e&#10;TCZHcisEjJ/XXj+g8vfPWlBJ3SJ/F72ifDHyTMvfIVKjfJlUJEgOSv6JyoH8nS0b/AzpQK+5FPrB&#10;SlXpg/1a+a7YQ8o3zPsTAcldec+IQkFyQugIH0NucAa9zPNefy25fOM8Slok5XvtY5gKK2ADFADZ&#10;K02HcfJphVRqNzMv7TySKXrDPVgKVmCuslSsVJWB2NHKl3M3VvmGef8iUJgpXwVPWA6XIQq+B31+&#10;JJb3NEl2OdJjCBjfj14/tDa6ppfwy8B3urqT+Jl15dTomp9HMkd7kHPVTwpm0p9HLbk2Xl2Xdcp6&#10;Db1/EfBiyvK93ldNfTG2v/I7YT9XvmbM896kXUhGm5TzSN6Fg8zGDqWcEeqCfN/TiMDXVAEnRCv8&#10;hZV3rou6lh37qY6s+PKsNAUZvzC8K6Vn4D2QFmRON0Hq5DtCJsgCVyG1azMTdFeTXIHVvrtvwtfy&#10;U11OMGX5XKkqvLDRYAW1YSm8K+Vk4Pa6wU34kiOSK4mpIpUjoJruYgX8CJA1mivcvEKV02EH6K5J&#10;O2td+XXdIBrmeN3GydiuKH1dhFK6PgfiS2xE8vyNSfBe/q47Pb553st5kNxypMMQCAbnv+lcnrVr&#10;Zm3OU84DE2A6NFDUxmragnMdXLUKnU2DL3sZD+6qXnJpI3RUyHMucZoN0r98p8wK70r9GfggyP60&#10;UZPwxx6BCyB+atdmJqjFW86fwxANX4JInrXRCd7Lj7KYlbqyXDsK30MhXX1KunKGngJtXhnwb0Ar&#10;WATyTOlVgkIMtIAzUBq84CTUAenrI9ArTl/Q+c74saqcFrtNdy0prn4fknLfP237DR08gksK2U95&#10;zr4CWYvEJBeUgwMg6g/meZ9wIRk/HOkrBIJBYvwqZeHiNbMG5ynnATmPOpldk2JeOAe9IRLMJc+C&#10;1O8Bd3VRYtMPaoOdqmuNdVL+BmwdcIEVIDm2BSR+KSWZl7XZYGko25rVvS9FSybqkMTJJrV9Erv/&#10;2+ZzaSF5slK1lPeA1IkKwaEE738fI3Hbq2IH7BhoBOtAzpRvoQnopZ1HEVT21F2QZ0U7j/zww6E5&#10;zIajMB8Gw3fQHUTVYD2shsog2gzuCV7q+Uj/iqkklvevaJ7kS47cEQKvex69oO0lHc/x84CcR1fh&#10;sKIFVhQBAyEb3AbZ98Sk3xfZs00wBa6AzFFTY5wLkA78oRPIszQbuoOhf1cEyrLclWrJBbBnQazk&#10;3B3QawEFOTtEtUDODDlXrsNDuAoZQS85jz6DhWCtu6A/jyZSXwr6guSuHRyBsSC5ew0kR0+Am+IH&#10;rBXo857iv14Sr6ScRxJbvc5TyANyHkk/mRWyJ1YQC7IPu+AJtIXEpN8X2XfZP5G87wLEQW3gHJhA&#10;VBCWgbyPLoPkg6F/VwT055GsPAB2wHA4CXrJO6uuqmiInQwjQc4NyVWxo0Avydk70FNVannpTDlW&#10;1UVj5X7Jv36qbim2svKlnQdIO017cIqDPu+1a/9mm5znUSezQPpS3gXy/U9oDAchMen3JYoGXqqR&#10;1FcCOYsOgeSBpiU43VRhDjZUu/CWbUb6D1ZkUGNlwvaAMNDq1KVUaQKZlYuamT22NURAAUhM8rwN&#10;BmsoAhJrje7470plGXilGtyElfiLasOiBO9/77ZelEepunHYLjAaglRdZ+wE5WvmNk4OuA5usBwq&#10;gAccARNo48h5FAKipeCd4L08txzwr4AtpIGfwRk2gzu8C1Vh0KEg1hJqgbanYuuDXhIHWZ8gz/Pb&#10;kCOdSv/BIPF5lbJw8ZpZg/OU84Dso/l5tIS69qDJBicOimkVOqvflxrUy17vAXlnWcE9kPfUJUV9&#10;bEs4DhthL0yBlNA+BukPsmfr1YCrsfK8joK1kFqVhomFQzy4q0mOxM4Af5D9tQZzhVEh99hBQeio&#10;WI3dBu9KZRl4pRpcnqk1IPPZD7lAtAX8ICN8AzGwC2QteUByT+7ZDibQK04VWmNl3+vCRbgOHaAz&#10;yDWRnEe9E7z//zyS3O8Oh+E8SK6INoF7gpeyH9UZLhrqgDxnYiuBtq9n8QeBXtK+E0i+LNVfSEbf&#10;kb5CIBick7Hff9qV5Jb9a3QiOSWklHIw0CXdYJKvTnBFVyfPtIOunJpcXyYTCZKD2nNQDj89ZAN5&#10;b6cDvUpQ2AqxoI91dsrybOaB1CRZy6tkvj5pm1jdX/WRhgtp1cUMWCm/ruRc0sfwde9L7nZy9nio&#10;TkOxkhOa5Kw6CDJXTeJXVYXa2GjtQjLb1HoeJfMyk607OSd/gPJQBeJBnvEDoEnegfm0Qiq18p1A&#10;O49kit5wD+S9ZwWa5Fw9BHlBzlz9szSOcjgYen8jUJipXwVP3RKO4Es+JKZeVD6D4MQuJkOdI32E&#10;qP5T0/ejZFjaW+uiAj1/C/PgFBSB70DTSZzMWiGVWvPzSKZpD3Ku+klBSd6bq6Et3IUWILKFm5Bd&#10;Cobeywh4MWt5x8j7VFMxnBNa4S9sLurle7ScHckt4zxKWkQtaT4Z5PurnN8XQX7fEguZIAtchdQu&#10;/Xm0gslq393l9xn6/KxP+VPFfWx3EMmZLH0Yej8jUJRpS+6WMpv+IMr9zeok59ODvKvsQN5bN0Dy&#10;PbllnEdJj6jsmfz8fAhqqNv9sUfgAoif2rWZCbqrScr5Iz9jypq+VHUDsKOVr5nLOPK9SBQE4xI8&#10;4+N9jMA3TPoRXFJoe72Icm3QVA5HziFRKIgveR8Mb0PGefRmUXXgNiuzW9NQ1p5Xs0upvijvQFmT&#10;ISMCr4qAHRflZ4O3Je08CmMAPyhjYMTAyAEjB95RDlRh3CHwMcj3tBoGRgyMHDBy4B3lQC3GLQ+G&#10;jAgYETAiYETAiIARASMCRgSMCBgRMCJgRMCIgBEBIwJGBIwIGBEwImBEwIhAqo9AzsqWFiWZ5Ydq&#10;pn/+hzWTq/Gf+lb93yJelq0q/+9/OiD/oC7ai//YHfyq16zGP1Dg6p8l/8DF5Fu9vtSO8bKwKIp1&#10;q1/d172YRwkHt+ibj27eXfz4q+PR+x1KmLxMPdt3dahQweTp26Vb36AQbLd2fYOqBwX27BBk8qwT&#10;1KNT386mMqWLmypWdOjTNySoXXeHMMuVTev2+d7LafvzZkVnRNRYveLM4nD3U7V7ugwq4l3sVLWo&#10;3MVzP/t167QVV72mBVY7lP7zoLin9y7+2nTA6GZhdssjI3ZGPLC9+cew1ZUiHgwZ7e3t3Or4gSaf&#10;pFs3ePOm5tem9t1/Om1U3PpStmtPuTiMPGbx0eimu1y+WGR3eN/ISr0erNpRJf9vLldzNmgW/qBH&#10;bJVe165unjdm/Mplsw6HOU0aO/3w4Yw/hMUPOW59cUeGaw32WJ5sGpU5/Ice+ZbErgzZEuaXdtOX&#10;25rU2XTTdmHxH3J0+aryhWexLa39ny7+Y9jJqn1GfdvF1WXVU8dua0bGOe4oM8dzQI0WIZkmNq4+&#10;2XLp9laTfjlXY1TwozsdPjlScnG5ptnLrm8amnlWlmI52/2a5XzxK1ZdA5a7vxgWdyDgu6ZXijvu&#10;TuuZI8vkNhNXzd0QMHTlKc9dh3uVXew9+4us/ul+jjPlaZ7zsE/DBmfqr5+V/26WqS0/Dogu6VbE&#10;4cj42e0iFhbO5JzdsnDDPN0Hfn/5s2l3yz5zqzumYfSd/IU855VqdKP8htDC9S3L9xg+MeaPioGe&#10;BYYt+75efOkGTg3nPunypPCDU4Nqle3luvbe9l33XYoHDy89zXrDx9822dF1nMvcIp8HVy39ac+c&#10;v1wqPfb3F98WCWvu8EXhvl1smn09Z8ijRiVGPPkuR/WNvSPc+8xy3LvixKT8lz2+vRPVLsDb8tcu&#10;c3rWmOrat/WVqhmL/PBwYYYPNnbIvLvLjPEzqucPXbNjfoXiR7/OujX/oab5s4dN3zFo6vSS+Uan&#10;KRie5l6mG5uejr/oerFpnx8z1hyR82K2QS8W5aoR1LOE63qXxXOGl3aKr+scsL9G/Ol1W1vUL/z9&#10;pOcPcxevnT1myYth1Wt1GTHZouW9+5Yej4tvntlqX97qx3x/P3h44Ytmhdc9adih7wczv5w98vCU&#10;yBM+fXJlqlcoMDYqtGGW8A412gxZdD3i6sl5di+2P7nrsn7rwICfvnkec6JG1GarFY92uozPsz9i&#10;nVtMHudBMx8vnHXO45K1t5tr3haX82a+k8NnZOkHS/MVe1zg22N+pa/3qPDdaLd7F9cebXa9S8Ve&#10;lfKuirdIk/NkM4egHh3UQ4AnT04x3RPUuH8vHpn67TolfIYE9ehrKs7lhibPhkF9en4aEhjUx1Ty&#10;ZUW1nj36cr2PSZ5AGtQN6tClXdWeYaaWXlQUL+tlKl2itQOPnBpGbtMe1PohPQMbBfU1tWSs6r4m&#10;z8ZBYX1NrU2e1Xp26xnSqFe7wCCTPM/V+hQzlUrovWJFnmoGTKhu3Li4qYxUO3g2blzSVDahBW5p&#10;UzFZS0Oec3nUteXJArSBP2G2nlXklOjBEWHyrB4U2iUwqKFf1f+eE8VLFyue+EmiPz3mTOvXuNGF&#10;bKNjtpfZfjxzfpPbLzkH2JtOlq/hbNNgTM2I+lajRhQMrZ7GN2umwk07NN5l6Tc6f6BP1nTDh7U/&#10;Z//Iqf7+3Q2q+9y8FBlsf39lqceXZ/1+oPmVC7c2nrvQ6X74uS0W9V8Ms9nT198youR8/6w/393d&#10;KnOWI9G/WuVwsszgb7krtmNHG7/fqludfrHde+bMJTX2r33ys0dEh60Xi+6sX7DP2fghk/KXqeZq&#10;a+Hgc6Z0hcEFs9+0+qLR2n0uxeNtDv8ytXDxUcWKZ5tv//WK/NejV3V7sjiuyNZDM6YXvDE/Z/Nj&#10;LttKzo3cWv/yLLfYBZE281vNcLvaacEgu6DtjWvOsrj564enTv32ZR0Lr6wz2x69VXB+tzHFfbK6&#10;/DzmkZVF2i+iy24LyTDuadnOcy3CojrdGGszpmb7qEznZnS5eftgx2cP1zZ62r5YkS/21o39LKxO&#10;zC/r0n/ulT1iVc9pPpZuzbvP7Dzp3src9+41PxvX+enOC1c+GNzod++DA543eVjwp5i5VSLnNr/S&#10;7acVntuzWTxxbTE7z9odU5tYrOtuW/lm7Ip6900Wj9JYrLv85eMPRnVrMzn6WvpC6cb99FO3Ppbz&#10;gj2K3C7zfN6wnod3jir768wjPz9vWj4qe6WhBWo6lwjyuRm1OKp29aNH02eYHtPh91+d4q/vKtvl&#10;u0N7i345b1f2hyNvN2lw+wv7EWM6bx1ZYaj/RI8ODiOGnIkdkqN0ITuXwXOCs3b+tK1F+Miy9TfV&#10;tDvY09uiWgFr1x6VBliF323pVMzh4I5tnVdOWtVnQvEBf9x6ljddq7E9YutUyd8o7kn6CR1C3L4u&#10;6rLgyohuu60yT7Tr+5VDyaEeXlZFAxxzR5ToZX3ZZDEiooaT9TRrjxpWXSrbfFul4nkLhyrFzluG&#10;Du/ay+L00AHHbT4ZVrqXbSubZrsce6VLH+FX2WHU7tpelpeHdkk77IGT89dVlk3MtjDjzKpnnXK1&#10;SNu/WpX6H2e13ldtzESnyZWfHi+4JMdHw5fNr1bf+5cCfXNuSdt6+LOv7I6bStr+bhk+ItMMq1Pt&#10;HM9bbIi4sLp87rR+e45crR7m/KVd9l0XY2ttylYxw8Y92WNzPbAoOrLtnilpKx9Ma33C1z9trofV&#10;q070d7XMlC94Uv6FVkt9Zk3MsDDX5vE1JvW+YW07en67GTmy7Xe5Prp5ZGz7pu3Otq/ldWZG4Iym&#10;dbLHle7oVGLo02GL2p9ZE+VfaEWlUPvSmWaPd49uGjAhoOXq6Wusz7f7qXzuDAd2uVzL3Wvwphyt&#10;ivco9Y3NxoznIrdG3N3rGFvwYdi2jy5nvT8s4+4+D9oPyrfDYUjuIR9cmZB3/85CE+1b2AQPy5hv&#10;msm1m2tjp5xpb6X9fUSmPSUbDF1Sr2/+UU79o1u1L7zm8/NVttXMXfCTKVlrjnLN3tC18Mx1QxvX&#10;7Jq/dUHvgtvzTTlUroNfSI7mldvU+8Z1nqmtW8bJlep/8WHBrPVq5fapeuGTsrU2V+5fuX+1RQ0d&#10;l/Q47b9sxpY5Leptrx5eK9zTb0qJ6Y+nXz+0csryScFT704f6Fbvi3PT+01v6zGvUNt8Q2r9EfVi&#10;k1WD3ZV3Nxq6YHXT+b6x6/Z4j6zpM+vrqe0/az+r/Zj2w6+V2tfAbdvkoZM3Zq63tPKPq0+6LcqX&#10;s+qpRf1PblpXd12574O+98rjV2bh81NTftz3S97b23+xD3ILannzw5u5b+a8ufZwQ9s9XgG/lWjo&#10;sihySuTWyAmPS8Ztjrkec7H0qi5t4rcVnvr0ox4fDZqaf2rHqZZTJyyr06Tnmaxn5izrvqzeaa+u&#10;Bbu263qh6/MzHsvHxyyO6Tc3Zk7bkvE3Xoy+s3rLmAGbnnX9z9473nem5JyVc0dOl5xNck4vub+U&#10;y6wesw7NujnrVskD6zq3SLfepsXNFrfWt/GaOvPno407uq0dV3b+ym/uLXY/UXHhpeXeKwOXrPXv&#10;tOCTtceytJ7s0bJMlY2tNjbqV7VebU9/z7arGtyfX7HBvJXzFu7029lyyOFdx03fB4yrMnv3kvlj&#10;5+9sN7fdgtjAAssmLT/x0YIWC8rv/zhwQ++xDyteb1lw9Zg5NSfXHH+obqPzpy83DtgSsy4mfXBc&#10;54Ill5faeuDr1T80b77C9+xXZfdWODhoQf/ZT4uk8x7nP25OtkvZ2ha9V7SR+92ieZsXbp7Gv/u6&#10;O6uf7f0+elZw68DwA6O6Xg9ceyzqUtz6lUvdr4TuvBdeflbr1Zeybf1ka8yTDE/yPy/4vJid9+iw&#10;0dsz/Hq+b+iHW0eEn8l093bspmMPI6/bFRpYaM2pmouvzGl+rPAxx2ML0qXP/iD7afccISd6x27K&#10;HTLJo4NHZNuwXvNPN7k49XqLu8+O1j03/lZodPfoS+e9L/y+6XmRjLUzTvIbd+CLxVNu5YxJ1+az&#10;6auaTWq2auPkX9vf73p/ccVyFcdUHF8xy47QHcvDPX9r97vV76HPLj0+9+DWs3PP69l8bLPC/rbD&#10;Qhtfm6Z2FdMVt8+c5lObvbstd28dltfzZFvXVqezWVV9US10ZAX7UulbOz/rk8OjaMkVBX/qv6lJ&#10;2OCwfjbu7X2qV4veWmPCwZMH/caNz1Y7Wz/fQ377fM741fUZ6DPdp/Z0/6LN197wjWwRaYryzpY3&#10;l/NA19CQpb+evFR79PWfrjlc/9mjRKv/R81Zx0W1tX1fQEQGlJQUGEpABGYGhqGkuxEp6WaQbilB&#10;aVBCQqSkpASkc+juRlq6u0XkHfB4H8/xnOd+3ve/d3/Y7FnXWnvtvWZfm/W9fuv6EF20MW5XspjV&#10;2ZsXpluvYXufkpyKYgb3IpCgIWtRNu9At8J58fromyr/s4jlFublV7vaJ8bfwq/H+BT69IvGNGkH&#10;GkrlSd2RmkdVECr54liou+e9kBUZFpnKxJ7Vn9UN9yk+KR4UptcP+sSszf6QAcHWyJEKEqnsgA9v&#10;qRCkCPaHyzLaa5hUvX39XfZQMoQujv6lBlaReeG0qYRxUodSF97SwcK7BatOivb99jNPqAnU2dG0&#10;xum737d66NbT27m+I3laExXyztr1lbOHNeuhlkBLybGdTvHOV8bkM1ZB00NK75U+1eiZFW0vtQhX&#10;CCvNIlh6NG9bNFvcsdicMinKNZ+IodHpPzTonAuaU6CfjFif0fBQO53qOvLZRKQfpZ85f3G66Tw5&#10;tVq5rx5roKEz1pf3RTt3sWsvZa+sSm2jRlVf01YPBx5qFFoMySxESOebSwxnrKWteZOFvltCrLmV&#10;bSaMt06M1s5YPh9EeYXWjMFPSXi3+nnbseLTXCHLZv3J2Y+Nvespa5W1ps91n4tuSu6G90r4SqS3&#10;NoQ6DvMOjcIyYZGcDa8iWgrmbVutz78cirgR5KwqsqdWnFznoubenWs9odpOxOYbexbkkb3KcJ50&#10;VNr3JOhJ8sjkSGBpGifcTdZtZtVrMIGih4JFIO7C/SDkKPZdUYepTG94z534OO4kZ8894Rbf3eBA&#10;Yn8eNQf+yuKFgYS8T3nTnd4x+Tq7FXZZE4izbyoxOaZ53Nq8HgkeiE2/81cjlFWJ0bobnvDVkm1L&#10;xKpN0Xn0fO7rGnSP5a/aZ2zTR5Uei68vEsjRgm983WKtcbvQmXy46jF93o+RhaMj0OXKdW52brgx&#10;n8IAULifmC2Qez58MmqShTjYeD+q11sUYBrqVy7CdhF1mq/QiN6b1cssXiy+JpEr0RtyGjLlWnDQ&#10;vNMZEjM471vL9L30OKo/J8nT+QxhatDetPO0fz1WQHo6s4b768iR5bLRysKgM3z7Q0bQdE6NwJH3&#10;efKZ4UFr+OqGwolCVNIrAWd3zG97LvcsTZZmjn32z37n7kuyveRSJARLiYgI69sbGwGR7HkJsNo/&#10;4fVXdv2Tze3/hbYvAdoRCclgIJsM3Mgeidc/eFj7Vxz+NWD+0aWIvoO+hbXpD+63/wP4/wToS9T+&#10;yc8/TrgicTZlRwOHq3DhsZ2j8Y+Ky0H8qBS63ESYhezg+hYswtYWRnKPfxC8qLG9oR3cxsHaDgD+&#10;I5J4bK1iBb8K1sE/aB8ZyNvZO4iY6dsB2ZG8Lqv/RwEKArKpwY0czC6HBoNAgBAY1+UOuDxCYZxA&#10;Li5u4CW/X9ZdfeaEAdmvbGCkHRlMQDmvzrk8XpbZkd3/5cv5+Uwuo48/hAN2duRV/0lZ+DUe0I7o&#10;NG8E4YodfwewDIrtfJaKJwxJTrtevfKy8vyaJhmGEAvWmMbJtpuElPLKnFdoGm+IuHzoof3mxseB&#10;Y9Can+mwpimqwjy9mSpFUq5MoRZpznJcM/RhMb8UnlU0fCnZ6TyzA6J0/1zQ6F1jiqqCycaJ0Mj0&#10;i1m9KY3cmtdyWnDW6ef7dVaqkY+jIJOpkzLruhPeKmSp6+N6Mz2dZFm1BEnBpr6vw9ryWFb7dxY0&#10;u5MdTeWlU7L5ErJ9Ek7LojbzA/NqKbqLsgkDnJ5FRT67jS5aQTQliFJMPCWMEinqrCg4tCmKxQi8&#10;H7JCeX/hcQDlDmZAKUa/BKNg1lvL5GuWTR0UhLibhmpk5qLBn2+IoHCYuDF6SfeSa+l4maSUx18z&#10;VtKSF1y0vNu3TWekuvfhGNYXgwv6frKza2w0N7J7PrOTGoMp4XmtcixN7ve35MpJfne/P93oh1vJ&#10;61siw7l/9joLfdPLqPUqgBRGRqgATRZOCBeQhR3pMRAQCAQEg6CcyOhTCvkawA2FrEwtjJEuzyZk&#10;b3gZ/3KDoJdx4o8CCwTpXWwi+jaSxnBTMwcADMwJZFN2MLZUvTxD1ljfCG5leuW06j9aAKFgbmRX&#10;TqZXfgvkgCFLcvouP0pXF7+6LaR/GUMAyM5+hK8/X/8rw8/B//BHMPKWObj+451gKDfsv7tnrgpc&#10;UVmNkP+4hp6RFdOImowu1McHRYierp5aGzdNPYsGbagcQ0wJ9+MLQ7h26wg6iwhLgUpxdIHy2qMM&#10;84wORlaKNB5HhzTVHO14K9t1h2/6E4ELA/ZJms8P1bbjzrbsps97nGvttzwcg9eZgQBV72sgN309&#10;vEzfjZYWWP7X4QqcVg6AYKW6Bt7bfRtsxGfX+7Zzs2+NDJ7ma6mXbfS7QEp9h0uKqCasv3A909cb&#10;o3U/ud068q6uAWBRYJY3x6yx+T2J7YVewRc0KfT09754dcuUxNMxtTzbk6eap131NWdKJpP3okuT&#10;PHarH+o6jBHePhYvxi0hGT10KyQahScaEwDVsGZtyoWwFB64k7IVQOT7+0+0+U4KcjNSz2gewa6n&#10;Q8xmc8uvt+h3C00QfTPxPWHnMGRpGWdsauSpxMBvUs2889yXOkCC8hnJNUjavLo3SZ9el2j8qBDH&#10;a7r3ZuTYaPq4kM1QMIXX2WKzlwLLx5fAu17bktiYYUQD4p5pNBRSaA7052895axRFw0kte6jhAv1&#10;M1XSueM59D+9I3/Ez1aP9imI4VTiew3rafnQS09/YdQ0YU4rrsH5DhDZQSFL/+xwXEgedn5rwqrD&#10;Z3wopACP+BSn6vkF7/bm8mGlAWWiSemTbnhjN2BXm/BGoiHDEUYZP7SFyUw2WLkpJa9n3vST5xhH&#10;hxXV8BAHpJ3//t2IVKoHm2sbGzyDY2O58tAskzzdh7zS/HQmC9gFgL1IqHxo69MJ0S6mQ+XqdHSH&#10;h+Aky8/VbU9MmdjQB4hXsfotJmkTsW4NEEuq4DzllHFudH1NJEr6KO326yXhdEoBoQjZfUlIFRn3&#10;PUdR+b54G35tCg1Mkjiia7vWWmAS6PzTj/doY2RG2jjjYishfIwxaIfm1KPt7+fuuHWUyavbHD2e&#10;8E6vYAdMVqXdTt0793aUWFrHDmeeg3MyI/gyMu30nr/uqnjPG1KYQmOaWUeW2k+Yc3N1yGRwNbFh&#10;4kXxUc+iSoZC95OaL7gTp91zEaT2HqNsbDtyDz5R3ZaiIOjNPd0Jol/vRmww7E3q1OLD79z7zBD6&#10;zHbtWhc2YP6rVdDqXJHeS+xIlDtN78lvvZg2exRWrbw062ya8omSzao1mpGgRuSlTjdG181H/TGu&#10;qw0FtPO+yVIbTsWqtIQbiTVnLmNHZVWAYPPWmDDSxAmn7YXqhgJWS45zJo8J3u+3kopo46YZi126&#10;lU5PMUYVxvimI4xKZMniulmbjZq4PcaMSW/nU7DhA7jbegI3DvSEnPALC3gorFjKIYKKIW31BOuK&#10;7AOijXQ99uvXqvZb3FO2TxOa2sKXfaHeYOX4hsJCOD8VdTNtqceOxv4xXVBaoZWT+zNDlCwr9di4&#10;quuptej9x8lzb8n5vmoGaKzdXN6vVvcm7qhqq8syIVVrTTM3gpDtiBzytRWOL4oObQFoOBLjye/G&#10;znDm1rBwJ/rOJbwpZB7UMPtsnxjfwUGET9FNFRMZHd0VH31s1aRguiV7fIfjBmn66UQGdq/umc51&#10;NkPU7re6ngcWTUXBiYl164RoAyTit1KSfDfeiIfmyBhT00CPZGc4wd63J9TCVYqPgDK4FLn+9syj&#10;NX73iVKDJnDhwLenFa/rF/X6XrL0b0nOeS8EBk0Gw8SfbIfLOh1tTWzkv2oi+5gFh2dlYQ40yYlO&#10;t1VelLfWqE+M1hQhPNSeuvHOcRaa2zLPmT9z2MG20xfMENPzJ2B791wIhj922P4i1adwOvVN3D0a&#10;3XlN+87Ram63adcFDQ7/8zqaDYUjS0/4QrTNQd80hT+/uRsVVN0/JkbtsA7qslKfpuQ7Eq7tPlGh&#10;8qzoG1vtjqzT7s3+gpL7vR4CD01xqvyfEny1GjCBY8ywgz87uCay6rwJWQAVTPHETSzKD/T7vemX&#10;D95vLt8bxSIXlzjWRLzDxqOAqbe/e9zZ95QpT8pQoiQMC+bqVHSL716JRc0KEUX26yB5xJ3dt/sT&#10;DQ8DxvF361YinxhI26qZdJNKPXjA18U+vPtilPvFFD7Fg9m5E8H6bIV2Npy83I4OaduWGDGr3Qet&#10;F94u8tkNlJRSYqsMAcuUhP08j5p09NEfqXDRORzPJWGct+otirXUAhd2IuLeFbl4vuexlLU8jI+R&#10;7jvA0TQ/Ovx9Rr7UW3/OSf93PCj2X3jwStRFqsF/8iDX1YT4bzzIgYTD//DgJdNdch+S6wBXRyT7&#10;/eQ8bg6OK9a7LF/y4F+Y7/IaP8fzB/NBuJE9/1fmC+++ZD6fbVcAxaDIzvgphiEjEwrVV5Epfi+W&#10;3Ffvo30/3v12RJEFBzzsmh3cCBhm5B1VKIEKmVh7PrqFMUae87B3cJg5mgKnJag6bDzTJtXhQ8tI&#10;IPasSSxaaMkmg0a0cMcGRTj3iVge5eHQrgif2+E7RMFLLY/EOIcBrYSzuXDLMLpsafMt2yn7dZ3x&#10;cOPolPUnjTB9DdpD2G4BV/Tnm4HfTOmh8ETtnM9lTnpK+CqLi48wS78mRc3gaz8nZ9nLDqEZV6Tv&#10;SLkmLDph2HQLF3WL1sobFxRajiYsWrWw5Y3bz1+BARR1kIRReeP64YDdUIVtyvA0gT4brAYYPl+I&#10;Vklrz1qIm5e25bJyjhmZPBTW2I4MHsw875NjPQo7uCWFHRr7u/OA/zma+B9w7jen+f8H536sTPwZ&#10;SSFR8O+uBgaCOZAs+jPYAINB/xucI7iloKlyEH/8VSeYvih0gKgU/wm/DqZoX3Rp7Cff1zhCn1tM&#10;ci2UJE5JLJgN9MTFObALue/FEaQK3ouTVnwT2yVK6G3RYGAUOAYpClRix65sehXbTJKgIT2Tu1xi&#10;UVtnP4NYTtjOdzt2rh7C5uG6ySdoqLkjFoByRNBhjUnxGSH9HKcutJgTI26OQ/Sm25PAgvtsdPHD&#10;46W1T6PyaL+ZZSJ2a9yDVkos6/NULmwSzCaw6kuXymtwaeIJLi6oFOh0A7+gsi69QUMj9Oqowlmr&#10;dVktnD/YvlVFyVqTIzPcTGcICxocSuoswYq24UohERwVcsLEsWiXrwq39H6E5tM4a4XGF9a0sSpJ&#10;GJi+6uNlgydoj+aHiYPpbfbY7W5xU37KJu33a0k3JMrZw+Q5y9fo8UQ/4VliINZ87jV6X3sSxIYv&#10;gYETLotOYOGN6EOjtSGqaXRwB+DMkujQYGYQ3euj0WThjth4xEmRXRTwKik48uYnVM7uu3BhoKty&#10;kfjbl1BzWYcnXRFCzCYmXkY7rg9IU1QjsU2KOld3XelePrDv8c0jsK6p3kHDGlzNhmbcsXJsDgfB&#10;9rgnmtcY/D8BBBoG34h08j8npy1XnNv3DxPZeqHwKnOJk7lL0eRx4FTPoHAVckrXOBoWMt67Frcc&#10;ZOOxVbZfHit3kz18lDuuUDSB5IM8JU3V9WsxRjAloWL/U15pvNG0EAD78Wf/40ihklARQuoYjkOw&#10;XDZ/jR/In7nx7lGqnfxbJRNu3fIX6yqubTRk9FgCGgGReOPh/PL5317ybzQRuWudar7VOH1SRK2V&#10;7Jrx2hxDEgb+8JRO27DrRtwYCdEDA5oR2u9BFRaR3UXrFuHSYScCtEPfbHw/2PkmomKo9Gu+c+8W&#10;b7vOUOHgwseaMWYx96abqGojjIJGTtCJ2DVzXcc5OT6WOkUyFUQ/SBewaGtoz7G9FmWvPPyt0sJJ&#10;07pvL2q+91USTvXZCAxasjns6T5tz9upqaaqvAVZqZjZU6hBzK/EWKx9niXLgamoKe1qXPTMD49Y&#10;xDlqPsOrercga0tIjB5fCAumpMPg7+gRGqN/GVVIwEgeJ+JEXrd4fZqy6pZ4bMRAEBFrCFPiosIY&#10;lf+x3l4J71u6+/TuujaD8hgzd1xKy0ls3erbcWpItEQplgqCN77loEWRrG0xsWymcaE9SCP9wHUD&#10;+rrf6tGEIDFOpguGtlrJE4XqbyiE2qbH8rStNIOODKWFcWaehs4iM09fsZyTPSsuDTxvIDxiO8ua&#10;gxvHJiWeLAw1tRpu93983Uew00LjpY0AmV8PVrXMZJw9WxBnnFJTrZ2PZeAktGTra2s865h03vcw&#10;/axrFEeJaL4FyABGuep1REYMNyCIHCEcNGWRq04VRfR5bvLbn3gSZeEu6R/cEPzJZcSj5gv0S9ud&#10;RXln3KMlud8KnHc6BkpsnR4jTm5KFavg1t/8opzM1ztawEDiaqTslgkvShK9QEFTlxH5h7/Tl8rR&#10;z1nx/26Wl/gxy/+D4AO5XBl+9OsED/khUP3bBI+crv86wV9O4JeCz+Xx1/1KAAKBfgg8fwhDv9b/&#10;AQZAzj+g4Krusj0IBOBCikCX5V+h4Oq+fg7/pxDE+b+BgohueSQU3Nh+BqCaVWyWk9ZMY8RHVVnz&#10;plJy8WqafhyeSVCxmmzd+5FJbA7kv/vVvlpjOXQiw3KF4U1tc/2mEUSbyj1y3iZIXpb5jN9ov+Fk&#10;Wo5Y5ulWX4iGvIszv7zdZz8rkEoU6ZtaAm75XQsrym99Hbl5CHG2Ahw3+/3TchnmqkEuz3ahBiML&#10;1dEWmVbb3u6TgbtNC0w8E65r5w6J4V8ndm0pm21o8feTmCvqO20t4pvubdDnfMzN6f7QQ3fyPD3l&#10;m1TxlPFTcH5OSmZgpFiCiljgixLfTFbF9+Yq24qCxNkyhH1RawD0A3nHV6gS6RsPASOsMrmcjO/t&#10;h4nQh7J4CNucsinRs1dFXqBSSY/dRj9I7J7k0N80yJV+Cah8nK6GPmwhlQ8YQ356oiyn4ZpO7DC2&#10;ZuKq0saZfZCteIj89X4yVvfiLNQR8PVJ3qBjBgmphesj+BJPJ3/b4fCrxkwMuhqULL0ynN9d9sq7&#10;fj6zP132f0CLXz3171QBRIpEnFCkSASB/hSJ2Lm1Af8PIhHwH0UiwKWy+S8iEQdSwP03kQiI9O6/&#10;ikRXhp/j/o9IdCmH/qQKCIgdiRj/jWdzVYPV3kgQJcWytfvjgLz5BBdj8VcMh+nDGIOLM9fj/DH0&#10;+wfS8a7LXst6JJpIJigY1gFnSllBCbppho0e1DBwp2+NMspQw8ktSFJjVOWBdrZT2QhaewyCoGkP&#10;Y4Nuv3y/u+t8agZhX8tmOeNfFX6Lx4fEx+ANNKvtiQ2OAzlBxO2W3jYjemEL0zkrucmQENm+HHx9&#10;A/GWmr7a6Lfx0buPXr/gZ4Vbb3Qu+2AUWhfem188XaFss2J6tzDFvr78MH2v6+TiswFXJ2ZuWqkQ&#10;tWRANC0PTHNF3cbtiydHHHER4xfTOHrOEYZDnOrp9y+9P9XKZIQsXacuHLsxV63mpk9F3ub7vkSY&#10;wzi+gzBFTeHjWbItfh2hBrq0WrLV+P5R6s1MQ0W09+LC2thRPegiw4K3MiACAwZLDwXlvpFnokgq&#10;N06arDS+10XzANd476GzZN5ccHyPUTtUjYsZJtC21YYn/uBzB1o+6ycDJ8EjScDdADyqMVSM4DCK&#10;d6FENJj41KQfM8RQBWDF2PA+lKGQe6Bgtdm77gABumkjglPa0zB34RZScFHCWKcRWNzkOp40JZWn&#10;DQQrSGyLRsEMxMhZAUZ8cD4xI6vYdWVqsTIL6rt2+HJAgWmVkoTkfTnLvNGd5wE90p/w55fmtSIJ&#10;LmaUDQSp9EmXA08QXiOk1BjJCOlV2qhxGR9R4PHOI66b6dJUUZKZYW6fXtycUrR01Rwn21Scmrmt&#10;6gA1NYXBlpHRSyi2PqWOB/WHhKLJRa6t7Nkmevd3Oa57hAwGm6Fur6+9AO/0cpjF4pws0nh7HSpn&#10;DUlDpvA4ihFrSZ2DLhreY3nEsMkQ7xKULyJEI5XABSZbtUz9dOnFZSzc6x9jgubeBMxeP9lXf/Ou&#10;jU+A9zQti0dG92XVXR3s2w9nXPJq+ceb9W4CAja7EUcgnWPbbiV/3kYCv8zoRD+DbmsmhfBoCT6m&#10;FRcCC1WZrFeq6B+/DtuoEqu0SCeL2eGIGfk/TWftVU9KnbxfqvvpYg9vMxFi63/W1BwSV3nCdW67&#10;tQvzIIrfVtceyu7NI0iiJuUu+PoCtYzNiq64uXnogf1pYXXM2Skegjq4Xpq6lpykoOTrEA6zmHSg&#10;VlMA6HRIS1D+ufu5K8ayv2EPJOFDt2kFTwNtlAmFXgal/TLskeeSAUbd7S185xs3hfHBWFvKou5M&#10;WfIDziQd3xWXprTk/bpjhLHuuxbIjRdcfG8OwcEMjdbJERgj+loayVdVly5h34th/bj4/GUK1g0K&#10;/C+tpPXnTR8bOsmuoUYPWCusxrgBwxVvRRAGP19UqJMt460pkSImJSwIvn5I5/AWx13bJulsdDWi&#10;1U+piKeYz0hXxEPVBIttUr6KxkXsS+ixwcyy5+l6f7tWNbrp/FLNB8/BFTcWXtYkbn2ORwJwL3qm&#10;i7uLbfW92jSCIV5RORubw2RLwRAru2BzJeLUCwVM6w5F1fYx+8EYCWwX1JnMZGf6uxY2qORGkq9V&#10;6/QBvkls6HytyTdN7jYNaBxjva0o1bM0H0hlRhBULqQYTu7P6m89a86jrWxqiDjxMbiQa23EgZEe&#10;PFt+S5+f1DcyTZHzKt/1PPdp80MiH9ttCQ8XNwMhT1kLJe92fHe+4t2wmvTAPWkPCXCFoo5pNbHk&#10;N3cEY3IfrZcpW+H0Q/RS8eqmINZhYPeIz7JP1qc1hfaEe106F2YQ5n2Nc9+qhZGx4pDSpY14nrus&#10;XbJj744t14RbJSlKT52wsRTscMqTym3zzufutBw/Xi55B+m4X/CWOmnD67MhtQA1t9F17vkernJ2&#10;ABtKJ+4iMJDsoTW/CiwkSSX/WD17wVkht/XhJE8hwfNxxy/qTCfoIbN3GjD3gb0BwLWPJYGk0Id0&#10;uUsgzzLvfdjb2Sg/JbSVPa8orBVpdSyV25YiArFr2zCsk6kl8UJ784dwGEajeYlxfH+def8DXpt9&#10;fX/oF8Ja9sKsgrji6XPerwceaOUjBUxum9+1lhjeDC7GjW97TXVHt1anVwsuvBoK42XMGFoM41/B&#10;UfcD+mniS3oZZ8neR7EytkMXjaSITSYlAqPYaj8x7PU7Jz93cCb4tHfc/AwjQZNCuYaVyQqToOfN&#10;s4MHUZuVpbBxhmcKBogGbgGD89OGsEZqA96J5vxnPQqn3WsUVFyeipWLFN1LxqQKGVhq+U2p0zK+&#10;0/WdsJoLq5U1tMhwUKehCb6i8I06CAA/0D0XrtZyn7GB9IFs3XKPAuv0oufYsUfgbGJOP5O1qa2M&#10;iHfpXeIO1qn6Hpfv6LK3ydejVyLybnsM5mf0l/hNtMjWtY+sRLTXiQdYlHRgOQjaKFFAajUgy34e&#10;1bbevePF8QYSvPHTPHscxjvqCibzW+HjAgqPYUtGMFII+7sUIuv9g8CJLCuWZpRUBhArr21bmoct&#10;wzzffovedtSEWr4uemfQ7DjiZHj0QIW29WNmOVqZey98N2q7vJLPsywLo8xudYlr7l07AqtqzxsD&#10;umFgQkNX+7KFvIu4nuEl6sdwzWX6kS62Ih29AOAMafZH2i+yQLw7w6cc5oM5WvbWiXB4jATGB88B&#10;vDtlh58EFJRI8YuYsyc+w49oMt4YfGMm71JJY6Gl3TDyfUairomhNI/uajGLdWPaiyNLCLWEx4RV&#10;ap1MuoasfuAjlXRreXteaQqt5aavmGUTiltUhv1xN5rASgFWKcJj/eiLWplVAzk5wG8b5eveDZEV&#10;OawU48Y4obMjs4gXZRc4OSPdBf9AUb+uDyPzNI0cDZEp1YyW+oYKykBVYzt7uLUVUrNg5WQFA7UY&#10;hR3hFkZACLsEN7sWE1DJUd/OwRWITOm8Sg51cWBCrpUh860dkOeIIvMtAYyiPBAQhAPEzQ4Cc4Ig&#10;IO4nIBAD8gfZTs7a6LIJ8N+b/KmjuNgZmwCQOaYcAOTq3R8bkBMKZYcCTYA/bVxIpL+qA1r9tLFz&#10;IaWWv9lAoEt+utz+bAfihiKVmr/a2GHcv7e7POvv7bg5f7Nd9fS3dpxQ9t/u75/acUGhSMnsquY/&#10;40CKRL/fHzf4t+tyQLl/Gy8HmBu5yP3X/ji4oMg47K82GBj02zU4YUjF9e/t2JGJ9X+zcUOQK5R/&#10;s3FxIVdO/2bj5uD++3cABnP++jwc7PSRK6N2V9n9ynBXY+QzR6YiW1sjcxz+SDuWsjKxRjrgFROz&#10;SYkiEwP4OPU5jPVhEBDUGGQM1YfCDGEcnIYQE4g+mF0f2b8xP+C/N/kRDdo7IB36ytvAYBgXJ4Ce&#10;XkxB/PIfb95G7rjI/ef2fwAAAP//AwBQSwMEFAAGAAgAAAAhAEHo7vviAAAACwEAAA8AAABkcnMv&#10;ZG93bnJldi54bWxMj0FLw0AUhO+C/2F5gje7SdbWGvNSSlFPpWAriLfX5DUJze6G7DZJ/73rSY/D&#10;DDPfZKtJt2Lg3jXWIMSzCASbwpaNqRA+D28PSxDOkymptYYRruxgld/eZJSWdjQfPOx9JUKJcSkh&#10;1N53qZSuqFmTm9mOTfBOttfkg+wrWfY0hnLdyiSKFlJTY8JCTR1vai7O+4tGeB9pXKv4ddieT5vr&#10;92G++9rGjHh/N61fQHie/F8YfvEDOuSB6WgvpnSiRXhUSfjiERK1UCBC4lnFTyCOCGqp5iDzTP7/&#10;kP8AAAD//wMAUEsDBBQABgAIAAAAIQCOIglCugAAACEBAAAZAAAAZHJzL19yZWxzL2Uyb0RvYy54&#10;bWwucmVsc4SPywrCMBBF94L/EGZv07oQkabdiNCt1A8YkmkbbB4kUezfG3BjQXA593LPYer2ZWb2&#10;pBC1swKqogRGVjql7Sjg1l92R2AxoVU4O0sCForQNttNfaUZUx7FSfvIMsVGAVNK/sR5lBMZjIXz&#10;ZHMzuGAw5TOM3KO840h8X5YHHr4Z0KyYrFMCQqcqYP3is/k/2w2DlnR28mHIph8Krk12ZyCGkZIA&#10;Q0rjJ6wKMgPwpuarx5o3AAAA//8DAFBLAQItABQABgAIAAAAIQCm5lH7DAEAABUCAAATAAAAAAAA&#10;AAAAAAAAAAAAAABbQ29udGVudF9UeXBlc10ueG1sUEsBAi0AFAAGAAgAAAAhADj9If/WAAAAlAEA&#10;AAsAAAAAAAAAAAAAAAAAPQEAAF9yZWxzLy5yZWxzUEsBAi0AFAAGAAgAAAAhANQad2AIAwAAAQcA&#10;AA4AAAAAAAAAAAAAAAAAPAIAAGRycy9lMm9Eb2MueG1sUEsBAi0AFAAGAAgAAAAhAF550f9FRQAA&#10;lFEBABQAAAAAAAAAAAAAAAAAcAUAAGRycy9tZWRpYS9pbWFnZTEuZW1mUEsBAi0AFAAGAAgAAAAh&#10;AEHo7vviAAAACwEAAA8AAAAAAAAAAAAAAAAA50oAAGRycy9kb3ducmV2LnhtbFBLAQItABQABgAI&#10;AAAAIQCOIglCugAAACEBAAAZAAAAAAAAAAAAAAAAAPZLAABkcnMvX3JlbHMvZTJvRG9jLnhtbC5y&#10;ZWxzUEsFBgAAAAAGAAYAfAEAAOdMAAAAAA==&#10;">
                <v:rect id="Rectangle 794331597" o:spid="_x0000_s1037" style="position:absolute;left:8147;top:8940;width:31708;height:34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WBymzAAAAOIAAAAPAAAAZHJzL2Rvd25yZXYueG1sRI/dasJA&#10;FITvBd9hOULvdGPTao2uUgqFFop/VTB3x+wxCWbPhuw2pm/fLRR6OczMN8xi1ZlKtNS40rKC8SgC&#10;QZxZXXKu4PD5OnwC4TyyxsoyKfgmB6tlv7fARNsb76jd+1wECLsEFRTe14mULivIoBvZmjh4F9sY&#10;9EE2udQN3gLcVPI+iibSYMlhocCaXgrKrvsvo+DDxumpjbzbpim9r3d6c94eL0rdDbrnOQhPnf8P&#10;/7XftILp7CGOx4+zKfxeCndALn8AAAD//wMAUEsBAi0AFAAGAAgAAAAhANvh9svuAAAAhQEAABMA&#10;AAAAAAAAAAAAAAAAAAAAAFtDb250ZW50X1R5cGVzXS54bWxQSwECLQAUAAYACAAAACEAWvQsW78A&#10;AAAVAQAACwAAAAAAAAAAAAAAAAAfAQAAX3JlbHMvLnJlbHNQSwECLQAUAAYACAAAACEAblgcpswA&#10;AADiAAAADwAAAAAAAAAAAAAAAAAHAgAAZHJzL2Rvd25yZXYueG1sUEsFBgAAAAADAAMAtwAAAAAD&#10;AAAAAA==&#10;" filled="f" stroked="f">
                  <v:textbox inset="0,1mm,0,2mm">
                    <w:txbxContent>
                      <w:p w14:paraId="6AF209CC" w14:textId="12A5118D" w:rsidR="00A17ED2" w:rsidRPr="00C404B1" w:rsidRDefault="00A17ED2" w:rsidP="00A01DF2">
                        <w:pPr>
                          <w:pStyle w:val="DDLCaption"/>
                          <w:jc w:val="left"/>
                        </w:pPr>
                        <w:r w:rsidRPr="00C404B1">
                          <w:t xml:space="preserve">Table </w:t>
                        </w:r>
                        <w:fldSimple w:instr=" SEQ Table \* ARABIC ">
                          <w:r w:rsidR="00646CB5">
                            <w:rPr>
                              <w:noProof/>
                            </w:rPr>
                            <w:t>2</w:t>
                          </w:r>
                        </w:fldSimple>
                        <w:r w:rsidRPr="00C404B1">
                          <w:t xml:space="preserve">. </w:t>
                        </w:r>
                        <w:r w:rsidR="00827511" w:rsidRPr="00C404B1">
                          <w:t>I</w:t>
                        </w:r>
                        <w:r w:rsidRPr="00C404B1">
                          <w:t xml:space="preserve">nitial radii, </w:t>
                        </w:r>
                        <w:r w:rsidRPr="00D843F2">
                          <w:rPr>
                            <w:i/>
                            <w:iCs/>
                          </w:rPr>
                          <w:t>R</w:t>
                        </w:r>
                        <w:r w:rsidRPr="00D843F2">
                          <w:rPr>
                            <w:i/>
                            <w:iCs/>
                            <w:vertAlign w:val="subscript"/>
                          </w:rPr>
                          <w:t>0</w:t>
                        </w:r>
                        <w:r w:rsidRPr="00C404B1">
                          <w:t xml:space="preserve">, of aqueous droplets and the </w:t>
                        </w:r>
                        <w:r w:rsidR="00D843F2">
                          <w:t>calculated</w:t>
                        </w:r>
                        <w:r w:rsidRPr="00C404B1">
                          <w:t xml:space="preserve"> initial </w:t>
                        </w:r>
                        <w:r w:rsidR="005650C3">
                          <w:t>radii</w:t>
                        </w:r>
                        <w:r w:rsidRPr="00C404B1">
                          <w:t xml:space="preserve"> of </w:t>
                        </w:r>
                        <w:r w:rsidR="00D843F2">
                          <w:t xml:space="preserve">corresponding </w:t>
                        </w:r>
                        <w:r w:rsidRPr="00C404B1">
                          <w:t>propellant droplets</w:t>
                        </w:r>
                        <w:r w:rsidR="00D843F2">
                          <w:t>.</w:t>
                        </w:r>
                      </w:p>
                    </w:txbxContent>
                  </v:textbox>
                </v:rect>
                <v:shape id="Picture 1" o:spid="_x0000_s1038" type="#_x0000_t75" style="position:absolute;left:8147;top:2955;width:31739;height:689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IZ/QyAAAAOIAAAAPAAAAZHJzL2Rvd25yZXYueG1sRI/RSgMx&#10;FETfBf8hXME3m6yWbdg2LSII+iK16wdcN7e7q8nNksR2/XsjCD4OM3OG2exm78SJYhoDG6gWCgRx&#10;F+zIvYG39vFGg0gZ2aILTAa+KcFue3mxwcaGM7/S6ZB7USCcGjQw5Dw1UqZuII9pESbi4h1D9JiL&#10;jL20Ec8F7p28VaqWHkcuCwNO9DBQ93n48gbeXz6k3ge916GtnFNtfF7qlTHXV/P9GkSmOf+H/9pP&#10;1kCt9Kqq9d0Sfi+VOyC3PwAAAP//AwBQSwECLQAUAAYACAAAACEA2+H2y+4AAACFAQAAEwAAAAAA&#10;AAAAAAAAAAAAAAAAW0NvbnRlbnRfVHlwZXNdLnhtbFBLAQItABQABgAIAAAAIQBa9CxbvwAAABUB&#10;AAALAAAAAAAAAAAAAAAAAB8BAABfcmVscy8ucmVsc1BLAQItABQABgAIAAAAIQBTIZ/QyAAAAOIA&#10;AAAPAAAAAAAAAAAAAAAAAAcCAABkcnMvZG93bnJldi54bWxQSwUGAAAAAAMAAwC3AAAA/AIAAAAA&#10;">
                  <v:imagedata r:id="rId20" o:title=""/>
                </v:shape>
                <w10:wrap type="square"/>
              </v:group>
            </w:pict>
          </mc:Fallback>
        </mc:AlternateContent>
      </w:r>
      <w:r w:rsidR="003C5EE1" w:rsidRPr="00607975">
        <w:rPr>
          <w:sz w:val="20"/>
          <w:szCs w:val="36"/>
        </w:rPr>
        <w:t xml:space="preserve"> </w:t>
      </w:r>
      <w:r w:rsidR="00607975" w:rsidRPr="00607975">
        <w:rPr>
          <w:sz w:val="20"/>
          <w:szCs w:val="36"/>
        </w:rPr>
        <w:t xml:space="preserve">Discussion </w:t>
      </w:r>
    </w:p>
    <w:p w14:paraId="726A654F" w14:textId="56925165" w:rsidR="00607975" w:rsidRDefault="006C007E" w:rsidP="009B2C8D">
      <w:pPr>
        <w:pStyle w:val="DDLBodyText"/>
      </w:pPr>
      <w:r>
        <w:rPr>
          <w:noProof/>
        </w:rPr>
        <mc:AlternateContent>
          <mc:Choice Requires="wpg">
            <w:drawing>
              <wp:anchor distT="0" distB="0" distL="114300" distR="114300" simplePos="0" relativeHeight="251661312" behindDoc="0" locked="0" layoutInCell="1" allowOverlap="1" wp14:anchorId="1E6E711E" wp14:editId="4E272C78">
                <wp:simplePos x="0" y="0"/>
                <wp:positionH relativeFrom="margin">
                  <wp:align>right</wp:align>
                </wp:positionH>
                <wp:positionV relativeFrom="margin">
                  <wp:align>bottom</wp:align>
                </wp:positionV>
                <wp:extent cx="2592000" cy="3454784"/>
                <wp:effectExtent l="0" t="0" r="0" b="0"/>
                <wp:wrapSquare wrapText="bothSides"/>
                <wp:docPr id="551547870" name="Group 9"/>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2592000" cy="3454784"/>
                          <a:chOff x="2695051" y="-1635146"/>
                          <a:chExt cx="2707777" cy="3863407"/>
                        </a:xfrm>
                      </wpg:grpSpPr>
                      <pic:pic xmlns:pic="http://schemas.openxmlformats.org/drawingml/2006/picture">
                        <pic:nvPicPr>
                          <pic:cNvPr id="1547851938" name="Shape 11"/>
                          <pic:cNvPicPr>
                            <a:picLocks noChangeAspect="1"/>
                          </pic:cNvPicPr>
                        </pic:nvPicPr>
                        <pic:blipFill>
                          <a:blip r:embed="rId21" cstate="print">
                            <a:extLst>
                              <a:ext uri="{28A0092B-C50C-407E-A947-70E740481C1C}">
                                <a14:useLocalDpi xmlns:a14="http://schemas.microsoft.com/office/drawing/2010/main" val="0"/>
                              </a:ext>
                            </a:extLst>
                          </a:blip>
                          <a:srcRect/>
                          <a:stretch/>
                        </pic:blipFill>
                        <pic:spPr>
                          <a:xfrm>
                            <a:off x="2703443" y="0"/>
                            <a:ext cx="2699385" cy="1720850"/>
                          </a:xfrm>
                          <a:prstGeom prst="rect">
                            <a:avLst/>
                          </a:prstGeom>
                          <a:noFill/>
                          <a:ln>
                            <a:noFill/>
                          </a:ln>
                        </pic:spPr>
                      </pic:pic>
                      <wps:wsp>
                        <wps:cNvPr id="1830531002" name="Rectangle 541311764"/>
                        <wps:cNvSpPr/>
                        <wps:spPr>
                          <a:xfrm>
                            <a:off x="2695051" y="1679771"/>
                            <a:ext cx="2691127" cy="548490"/>
                          </a:xfrm>
                          <a:prstGeom prst="rect">
                            <a:avLst/>
                          </a:prstGeom>
                          <a:solidFill>
                            <a:srgbClr val="FFFFFF"/>
                          </a:solidFill>
                          <a:ln>
                            <a:noFill/>
                          </a:ln>
                        </wps:spPr>
                        <wps:txbx>
                          <w:txbxContent>
                            <w:p w14:paraId="394C1512" w14:textId="38402B7D" w:rsidR="0069658B" w:rsidRDefault="0069658B" w:rsidP="00C404B1">
                              <w:pPr>
                                <w:pStyle w:val="DDLCaption"/>
                              </w:pPr>
                              <w:bookmarkStart w:id="6" w:name="_Ref171678718"/>
                              <w:r w:rsidRPr="0069658B">
                                <w:t xml:space="preserve">Figure </w:t>
                              </w:r>
                              <w:fldSimple w:instr=" SEQ Figure \* ARABIC ">
                                <w:r w:rsidR="00646CB5">
                                  <w:rPr>
                                    <w:noProof/>
                                  </w:rPr>
                                  <w:t>3</w:t>
                                </w:r>
                              </w:fldSimple>
                              <w:bookmarkEnd w:id="6"/>
                              <w:r>
                                <w:t>. The evaporation behaviour for droplets of HFA 134a (</w:t>
                              </w:r>
                              <w:r w:rsidR="00A01DF2">
                                <w:t>top</w:t>
                              </w:r>
                              <w:r>
                                <w:t>) and HFA 152a (</w:t>
                              </w:r>
                              <w:r w:rsidR="00A01DF2">
                                <w:t>bottom</w:t>
                              </w:r>
                              <w:r>
                                <w:t>) at 22±1 °C</w:t>
                              </w:r>
                              <w:r w:rsidR="00A01DF2">
                                <w:t xml:space="preserve"> and</w:t>
                              </w:r>
                              <w:r w:rsidR="00A01DF2" w:rsidRPr="00A01DF2">
                                <w:t xml:space="preserve"> </w:t>
                              </w:r>
                              <w:r w:rsidR="00A01DF2">
                                <w:t>50 % RH (solid markers and lines) or 90 % RH (hollow markers and dotted lines)</w:t>
                              </w:r>
                              <w:r>
                                <w:t xml:space="preserve">. EDB data and initial radii are </w:t>
                              </w:r>
                              <w:r w:rsidR="00EF39D6">
                                <w:t>marked</w:t>
                              </w:r>
                              <w:r>
                                <w:t xml:space="preserve">. </w:t>
                              </w:r>
                            </w:p>
                            <w:p w14:paraId="245185F4" w14:textId="77777777" w:rsidR="00A01DF2" w:rsidRPr="00A01DF2" w:rsidRDefault="00A01DF2" w:rsidP="00A01DF2"/>
                          </w:txbxContent>
                        </wps:txbx>
                        <wps:bodyPr spcFirstLastPara="1" wrap="square" lIns="0" tIns="0" rIns="0" bIns="0" anchor="t" anchorCtr="0">
                          <a:noAutofit/>
                        </wps:bodyPr>
                      </wps:wsp>
                      <pic:pic xmlns:pic="http://schemas.openxmlformats.org/drawingml/2006/picture">
                        <pic:nvPicPr>
                          <pic:cNvPr id="1356746182" name="Shape 10"/>
                          <pic:cNvPicPr>
                            <a:picLocks noChangeAspect="1"/>
                          </pic:cNvPicPr>
                        </pic:nvPicPr>
                        <pic:blipFill rotWithShape="1">
                          <a:blip r:embed="rId22" cstate="print">
                            <a:extLst>
                              <a:ext uri="{28A0092B-C50C-407E-A947-70E740481C1C}">
                                <a14:useLocalDpi xmlns:a14="http://schemas.microsoft.com/office/drawing/2010/main" val="0"/>
                              </a:ext>
                            </a:extLst>
                          </a:blip>
                          <a:srcRect b="2476"/>
                          <a:stretch/>
                        </pic:blipFill>
                        <pic:spPr>
                          <a:xfrm>
                            <a:off x="2695051" y="-1635146"/>
                            <a:ext cx="2699385" cy="1678241"/>
                          </a:xfrm>
                          <a:prstGeom prst="rect">
                            <a:avLst/>
                          </a:prstGeom>
                          <a:noFill/>
                          <a:ln>
                            <a:noFill/>
                          </a:ln>
                        </pic:spPr>
                      </pic:pic>
                    </wpg:wgp>
                  </a:graphicData>
                </a:graphic>
                <wp14:sizeRelH relativeFrom="margin">
                  <wp14:pctWidth>0</wp14:pctWidth>
                </wp14:sizeRelH>
                <wp14:sizeRelV relativeFrom="margin">
                  <wp14:pctHeight>0</wp14:pctHeight>
                </wp14:sizeRelV>
              </wp:anchor>
            </w:drawing>
          </mc:Choice>
          <mc:Fallback>
            <w:pict>
              <v:group w14:anchorId="1E6E711E" id="Group 9" o:spid="_x0000_s1039" style="position:absolute;left:0;text-align:left;margin-left:152.9pt;margin-top:0;width:204.1pt;height:272.05pt;z-index:251661312;mso-position-horizontal:right;mso-position-horizontal-relative:margin;mso-position-vertical:bottom;mso-position-vertical-relative:margin;mso-width-relative:margin;mso-height-relative:margin" coordorigin="26950,-16351" coordsize="27077,3863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2SQFPiwMAACEKAAAOAAAAZHJzL2Uyb0RvYy54bWzUVttu2zgQfS+w/0Do&#10;PdFdsoU4RZFsggJBG7Rd7DNNURJRiWRJ+pK/7wwlOXay2Uu2XWANWBhS5GjmzDlDXrzdDz3ZcmOF&#10;kqsgPo8CwiVTtZDtKvjty83ZIiDWUVnTXkm+Ch64Dd5e/vLmYqcrnqhO9TU3BJxIW+30Kuic01UY&#10;WtbxgdpzpbmEl40yA3UwNG1YG7oD70MfJlFUhDtlam0U49bC7PX4Mrj0/puGM/exaSx3pF8FEJvz&#10;T+Ofa3yGlxe0ag3VnWBTGPQVUQxUSPjowdU1dZRsjHjmahDMKKsad87UEKqmEYz7HCCbOHqSza1R&#10;G+1zaatdqw8wAbRPcHq1W/Zhe2v0Z31vxujBvFPsqyVSXXVUtvyd1QAilBahCne6rY634Lh93L9v&#10;zIB+IC+y9yA/HEDme0cYTCb5EgoHtWDwLs3yrFxkYxlYB7XCfUmxzKM8DgisOIuLNI+zYl7y6+ym&#10;jEr4TW4WRZpFpQ+RVmMUPtZDbFqwCv4ThGA9g/CvqQa73MbwYHIy/C0fAzVfN/oMqq2pE2vRC/fg&#10;mQt1xaDk9l4wRB8HAO29IaIGuBGXPF6moB9JB1DO545qTmJfh3ntuJNiZn9WtdPlIQ5PPrvuhb4R&#10;fY+lQ3tKEGTyhGZ/gNFI4WvFNgOXbtSk4T3kqqTthLYBMRUf1hySMu9rKCqDfuAgIW2EdGNZrWGf&#10;gGVejNYZ7liHbMNAH2PDkZ2I+oRoSRmlWZZ6wkyaPtCtWAKI+ciTuEyiRe5XhDNPAD1j3S1XA0ED&#10;ooRIoDi0ots7izHB0nkJTkuFWPlYe3kyAQtxxsc9RupNCBz7ETQ4O0MLo2fg/iMNezZAlOj2iDWL&#10;NMrTOIqSmTUIK8i45yTP4jSOy8KLbdqGuodEcPQSskdSjItyWZaegLQ6wjeOk0mHebbIlv8SXqt6&#10;Uc9stKZdX/WGbCn07xv/m0R+suyFOjzmhZbbr/deWwcE1qp+AL1ZzW4ElP6OWndPDfR/YOkOzoRV&#10;YL9tKCq+fy+hYHiAzIaZjfVsUMk6BZpxARnNK+cPmpEi7zZONcLTCYMZP+07qufFqH9gyv+nQ6V5&#10;UWZFvDhwbepQvv4oVuTlD+5QxCj3u3Cd/xTWCcH9yS0L8nu5ZRG4RSRZOR1Pr+pdRwo7PeyOJHbU&#10;wopykWTjafwftzB/osI9xHfE6c6EF53jsWf0483u8jsAAAD//wMAUEsDBAoAAAAAAAAAIQCU6t8+&#10;dqoAAHaqAAAUAAAAZHJzL21lZGlhL2ltYWdlMS5wbmeJUE5HDQoaCgAAAA1JSERSAAACbgAAAXII&#10;AgAAAMM2wTkAAAABc1JHQgCuzhzpAAAAhGVYSWZNTQAqAAAACAAFARIAAwAAAAEAAQAAARoABQAA&#10;AAEAAABKARsABQAAAAEAAABSASgAAwAAAAEAAgAAh2kABAAAAAEAAABaAAAAAAAAANwAAAABAAAA&#10;3AAAAAEAA6ABAAMAAAABAAEAAKACAAQAAAABAAACbqADAAQAAAABAAABcgAAAACHHVluAAAACXBI&#10;WXMAACHVAAAh1QEEnLSdAABAAElEQVR4AezdBdhcxdUH8NtSAVpKaYtbkEAoBHcNVtzd00JxdytQ&#10;tFDci1OgOIRCcXcnIUFC8BAIEIJ7+fr9boZcNruv7b62m/fMk2czO3fuyP/uO/97zpw550f/+9//&#10;skiBQCAQCAQCgUAgUCsCP671xrgvEAgEAoFAIBAIBHIEgkrjdxAIBAKBQCAQCLQLgaDSdsEXNwcC&#10;gUAgEAgEAkGl8RsIBAKBQCAQCATahUBQabvgi5sDgUAgEAgEAoGg0vgNBAKBQCAQCAQC7UIgqLRd&#10;8MXNgUAgEAgEAoFAUGn8BgKBQCAQCAQCgXYhEFTaLvji5kAgEAgEAoFAoF6o9MsxqfJ5fP311199&#10;9VWT5e6oLI+SQCAQCAQCgUCgixH4SRf3V9kdpnzwwQffeeedH//4x5NPPvniiy/+y1/+UrVvv/12&#10;0KBBzz///AQTTDDTTDMtssgiMun2p59++qWXXsKys846q/Kf/KT7Z1E5rygJBAKBQCAQ6CEIdL9U&#10;ev755x922GHfffcd7jz++ONPO+000P/3v/+99957//rXv3700UejR48+5ZRTnnrqqfRI7rrrrsMP&#10;P3zkyJHqHHLIITfffPP//d//9ZCnFdMMBAKBQCAQqEMEulmew6DHHHPMXnvt1b9/f+j86Ec/kt9z&#10;zz0x5YknnjjvvPPuuuuuysmd55133iyzzPLzn//84IMPXnPNNXfeeWeFbj/ggAMWWmihqaeeug7B&#10;jSEFAoFAIBAI9AQEulkqpdSdb775XnjhBViTMqlzf//73+PIt99+mwqX8jY9AwpeXxUOGzbsvffe&#10;m3POOZNSd6mllhoxYsSrr75aGt+GkIqJX3/99bfGpOHDh6vz6aef9oTHGXMMBAKBQCAQ6HoEulkq&#10;JYbS6O60005/+tOffvazn73xxhvnnHOOPdEPP/zQHupvf/vbhMjEE0/82WefsTP64IMPlKTNVJlJ&#10;JplEZfusqFRTqbI622677XPPPZdKSK6TTjop6VYXqUJ8BgKBQCAQCAQCHYhAN1OpmdgH/c1vfkNh&#10;iw7PPfdcX88880zSakGNabauplQ5eeWlhd98881rr71G67vNNtvgY1d/+tOfzjbbbKV1Ih8IBAKB&#10;QCAQCHQUAt1MpYMHD2Z2dMstt8w///xpSn/4wx823XTTqaaayrYog6NUSB4lgJJN6XVRLAk1lVPb&#10;EjpVLuVd3Oneueaaa4UVVugomKKdQCAQCAQCgUCgOQS6ea+UBGmLtBArbXOiRqLk7373u969ez/+&#10;+ONp3HZDiZVsi/r06TPFFFO8+OKLbnTp4YcfnmaaaRyJKaVS5Ros2mxu5lEeCAQCgUAgEAh0CALd&#10;LJUyIFp22WUvuOAC25kOw/zzn/9khbTwwgv/4he/2HzzzS+99NJHHnnkiy++QJmbbLIJfjXnP//5&#10;zzfccMM888xDGL3qqqtohost1Q5BJBoJBAKBQCAQCASqQqCbqXTCCSe0P0rHe+211yYXDYlWzWG9&#10;9dajpx0wYIBPWt+VVlopTeyPf/wjon3ssccIrxtssMFWW21lK7SqOUflQCAQCAQgQHdVqhULTMZv&#10;BCgvmakims6Y5o/qRBGa3CxUNUkjL9PrJoAcgVlrrbXWXnvtv/zlL50BWbQZCAQC4wEC1F2jRo3i&#10;NK1O1sDxANL6nwK5a7LJJqMEbZI72jP+bpZKi6FXRaLprg7HohhMZAKBQGD8RoAw+u677+LRX//6&#10;14VH0vF7yjE770yffPIJzwQ0nRNNNFHHAlIvVNqxs4rWAoFAIBBoAQF2i84FMLNgxhgv5S0ANT5d&#10;QqUYlNry888/x6Y1yG8toNEpWuMW+otLgUAgEAh0OwJpR8l6Gjza7c+iywbgWXMEhEGdE+nwToNK&#10;OxzSaDAQCAQCgfYiEDu4EGwgEELB295ffNwfCAQCgUAHIkBm4kKVHpLQ7Hg9M5meJjqnTc1XXnmF&#10;Ex5RTJx7TE7XOxDkDm8qqLTDIY0GA4FAIBCoHQGRJR2pZxIlgIetXP7Dp5122tqba8A7GYXxJXDj&#10;jTcyCuNifYcdduBsoM7nEVRa5w8ohhcIBAJ1gwAna199lf385/m/diRSF7lTxKpk+eKrvVuuyPl0&#10;I345qnHQQQexK3ZWx7l5wll7qFRMLQJusTtI0p1uuul69eqla2z9zDPPkPz0yNMqz6ylc2KbIxq0&#10;8jnmmKO0vMiLvmVsvs4wwwyk56K8/RlzX2655VZZZRVNbbfddtzeLbjggh1rJdT+QZa1EFRaBkh8&#10;DQQCgUCgAoERI7LHHssGDsw+/DD79a+zeefNhICcbrqKem0tePPNN8Vgvv/++/lrYwuTIkiuvvrq&#10;W265ZaHMvO+++0ilk08+eVsbraiHpI877jh8KZqWvFOVIlqKCU3SRd4Chzz77LP8n3PFig4Fii7c&#10;3bh6xx13bLTRRqeffnqTVIpEDz30UJeM9sILL9QmR3UV/ddYgDVRvptTiDBjq3MeNdTxlEoFXPvZ&#10;z2p8jHFbIBAIBAKlCFx9dXb88dnTTwuq/H3xBBNkInDstVe20UalFduYt/cp1rIAVnfdddcuu+yC&#10;NgiIRx999CGHHIKQ5sXTWXb55ZffeuutZLL2RLUijHLOip7tOKJSXil4i1t++eXxn8ZPPvnkhx56&#10;iJA6ZMiQzTbbjD/zLbbYIk3h6aef5p91xhlnbPLQraZExhRbmvQsf+yxx4pr+cADD/Be1yQC6hTb&#10;vfJGlV4X3n//fbIvEdldgmOSj1M+NUK1e9JJJ6244ooNEZhkfKRSPCrs2qBB2a23Zt9+m/3f/2UU&#10;F7//fdbD9hua/E1HYSAQCFSHwAMPZIcemr3wwjh3OU3xxBMZf2pWlSWXHOdS276gE6RCHk2kgk0J&#10;oPYIU6COq6++GsntuOOOi5B9K1Jio4rivCC1VlxChFTEdhyTVHfRRReJPpnif9iJnHnmmfGoykiU&#10;fKkkUenw4cOpdulUaaG5Ri9aKzJkaErXvffeWwmO5Ef9hBNOECJ6gQUWKOq8/PLLvMBS/G644YY0&#10;zFdccYVhJxFcUGrC8WKLLcb/q1AlSy+9dL9+/XiQxaxa+Otf/0o4pv3mUJbmmTP2os16zoyPVMrF&#10;oh/69ddnt92W8yhmpSsQ9/uoo+r5ScTYAoFAoB4ROOWUch4tRvnyy9mJJ9ZGpdpAQmQygim/AUiL&#10;QpX4OPfcc2MULIJreSa/6aab/vSnP80000xFnzLENRpaLiZKC9VHjfvvvz91aFGuC1uw6asKGHqf&#10;ffZJe6KoLvGoqwh4yimnfMLLQZaRj++8806N0+6SjPFf0VqRMVqsX8QRQXha0GAplaJnW7w02Dyo&#10;Tz/99DTMprPxxhsjcpugBFmvEbvvvru7CMo8TxFwn3/+eZ+ImSR62223XXLJJcssswzCXnPNNZdY&#10;Yokm5eNiSN2eGR+pFH1i07XWyrbaKlfIeJ089ths+PBuxzoGEAgEAg2GwNCh2eDBzY4ZzTzzTIZQ&#10;Z5212TotXsBb9ilF5vjPf/7jyAe34XSkJMh//OMfuMqt9iyRXFkbYmTZAXWptBznEW01UlpYmv/3&#10;v//tRvreJKESf0tFWHlcq/6TYxICQ/C6UO4TJUtFa0lULbhNg5K5FBVkELbBuMvA5O34akreJ2Y1&#10;1JVXXtlgvCUYlUhfxGJ0i4ARKipFn4suuqhm4SC8ZtFXaRd1lR8fqdTvG5XONVc2xgAs89s666xc&#10;5RspEAgEAoGqEHj3XWJaS3fQf44cWRuVoiiqV7uM2IW2U/hIGlHiJnENjd1zzz0seJEK1ikbANJ6&#10;8MEHkyq4uKQ1nESkc3tRWGTQ5JVXXknXqsdUSKbkkDbl3Wuf0gFWwijGHT169MCBA/VOPhbmUrlm&#10;Sxk9Sbp2XtPtXgUQXqV5FOIsJeAir7JBGokKuvb2kBqUp9pNjG4uUjH++s+Mp96OEGfBnaX5+n8g&#10;McJAIBCoHwRIhBVMNs7o8FbzguA4Ncf9QsyScIliVMrUaJ111qHXpepUQv9p6xFZHnnkkbYVx701&#10;18EqJL2VJVa1Zfxa3Ih6UZTtz8JGl8p06NChibdwIUWrMaBwOlg7pqgOgxohSRHPGaGmEG2SlWmS&#10;EacRpvbZT2m2b9++RXdFxlATg2JlY0u9p0+Nu5RaJn26JZWkfNFCo2TGR6k0YV9QaaM8ihhnIBAI&#10;1BsCjkvSbw0b9sOredkI5547m2WWsrJWv2JQZjXOwyAnCl7M9Ktf/UqEZsY+7HfEiFRu35Tac5tt&#10;thk8eDDlJ5opmiWuHXPMMcXXVjP47+KLL2a4Wyo4rr/++v/617+Iqosvvvijjz5KxNSjppgQSygQ&#10;0SJUwqje7Yai27///e8uCR0tYjTT4muuuQYfa9wWrNDRxc5rMR6UOWjQIJvBFLm6YKOL7KlwmRrZ&#10;JPZpgkAgHDN0+vjjj30SiEeOHOkMDCIv2mmIzPhLpSWa/YZ4EjHIQCAQqDsESEu77poNGZK99FIT&#10;Y0Oie+yRGzZWn4YNG/bZZ5+RRB0exUyoFGOxCUI5jqnYXCQOalU550eILdkKVd9PfoeObFs6UkLo&#10;LFpgnWTDFQsyx2XHZJvW4ZbiKj67++67l1xySfcyHXLg1SW7qIaKklHsbrvthlwxMb7U1L777lvc&#10;W2TQP6JlbURdzIDI0RrvDWiVJyOKa74jiKrm65I5GgaiNQZSKbOmhqPSegn9XaDf/sxbI0astcYa&#10;a6+44l9YG0mPP55tuGG21FLZJZe0v/FoIRAIBMYDBDAEeYiEVOwdtjQpzhmOOy676aaMt6OUKDyx&#10;y377ZYsu2tKNzV+zL5g0mTL0nFJRF/E4tWIPFa84PcIs1qFP7FVUqDaTtLJJlVp2L5K2J0qFW8qy&#10;6pCbpbIR4k7EWSof40LjL91GLW3ftitzKhZMuDbt+GpTBePRDtslTdEwyyc9s6sGqUGZ0l5K22xn&#10;3nxff/11D52AnmbXzgaL28dHqTSpdotfnlPDJbqRYuaRCQQCgUCgTQg43HnyydnGG+f2uqNGZcxh&#10;eFFAoiXHTtrUTkmlYh0vMsVFRq20nXZD0Ql5EQ8hm+JqDZkmSTS1g+Ga9EpYyu7FCCs9MJRqjMsG&#10;Ruh0UJV22uFRJriJStMbQ5pO+kyNlxJn0V1Zg3X+dXykUu932JQwetppeea11/Jff8lLX50/khhe&#10;IBAI1B0C00+f+bfaarlg6jV9XHe1HTtaG5O2Hm0xEulWW201tkKlMmvH9tV5rbEQZpNM3JRp56tA&#10;5w2yA1seH6nU9oYTV/fckz30UI6Uw1Le6WacsQNRi6YCgUCgJyKAQTuTRAtIuTUQC4XJKx6qPAxT&#10;VKvnjJFL9TzCjh3b+EilyUWD98eDDsoN2X31OfXUHQtctBYIBAKBQCchQCXbWKcqOwmHBmp2fKRS&#10;ulz0yVfIzDNnY51mNdAjiaEGAoFAIBAINBYC46OLhiSV9urVWE8iRhsIBAKBQCDQoAiMj1SazI7e&#10;fjv87jbojzKGHQgEAoFAYyEwPlKpJ+D0C29ev/hFYz2MGG0gEAgEAoFAIyIwPu6VsuBltXvRRdnt&#10;t2frrZdts01tzqYb8XHGmAOBQKDREeCj4Nlnn+UYiMMjnoAmmWSSRp9RDePnOIJzJX4EeVxysraG&#10;Frr4lnqXSrln5FOqEhSFPDpWln9f4jipqAUpmuBOO3F41WzNuBAIBAKBQD0hgD+EhXnvvfd8/u1v&#10;f+NRr55G1xVjcQqIyyf+BS3yvA0LM94Vvbavj26WSrktFti2+K3wcyGU/GGHHcZpMhB5z+KpkosN&#10;duGCxCanlFA+5ZRTuIjkfcr72l577dWSt0YhkO64I/Nad/bZuY+SSIFAIBAIdDcCHONxM2sR4w6Q&#10;53pfZTi1TwdguLVLsVmsgXvuuae4Kxwc1jxkHZHwdJFa4O2Bnz8NFk6FOP+7/fbb+/XrV+b2iIN7&#10;3oB5Bpaa7F2Fhx56SMuOwLbJ/2KTrTRVyKXDIosswtm9xZ9336effnr++edvwWdTU210dVk3Uynh&#10;kl/HPfbYI8HEK+all17qMft5nXfeeRw9C6TOh5aQQ9wu9+/f3+9A1CEhCw499FDVhE04+uijDz/8&#10;8DIHkuOg6Df0yCPZLbdkW2wxTnl8CQQCgUCgZQRIhMcfn/uyb85dmhN3BxxQbZw19CMyzLnnnsul&#10;EWGAEwZhUp566qlNNtnEmlYcKuVQnrTQkqjQ8uDHXD3iiCNIt7qweKJP/e63336W3OTUly9ijux5&#10;+BM6ppRKjfDOO+/caqutRKppkkp5suXRnvZVO6effrpleW5BcjooGaqJSwR0I4zQ363jyo3y/vvv&#10;73nwwUjc9NtKMWbF4RswYADvWcllxtJLL+1hCybgJeWGG27YZZddZp99dreQaMX62XHHHXmtLOvs&#10;B+fQLrz/fjY2tF5ZtfgaCAQCgUCzCAwenF15ZX5OfYopMkYYpUnhe+9lTzyRexOsMmQpSiPJoU8k&#10;t/3222MjEt7xxx8vipnFEHVhMhFGxV0hP5QGbCntvy15iyqR48ILLyTh2YIlt2Bra2wSXXj1E9aN&#10;ZELhlxzKF20OGTKE20JxYLBaUVhkDA8fYzhCsy5IOyKWo97UbKqmQQ7ryZcWanlKRBkV3GsYEDBr&#10;+3fKSbQuaUQ19Fl4GRSNHMEvtNBCYtE0OYxiPPWQ6WaplLdJ++oJCMpeNHnSSSf5Kv4t7YdwPOkS&#10;jYRQdhQRotx5SfH2BHqXECq4KYF79epVYO33/n9Z9nyWDcwyTqBfzLIJv/uuz9dfVx1UMPUdn4FA&#10;INCTEWB1cfjhufWiwBil6euvswsvzPbfv1mBtbRyRd56hUV8SngFmZErkmkIsiGtkisEhFluueVQ&#10;oAqlDaAc+jzVSgvlERUqSmtjuoSWkJxIbUkGFaB01lln7dOnT2rQynnVVVcdcsghBJLS1qy0VLsU&#10;zkhdKJWyXny1j0tipjLUF/FG+DaCqUjgCLuozBH/LbfcIrAaQUiD6pvp2muvrevrr7+ecMy3sGkK&#10;rCaCG7684IILFNIze3swWvIoBLxt2C1uSelY9NfdmW6m0mL6fi5ealBmok+U6WUnbY6qQztB5euh&#10;JhMkDy/dCGLPEgf7HXhOqdB/fmJ3ZtkXWcYF5N0+f/nLnaefPqi0QDsygUAgUAUCmMy7+9gV5vsb&#10;x7zNV9FIRVVLljVN7BQUSHJgsLrqqqv27dvX6oeZ6HVlSBeoiAVJ6d2WQfYiVsjSQvxKAN10001L&#10;Q57ponBASEYk5hKCU+hTcjC5hZBKICnlS81aigkzNM833XRTKcUW3dl/JVmmUenCUE1BKJhSKrU4&#10;v/zyyxh0rrnm0qNp3nbbbSgTl7sReYtwvvHGG8sLJLf55puTlSmNjzrqKBQgorjKKaK4fVzNzjbb&#10;bGXvE8Vg6iRTL1SKKcVk34m17ZjkwQDOW1v6imhRppL0buVHU5R70oVC4PtCb2dZtmmWbZ9lX2bZ&#10;3ln24z59Jl9hhXQ1PgOBQCAQqA4B8l+FCJiXVBZW0y4SomPDGRa0tC1KE0t+IJsKVuqSdQ/J+Sxr&#10;1TKI/1Bjablq5NoWfN8zEbJUJvsdy6aI3DSr6623HgKztBY3Dho06Iknnthyyy3pb7WZltzSjuRx&#10;vMEXC6/F2VfcXFrN3hxGZPGkEXlRV70rqOAurKmEhIpNLfKnnnoqCdh2HqmUVtmesRupte3cJUmp&#10;bKalvdRPvi6o1HP1e4IanXiCxqsK3a9nnNS/3sIExvND8alacQwG9B6h1xyfBaZEUv+8xfVJRXQO&#10;Rx6ZddyWeNFRZAKBQCAQqBmBRH5kMjSGaQ466KDrrrsOidLHIjzSGNGQ8nOqio1Y9ONSqShpDFqT&#10;CvGjclRnnXUWKdAq6hKrYFuzRNIzzzyTQIy8iYBozw6uMdg9feaZZ2hfKWl9Wl3Feis1SkKEGiH/&#10;pF6MRL+VsUtL5WZ0WAi43hIQKqpWQro1Xzt0mtIIjWMiTpKolNpviM9xVPDdNWIvZZdddhlrsYIR&#10;p5tuukUXXdSPyZBcZQxNsT79mERd8MADD9gidYmin8aAOr648fsp/O9/udz6y19mfftmf/lLNpah&#10;v78a/wUCgUAg0K0IWLKS7o3yE3/YIySrnX322bYVjeu0007DcBjr5JNPZoNZNlL3kigqUwsq0Ecf&#10;fRRFIewkSiJUVLr44otbTgm4RE+Wm3ZGCTAbbbQR+97evXtTtBobpbEM+6PSMcwyyywkWvpbhfgb&#10;48o0yXyuplGxKsKUxqymiZuC8gSCT0l5yqQ6vjZWqguplETvvUaIvgI7+n3SvYfNvhfuVPP2xpMK&#10;gtU1fbq9aL8JDkH++te/eqkpbvw+QyUiqtoZZ+TCKE8Z427al1eO74FAIBAItIBAidJrnFrNlY9T&#10;qYkvpDFmNZRqCIZlDW8+uIqGk50O7txwww0p3ig/Ha+///77GdPaKbQMFg0hPMJrIeQV5cipSX2s&#10;Cox6WDAV26iI0IEI5QaAYi2/FIFEQ+rleeedVznaY5REjLG66l2P9LdOHhJpbOgarbDezIJIq8jS&#10;wcV1110X6RYjSRlLNO8KEra+4447MK6Ehlkt6de7gn7lKR29QGiH1QtYzF2/DUeoE/CHUDb/rv+K&#10;Iz3XYnvcALyeUGuwC/deRn/rR1aIntQI3uC8VZFRHYbxkNIbTTHsTz777IpLLunz7bfLOEgq6Pcr&#10;r+RsGikQCAQCgbEI0D1azdm7FjaMY6+M+7/V45prsqWWyl/KESfrDYYa6R+rn6eeyu65J9tww2yW&#10;6owasSBXPrwD4hVqVWud1c+ahuqIeux3EIm9LYXO1qM3smOSJtPgrHi+VqYk7Y07gfwbuqLYs4qW&#10;6YoxlvYlJErRSu+arD7dQnpxHBGPYjhAkVl1esYZZxgkgtc1VTDaow2mI/QqcPDBB1ciaS70w6Rq&#10;rwvJeAprqsyC15pPq0z2tTmqZYDgcnu0KmgH01NMVk6k/SWmnLrwNqDf9jdYtJDPofhSh5k0vMo5&#10;N1duCm+9885af/jD2u+995cTT8xWXjn75JOs4tRpHc40hhQIBAJdhgDa4BCGIGXVbqlTe0yOwXz1&#10;Ve4rrWzltXLyXUpYvPjirHqrRmu6lFgEBSYtKN4iDhJDeaohdzq14igL1wcMXCuJqqVhj3tNs/pq&#10;kmh152oahjEUsm8aSSr3me4lRKqDR1Pz2rRdqiY9cHFjac/2Xx2qOeCAA4g9Kli0JW8JOk3VFGpE&#10;oa/KNVXkO0kqNQUmOB46kSxhXjrg9uR/UBq0p5XOu9dTbLLx5srzyh4Mjfykk2ajRuW//jffDCpt&#10;EsMoDAQCgVYQIIxutlk2bFg5jxa38XbEIKP6hCoq2cLiTkPLwIeJLP0qoZm2Ew+1h0cNTbNSk2Ns&#10;kgLTLZW64rTFVrRj/MV5xaKwyJBZvRNQYqMukmjpZEtbLh1YaZ2inUbJ1DuV1oijV0UnsUaPzv8A&#10;HEK1ddrML6nG9uO2QCAQ6AkIsJ495pgunig172KLLWaXlEjnmCmFahcPoEO6Q6W9evWipyV3kgVL&#10;6bND2q+3RsZHKiWVIk4239QyqFT+889zj/aRAoFAIBBoBAT69+/PeZBzCk7FNCgJsXGRGgHsjhlj&#10;e6k06dlbUrd2zDiraaWgUsIoHe9kk+X63kiBQCAQCDQOAoUFUOMMuUePtGkFehkkXo6YO3MIaSc8&#10;nfUsKjAAfuyxx4qvdZRxEGqiiTjzzf/Z6ogUCAQCgUAgEAh0DgJtolLBVx3lZFFtG5kjBUc5WU6n&#10;8fBSZFe5c8bWvlZtkVLq4tHZZw+zo/ZBGXcHAoFAIBAItIRA6wpeJuMOHu2zzz6OJdlAFpQHlaJV&#10;/OrUEQOwUhOslrrqymt0vKiUd6uRI3M2fe21bPXVu7L/6CsQCAQCgUCg5yDQOpVy9uhgLzd+ycWi&#10;/XBeEWh6RRjg3ao5W+puRhCV/uxn+VEwZ6h7984mn7ybxxPdBwKBQEMjIAC4mMecM1DI2TmShIDc&#10;d9+a5+QAZTIxKTJlTZWWp9OWKtRglZLubfuNnWH+YgxSpdClr7JC1ZocalEuU4lD6dUyVItLZfB2&#10;+NfWqdTxWy6jks9b3Zs5t/2iCggdgFYRbRkWHT7EWhpkcOQ8DCrln4FPyxSed+zJ4loajHsCgUCg&#10;JyPAdRrv7YKf/Oc/2frr50gkQq0JE+s7p6dpUeV2J8X6dgTz7bffxgRK+OqTp/xLzJE6kSe6OB6T&#10;zncmv4MtBAZXnys+AWEc62TEVIg9bhT+OflJsHqPcW0+vcrcD7311lv8+TnfmQrbaDzsXudfOcGX&#10;SUMlfRXmu7wLuaRxZ2Ok5OGBtykmyg7McENROMo3WrBwq14MtUDXNiK3UL6mLqDEG75kqHSlL7zw&#10;ApJSSFFK0jM13po4I1Ti5CswC7cSRYMdnmmdSh0M4qTRtDFoMUPz5zJq6623NuI6PVfLapcfE8dg&#10;/OLnmqvDgYsGA4FAoAchMOWU3092yJD2217gA47H+eHDJbyLW/3xATd7J5xwghhne++9N/LDdn/5&#10;y1/IKpyqCgiqd7THmR8XQljKmrz77rtrZODAgfijyQchussVV1zBqS9/Q24pVm++cwUC8RXTYGXL&#10;uOihuJBjc34h+EJHQgKicQLsUlskJYNxBHa33XZDwEmoXWeddVikGpVZ2ArEZHjESAhgLmFoQcjZ&#10;2fD3K/CqxDEhLmTcisidqa2cDnDY67gqKhxvsiif50URVfn+BZ3XBRFezcVMgYmnmfXoTgAcGBb8&#10;XdlsB5a0TqUcGQsjavKO2RYPwwhAw7uVyRt6Bw6oY5pKL0d0vA6Vcu5FMGXQy8F9pEAgEAgEakZg&#10;6NDsxRczn+1b9PCTGN3OPhDXnIwwHEsrd/O+kkS32GIL7LjUUkthGtIYeiB+qUPY4pWXzCr/yiuv&#10;uMT9IX+2TEErJ4StSXjkH5FQy6Qd7aAZUWJQKeZLrpS4ALTC77fffsLFaA2tYrg111wzecDHc4RL&#10;XIXGmuwLWR544IE2/tAqbivEWY14GzjxxBM5UTf44447jlRNChcDR2CSFVZYwWQFJBe2xDsBo5xz&#10;zjmnsn0l3ic4xPeeIcxJkmLd6C7lvACifFchg2hVpkkVnE6wcYXAKaWtJhvvkMLWqVQ33iOa7Mzu&#10;qcdcecmjIs5DswW3UpV3dXBJ2i6l1EWlHj99b6RAIBAIBGpG4NprBT/Ld0zvuivbaafci307Et7C&#10;OqUNYDWFKLCIA4qTpHRcgtRIlEws6y4Mij/Q5EUXXaSwSdkRW2sTe/ks7UhlpEggRrEYLhEtysSj&#10;ibNVVm4k/BfKk/kIuO4yPA7o8V+ZI0M1k4BrkAaM6lIF9b0uEHNT0BghZYiqGA6VEhyTME3gRhY6&#10;Ov/888VPrQwvU4xcy3rRVyohy1EIa8dXHblaOk3lkhIvAc1J7UXLHZLpFIKBC4skSmCh7zpklLU0&#10;AnGvbzzxjhiR63gZ8YbxUS04xj2BQCCQ5QaM6NNxAOn++3NCFQ1mgQVqhgYrSILAiFyGCbRj3ae0&#10;JN4pT80iJDFViHR4TngyO4KkLsRAASvSyz//+U9qW2pYLgb79etXNpLUCBrGMWWXlCBg0idBkyKU&#10;ASmdKskHOaWayqmOxR9NJY888ggF7CKLLIK6uNcnChtG6e6jvkzhhhtuIDsZm0mtssoqVK+YVVQZ&#10;EleqjDV5FSYrG4CrBFN5W4cmSBgl7xLQSdsaSaJw2bA1osGbbrrJVZIuCfXwww9Pqm81jQEmCcw0&#10;HrAQTxMOZU11xtd2Uam3pzvvvNPDsH9evCwYuvcd8YNoqDtjxG1tE5VOPHFOpX794jaMPQjb1tuj&#10;XiAQCAQCBQLcvIwR0b4v+Oyz3PFLO6g0LZgii6288sopj2AspNi0WEuTRpcUaA+SrRCGS8QgrCny&#10;m2iiiRysQHjkuUoqLQZemREPVRfJaT5bHnuclvFCdHOJHx7a44MOOijpaYUmxXkPPvggTSlqFApt&#10;jTXWKKVSeepoCz7xCafaB0VpaN7svB8UErOMRBYnL9o0pH0lMjpaaVJ6/Mc//kHt7I2BxMzySBeV&#10;IweI9vGOygLPsXsthmHYNpgLML1DoFt7pcor2+mMktqp1A6w1xmyP3DNsHRwRu91pju1u0YDQUdL&#10;eeJ1tNQ/keibUVOXjjzygUAgEAg0gcBCC+VmjBg0JfkFF2yiWjVF1klCFS+7xU3kP4xVfEWuGI47&#10;eyRh3xR5JCHsmmuuwVJkMgsvHhIxlBlOIVMWtzeXwb7pEnmRdHjmmWcSDZOxD+ZjQCSG6J577pnc&#10;6GO+Y489lvWQXUmdWtWRWRk/IUg8KqVm8foll1xCKBRPGi8W+moM6l5bm+qbCNEW4ZG8MSJltU3i&#10;f//738RlymSGUcXxy2IW6cXCMCifibBuAdfyyy+vtWI6BZiGjZ4ZKxW3d3amdir1XgD09ddf306q&#10;eLDFfGjevUBdfvnlKLazR99K+z/6Ue6A94UXMs84tLutgBWXA4FAoHkEBFM788zsqKPy9WS22bKD&#10;D6423Hdl01gQdRXlqCJ9VZ4KE2MlQcUCS8uq/NFHHyVQojrVpGWXXZZZrPWWF52iqbJMqpkKsdc9&#10;99xD0k3yHLZ2NW2Xoh9WtfS0LGMZBzmdgfbY9Dr6iLat86rpWv2y9pGlNwDkR3/rUhqwauRmp2LQ&#10;PJ0wDibpYlOnd/CralpjKESkxqZrr722KajvpYGKWIPEU0xf2lFCQx132X9lUcU2mJo62WGpWQqm&#10;uZSBWdpUZ+Rrp1LvDkDxRlNoBorx0WjbSQZKUdINmSTXo1J7+1wbDhyYrbVWLqdGCgQCgUCgWgTw&#10;B49piy6aXXZZHgycHUYFo1TVJCGMwpaGk8iRllBfrZxYhGaS+Y+MS0gIFSGwRD/MUMhtJEi0mgxT&#10;EQlbXPumCBX3FCKNwbjX4VTt2OPUSK9evShsyYUHH3wwGqNERavExwUXXJAwh3tQZjqvopcbb7yR&#10;xpGHO22iOiyYTsFiVhxseddvwak6YqnrErshbRIHESfxUQUtOL1DJ0wUvuCCC4ycsFvcaFfVcR3H&#10;QIyHVK0dsPCvp8cyIduQoOGTnEbdbe5mQSQloNuXdaOEaw0SnSNRSNpnBC8wDbUUlqoeU9srT5BO&#10;/7T9hqImdIxSePf0jItyGUDMMsssxPCkai+91AV5j9njobVfZpll8mMw7AXsyXuRtHXqsGmkQCAQ&#10;6PEIEI8szZZdi1VbwcCdKg8fnlHJto9HyYLO5Vv3UaadMuyCyVAXuxMUgvwsX/fee2+SzNCYQidJ&#10;MBCp0bYlqqDvJZ9ph/UN8dFEMEfhvSHNiPxKVUuViniYLzm1iLMt1/qyT/n888/TweKwv//976RP&#10;siA7IH2xsKVoTRuZhEUrOcnSYHREzcvkh9BpYef3oOAnjUiOsjCM0qbxO6ZiMIZhnAbpErEV1TES&#10;LhWxLrzwQmKlhdrUcLaHctlllxkJm+SywDgc1kJD76jURBzRlIcA1TR+1a++KEe9NOgRgxowSjZy&#10;VxkMFyRlMF5ZPPTSV4G2/gBarPeDbXGL1Zq4yNSKNZc5L7300uYASnAAy6fZnnXWWV5DvKQ0cWcn&#10;F3n/YtXmR+BwbjZ4cHbRRdmaa+Y//T598njgkQKBQKDHI0CIsdQ6eoFF2gQGBmV2xBr2ppu+X0+8&#10;mnev4q1N4266koUaYyEYnJRqoGcCpXIplWBKlJP4EgNhqdKNvCbbJVOSWdOGbmkF5IrSvA2UFsoT&#10;e8qUmt5v8DSOLKvZUV8J5V4XPPQyCb797deu4PW2Qju/8847O2nkDaV4uQO99yPOMrwLtH987W3B&#10;z92LJPeBbAR+nivoIwUCgUAgUDUCt92Wm+zaLaLoclTdq7nDMNtuW3U79XEDgYcNUelYrNuOjpSW&#10;lOZJSpVEWFoh5cvaLCqgxibZsYxH1S+ovbi3UTK1UynJmh2zT3K3Az2lE6ZAID638GBKK3du3ja4&#10;7VJHS4mkDvOOfQXr3E6j9UAgEBjPEGBp4UAdBuXsJblWaLtmeDyDIqbTFAK1U6n9akegkvOnQiRN&#10;XVDwsma28dtUj11b5j2Lg0oj4UKTK+pIgUAgEAjUgMC41qQ1NBC3jN8I1E6l5FGmX07aVm420Pfa&#10;6G5O2O9SQFEpqfSNN3K1jMM5U03Vpb1HZ4FAIBAIBAI9AIHvD7fWMFN+pOxFJ4Psstup3bm6aMGb&#10;Yln9Tvzq9C6lLnsBO95OZVX40OrErqPpQCAQCAQCgZ6BQO1SqRA/jHjZTzPiZYptH7tAjA2t80lk&#10;1j/+8Y9FYbdlfvnL/AzMSy9lH36YLbxw7rIkUiAQCAQCVSHAiTdXR1Y5/5JfBQvLGJ8JVTUTlcdX&#10;BGqnUibF7KcPPfRQgeKcgsKmCSMiqfNSrKKXXHLJukAt2VVjUzzaaTbWdTHTGEQgEAh0EgIDBuTO&#10;R5kuvvVWzqAIlSXjXnvV3JvF01Lpdro99rEySggkUrpU+jX14phKqllVp9pXv+03OtxpDIVv26r6&#10;Sg6bKt0JmEs6jVrWmr7KKhstWAygrGbCRKEMHMrqlF5NqCrJoRwLZllrnfG1dip15tf5X244DIur&#10;w+I0ktGz4HViqe0Pz71OGTvVBAU7rMXmq6NIBNxUWGok7QQuLx560XulOXU5TF4e0byXStulzuc0&#10;7FGw8nnF90AgEOgyBPbYI++Ks/Grrso23bSd3VrohV7h4sbS54Ajx0MylHy8/7jEwSwHRpZEJYlo&#10;rYEqSPrl0CC5N+djwdnQ3BFNM0lTGuHVgfNe+3EFO3LywBeE9dN9VmnOECSVncUwAOdHlVtaFaaO&#10;mml+nGLjZD1jwNrhGIGfBIc4Ug3nd3VnMdcmZxTpVIyvXFIQupylnHvuudU0O94qHAZZaaWVKvcN&#10;TdZcNI56UQxitoGYfC/IP/7446xcleuaNtThURNJvuwRCl9OhYuGcQbdoV9qp1LDhRdPGWUHhjwb&#10;/CdojuO3bRmqJ8rxh5mnGx2hEWDPTwdZ8nwhcIFyIu8OO+yQKNavh5csHitS4+K/e0JAbLYvVEoY&#10;/fTTjJQcR0ubhSkuBAKBQGsIOAnjX0ckBCO4mNWMs/gxLPk/ax0XeljBIUNLK2cFxx9/PHrj/Dad&#10;6bQSWvq4cmPXSZ7jKZf3VizV3IlPbu75/zv11FP5GMJhBZVeeumlnAdZty2bmCm5FtI7R7sISUgW&#10;o0rRZnj61Wmr00VmGtSRiKROc3Dm5+Vgl1120aOFXZQYDNerV6+LL75YLHEODtUxUy8T/AjKnHDC&#10;CXzQIleOfVDyaqutVtkjglcNswjl7eUDLFwyiafCYz70yHVilZsR6NyLcZ0iMR69KwdmZYMdXlL7&#10;z4L/Jx6FvFBUYu19gTMRE27LcAcMGIAyPUW/D68kPExCk4TqRyP0D6f5nhO3xejWM/C2IhJqilSn&#10;F3uxNmWPOOKIMjofp98klY4eTXbOLXhjr3QcdOJLIBAItAEB7+5cpzkFwBEpS0aHSsVXqXUxISog&#10;SG7l+a2VSd3zzy5GGBFCyBTiIDmSwzjaOE7lUkRuPoOIE0miIFmSVXAhx7nEicoJoBP0Q8LjtK8g&#10;0aIaFierud1imyQ23Kxl8dRIdaq5xGUuv7Cpa33hWhTYpDEpAsZYbkS97rXyW5N5BOTg3vafxRyt&#10;EnjMRTX0SUq25nuH4Ivfq4O1HZXKWNidoiwGWZoRxE37iN+an8bgXcRRTFjxwSQwNh4BGi53Fzrg&#10;AZibIHKaiHKVMm5pyx2Vb5cFL1dHlTyaRsYBL/1Aq6P0JuI9Yo899iDmEzRtrxJnPXga4yuvvJIr&#10;ZD6VeFz0LiNegVcS7xrKhaPxI/PA9t57b4xL8E+qj6I7v4MfJHraXUpdIrKjpYTXcePBFbdEJhAI&#10;BAKBZhF4+OHslFOyV17J3nsve/XV7KSTskceabZyGy6gLjQmqStv0bdvlXyyo8zUADpUTjy1vrFN&#10;OeSQQ/BuOmTIey1/7iiE7EVBWNmhNZCos9xyy1lOtVNawaKN/HgF4KTXpSSHoEyGL4lHVba6qkaM&#10;kbcmc8JqO48YI+Pe0tbkjdA7QWEcY9E2YF58Df6xxx6jrE58jOdodJUYmwqJO7xV+EoOPumkkzTe&#10;whFKWKUbU+/mldDzNYHpM+X1qyN46sVnqt/Zn7VLpS2MDC7eehw5Jea3UM0lLOhl56677vLq5KHS&#10;lbsLTdpF4H3QI0m3c+qoxCMEkKdbwE1pADU6cRItlFNlzwbExH+VZQT06z106MZTTTUJNv3Zz3I2&#10;jRQIBAKBQFUIOFDH2mjLLXNJlBzpREBpJPCqmhpb2ZI1dOjQAw88MHGABZBkhiGKpYwUaPfRJhpi&#10;swBaLRNrklwlcVHsRxLj7r77btFRxrb6/f+pEfXLeNRlJRS//fr1s8aeccYZO+64o5hliK3wT2el&#10;pX1Fq4kCLbm0vlTEVlQKVcvypptuWmou5EYjtJ2Z+vZCQOwhJnknkJizWJNdUk1ySYObbbaZ0x+0&#10;04RLDmjldSfZcFVf7Jfvp1HyH2SAQL/Nkb27JDJuYStjvpSaCUx5kHpXQBwFmCUtdUq2dioFNwmd&#10;KFk6VnkpBcpJ8LU8ao14a6DRRr0eMGW6R4VZvU2Au1DbktBBgzU9JA0WTxG4fgGVm7JuF8QgCfjf&#10;/PjHX73//uoTTjgJn5Nesry5hB1vy08lrgYCgUAZAl7BvYjT6/70p/kCwupiDD2U1Wr7V2uUFY/2&#10;rlDPeu8nawoC7VJqBxEilf79+9tNw52upkWVMpM22DJofw392G6spNIWRkJHauVEM9q3qO62226J&#10;ddItSsghxCGbbkk1ivbEARMrzV1WbGpY+sJiEXYXHnU2ksxKuUjdSnHoRnpBEzQXjFAMJsk5FvNt&#10;t93W4KmgSdXa9A5B9iV2J+NTGk07uMVdRcbttMRMZygpMTqxu1De6shBErunCT0UrndRbgowi0Y6&#10;KVM7lSIwylXcVoqUcaNAvwlCvReQVgft2Zjw6quvnqLTUXx7HsL02KbGkWBNLWhTTailNj3sVC6j&#10;r8JULBVqUE0bqykWrl/lT555ZqJbbsmVM36j/AgGlbb6YKJCIBAIlCHgPT45TRs1KhdJxxJeWa2q&#10;vlrQsGm6xcLFdrd06ZcnmFob1cGpiaiseHSt9gsPOuggC6N1Eg+RRmjm2th1r169EiXbXCTaHnXU&#10;UaRDm5FuR652LjErVktKQcKlHVDkZ3E2Eqxp1S0dpLuwJmsg2kSM6yu7IUyscYOXktYaTWgcwzGS&#10;Mma32Cg1F4u8iejCpp5AbDjSdNhbCU6eZOJiUvrF0yyWxWo1EqzB1slmX5qLaii2iOCmWVu/IC1u&#10;7+xM7VQKXI+zCP0NKeOmNEeEYsXZ7LXH2eroIYIjixccYihcyKnemCQKjdSClxdKXSUeg/qeUyqn&#10;K/DVL6OUzl3ypLVZyP65tZF3yd/+Ng+y5tUyUiAQCAQCVSEw3XT5idJ99snjlT70UH4iYMw5wKra&#10;KK2clqzStV5esnYVq1kqSXdZGJOlrsDaDoEccMABytWkfkNy9HkYsbT9lFdBI/IF36BGFrY2WZGc&#10;8qRWTEulS4yYbKDaNEVjdK1EGsaxzKNsZIpcqT6y91mMUF7SBclKgFKmUr5SK6I93KwL3GaX11XS&#10;pKiiaqqWFnyNGBUGmXnmmWmbOXVXHx2q6RXBxl8ZlUJGIiZJRLV1112XWpR5EV7QlEtppmNGlFNA&#10;SsXEU3nnfdZOpSYsHCkzsIII0ygZbhHPKQeS8qHloaNSr0U2qCnrkaK3IWhSWfjRePvwo/H8wOQ9&#10;hUJDZe8yCy+8MCNvW9wQpDf3wCqptLxTkqh/776bvflm9vvfZ2x6IwUCgUAg0HYEkMTll+fWi9df&#10;n58r9WruX63JKs9Oh0hAYrPnZ2XTEptKvEhuc4nkQH5AJ0jo2WeftR7iGHXcgjURj69p4dWC9ZZO&#10;lR6OHIlmikHZaGNHokE2KLSypEayCr7Bi6oxryW6aY2Vr7VangKZupX61zrs3oEDB1LDGhtCxa/U&#10;p+4i/ho8bTPXsAWhEn6cY8HElNWG7SSr1Vv7RkJP61yNsxi6oIhmoixT3GhH1qXLAZtlZG5joJIl&#10;IlvbrerFRGTskpq7zVoEj2LRBJtTobKNmVGqclIc/oYhU2HCLjHMgRlDshtt4qWwlDbbgfkJDjvs&#10;sNqaI7+jN6J65e0KvWJ4ZoR0uIPAW4bJV9ZU4tAPOd3LkQ12z2CbbbZhdaay1xlA+235JQGIEjy9&#10;lDGbpgfwI4ORS4y+qD6KZ6NBPz4U68H/cHj5Rz/KPZUQSQV2p91tg+a5yaFGYSAQCIwfCFCqWXwR&#10;UnPrUvk0rSHWOkuHfaL55svzSmpN1kaiG+EBIeEegpoVEtvhPBKnq7S1lKU0oiQ266cljm7TKmfp&#10;YyvkRudJjBxn4DaLJw0wTrU2lgo2lkekqAWqTtSor0TApCB2JBSqjqWiSWIPitUs1S4yI0S6C6Up&#10;pETVshbUtN7qiK5ROb002i4EPgNDWujWcq1Za6/lOl2VxxS6YxNkCg5rMBoqYNMjsZJBkxaojg3e&#10;NrBHY3tYp0U1GcpO5Qo9NaRrIugWpyYjJv2aI8oAAmTMAnfIq4lfgVnAAjGzAJ1twVLWKO2rtnwu&#10;F9d2Z3N3GTpq9MrAmMoLjp+FlxHPw7tPc7fgRRa8JumFBfRFNeUQ9EjIqenFLV3y1HnK8PCQZZkS&#10;QAXgkmXtSGPZ75ticX7ZZbmClzxK2dsGzXMxhsgEAoHA+IeAdZY4aIvKEtym2b34Yi6SslsUA3zM&#10;4cX8dGnJYtWmRuqpEgqn5CssWhCBpdsAZXBM+sTZBd/gMBzc8gyszIiz4K2ispYJxz/suI29QJwt&#10;BpDKlOhUGlulg//3duJdwUPH3MWrQIf08YM2oNrm8BxVtedReiPIvP54G/JLpZ71ngIap4ltYpdW&#10;K8sTN6n7ywp9VU4hXlnu7YZxdmV5syVeIYVaYzVAaeAMFmumZkTkZluIC4FAINCTERg0KHv9dbuC&#10;ubXRPffkIilzoUamUlJd6fNEmZUUWFqhVR5V2cpcekuRb44dy3hU/cqSopE6z9ROpdTTF110kVeV&#10;Um4ng0qAo5tmUU1rkb62/JC6AiOamXfeybx22TTFrJECgUAgEGg7AiuvnJ+jS2re5OYlDBjbjl4P&#10;qFk7lZKUSY1XXXVVmdju7UaiH5CwLPGUjyjK2G4Gk29l+hl78sRor2PjvpF189ii+0AgEKhzBFrT&#10;bdb58GN4nY1A7VSKQVnwppPCLYySYMqSqnSruYXKnXiJMMqDFBP2n/+8E3uJpgOBQCAQCAR6HgK1&#10;Uyl7H4ZFrRoZq2AflJzazdgyLrBXSiolnna0pVU3Ty26DwQCgSoRsC7RmdGWsQXt/tWpysFH9doQ&#10;oCj1xO052nDs8IdeO5UaSqs8mibc5IGZ2rCo/S5SKTtebOqffdNmtsdrbz/uDAQCgcZBwGJKr+Zc&#10;hIMTdbFANQ50jTtSJGpfsjNOwsCkdiptMEDTWVJmR3PNldsOsMRrnwvNBpt+DDcQCARKECCSOlJp&#10;VXXEgLBSciWy4ycCyQDWWR0nYTrDDLbHUCni5JyBSCqkA18N/kUKBAKBHowANnV4o7nzGz0YmJh6&#10;LQjUHq+0lt669x7bpcl8V/zergpi170zjt4DgUAgEAgEugCBnkSlDsB89FGu2uXxMux4u+DHFV0E&#10;AoFAINAzEKhOwcvvMNdFDsBwVVx2nLQB4Jp66tydvY1SPsAcry5xBdkAg48hBgKBQCAQCNQrAtVR&#10;KWs3/hYEXuecQQQYbv59lnrHrddpjhkX7qTX5TWQo2RHYiIFAoFAIBAIBAIdgUB1VLr55psL9sLH&#10;vxAuHNDfeOONfAQutNBCXNULdsZtP//IbTwh0xGDr7INUikHvKz1eBB0wDRCrVWJX1QPBAKBQCAQ&#10;aBKB6qgUcQr3Iwm9wiOgqEBCjQo4d8QRRzivI8SP4KOitYgTRP0rik2TXXZbob1SdrxcGMqE/8xu&#10;ewzRcSAQCAQC4xsC1VFp6exTvFL7pkKuC8d69913i8AnTOkpp5wi+KpycVkFR+vVq5fDW6U3dlve&#10;YRgjcR5m2mlzD4K/+117gvd22yyi40AgEAgEAoE6Q6B2Ki0mwu2RaKvSrrvuKny3SKL33HPPY489&#10;dvXVVys88cQTaYCLyt2c4fOIU3tHYhyMiXPZ3fwwovtAIBAIBMYTBDqASkuREFpd2nLLLUeMGCEU&#10;uyjcQq6XVujmPH+BH3yQLb54bn8kZFKoebv5eUT3gUAgEAiMDwh0MJUWkNDxbrDBBsXXeslMP332&#10;6KOh3a2XxxHjCAQCgUBgvECgJ7lo8MCmmSY3O2J89MQT2ejR48UTjEkEAoFAIBAIdDMCnSWVdvO0&#10;mut+qqnyc6X+0fHaLo0UCAQCgUAgEAi0G4EeJpX+9re5tyPR1p58Mhs2LM9ECgQCgUAgEAgE2odA&#10;D5NK2Rkxgxo1KptzzlwqjThr7fv1xN2BQCAQCAQCEOgUqfS777774IMPPnV2sw7TpJPmZkfOw7z8&#10;cq7pjRQIBAKBQCAQCLQPgU6h0g8//PDUU0+95ZZb2je2zrmbZ4b338+dM4RU2jkAR6uBQCAQCPQ0&#10;BKpQ8L733nuPP/74Rx99JGQutwyQEn1+ggkmkBegPEWil+eD9+233+aogX/BekSTJ96nn86DrCFU&#10;+Yi2Vo8PKcYUCAQCgUAjIVAFlQ4ePJg/o9dee40n3jTFiSee+GNhtMek5MX+v//9b/rKH6/oMSlf&#10;X5+9emV33537tWfNO3Yi9TXCGE0gEAgEAoFAQyFQBZV+8sknM8000wEHHOATZfKsy5f9gAED1ltv&#10;vb59+04yySQEU3XEjbn55pvFiunXr189QpHOwzA4GjgwF0nrU3SuR+BiTIFAIBAIBAJNI1AFlU42&#10;2WSivqyxxhpTYaMso+/929/+dvbZZ3OxW+qwXoUll1zy3HPPHT58+K/bcHZz1KhRlMZJP0x1TJad&#10;lGXQmCTazMCBA12ac845UXUxA0SOsAVP1XXVjgmTrEyYXmKJOFpaQBqZQCAQCAQCgZoRqIJKRfkW&#10;6aWgrssvv5xSd4EFFijlUeOg9Z1//vkFWbv++utJq62O7KSTTrr22mtVQ5nisu25556iovr60ksv&#10;/f3vf//tb38rBup5550n/kzafH3zzTcPP/zwaaaZRjnjpiOPPHL22WdPe7et9pVXEKlUfBgOeHkQ&#10;FAycq/1Q87YJuKgUCAQCgUAg0DQCVVDpz8akopmRI0d+/vnnzr0UJUXm22+/tYfKjrcoaSFD9BSX&#10;rU+fPqkO2VeGqHr66adr3yfpE6deeumle++9Nyungw46iIS6/fbbk1/32muvgw8++MILLyyVWVM7&#10;LZErWfmtt7Lll8+jf2PWSIFAIBAIBAKBQDsQqP0wzHzzzffkk0/+61//evfdd7/88ktKV0nmnXfe&#10;ue666wRZm2eeedoyMErdySefnLBLnCVrEmfdJaTMvffeu8IKKxA96XvJvo888gh5VHriiScokKee&#10;emrMvskmm9x3330KyzrCozj+m2++wdMpjUP5hFGh1oYPzx54IA8REykQCAQCgUAgEGgHArXLZKuu&#10;uqr43qTDq666arHFFqOJNQwbqA+OSWuvvfaaa67ZloEh4CuuuIIwSvqccsopxZPBrNqxgTrjjDOm&#10;Fuy5ImxiLrMmIq8KSehEvW5/9dVX55hjDpScKssgzjvvvFMGmzqog6eXXXZZo/1+PNNNl7uzN+Aw&#10;4m3LE4o6gUAgEAgEAi0iUDuV/vKXv6R9/ctf/iLQ992Ol4xN6G2rrbY68MADfyM4aBuS/Ve1CJok&#10;0UMOOYSd0VlnnYUv0WGxC2tTFiliTSpflYvTOARTKt9UWHSFZW27vvHGGw888IB2UCn1r/3UokKG&#10;Su+8Mw/9PWRIZpARtfQHaCIXCAQCgUAgUDUCtVOprmadddbLLrtsyJAheIunQCX2BoPDCAAAQABJ&#10;REFULx2VKZURWx3RpptumurMMMMMdkPXX3/9/fffn4yLPj/77LN0CY+SLCl7007qF2O1sgRZjIuz&#10;S3dGleDXbbfd1jZq073PMEOmZUdgnTFFqP6N8TjRdOUoDQQCgUAgEAgEWkSgXVSqZUrUucekFntp&#10;9iI/vYMGDSKSqkGUJGWmbU6USYv78ssvO5/qEp62OYqnibzqUP+SNXVNtYtfkXcplTbbWXEhicuM&#10;eBkfsTxyzCaotAAnMoFAIBAIBAJVIlC72VHR0cMPP3ziiSfSzWI4ulb63kJqLOo0l7H3yYMSuVYF&#10;tHrxxRezZrJFijJXXnnlG2+8kdw5evRoCmSbndh0iimm+MMf/nDTTTexH3bLP/7xDzuy0047bWX7&#10;iLmy8PuSCSbI48O8914299zZ2DOszVaOC4FAIBAIBAKBQIsItEsqtbu577774jmMaOvUeVB7kzvv&#10;vDNuc1qUX4UWu84v0s2uuOKKxx9/PO5EpTY1HSEld0rbbbcdHe9uu+1mZ1Q1emBf3XLYYYc5PMM7&#10;BLLUkfMwxVHXVrv7oYLzMHS8Q4fmcdbIxOGJ9wdoIhcIBAKBQCBQHQK5hU51d4yt7ZAJiZCDe/Ji&#10;7969//3vf1999dVc7zq1gkdZ2/raFssj7RA9kTFVLSot5UXlzqcaofMwpeVuYd9Lx6vcEZqxI/r+&#10;fwS/1lprMSFmElV26Yevp52W75VuvHEunjp+M9b694cKkQsEAoFAIBAIBNqGQO1SKe3rK6+8wgfv&#10;UkstRaPrICkLW/uXzpw407Lffvtdc801bH9aHQYGlQpngaX1WfAWRryl5errorSk6jzXu888k9ES&#10;Dx6crbtuvmMaKRAIBAKBQCAQqAmB2vdKHR91BtSJUvSpazJiMQAWQ7zjvvjii0VJ3WUY8b77bn4S&#10;ZoUV4jBM3T2dGFAgEAgEAg2FQO1U6syJHc3iiGfprNnTUvBWZ1Vben8X5EUqdaLm22+ze+/NxpxV&#10;7YI+o4tAIBAIBAKB8RKB2qmU3Gl/9KmnnoILmyM2QWnbknjKmR9bJLa49QuZ+DDE6C+/zOafPx9k&#10;rRvG9TvBGFkgEAgEAoFAVyFQ+14pXwoMi1j3OBU622yzMfbhVh6bPvPMM/ZNl1tuuXXtQdZtEg2G&#10;vRKH+9zxM99tQzC4up1KDCwQCAQCgUCgexGonUqx5mmnncYz0ZVXXpnmIH5L8jS09dZbO2ZaaVvb&#10;vVMt710IGmZHpFJsSkJ12DRSIBAIBAKBQCBQPQK1U6m+evXqdc455/z5z39+6KGH3n77bSW8Kyy6&#10;6KJUu20J+l39aDv0Dr7sR43KBVNRYlghBZV2KLrRWCAQCAQCPQeB2qlUsDNehxyDIYOSTZ2EgZod&#10;U7ZIjQGfsDPiw9BCf/118GhjPLIYZSAQCAQCdYlA7WZHF110ES9FL730Ejsj9EmdKzUMj3oYqJRI&#10;ynxXlBimvJECgUAgEAgEAoGaEKhdKh0xYkTfvn0FK+Uwoaxr/okkh2Hq+jyMUGtUuwa/6qphwVv2&#10;BONrIBAIBAKBQNsRqF0qxaOcM3C6W9kZp/bOwzz//POVl+qoROhv1kZOl95xRy6exnmYOno2MZRA&#10;IBAIBBoJgdqplLt5Uc+4D0yRSksnzXHuJZdccv/995cW1l2ec/wJJ8wtj/r1iyBrdfd0YkCBQCAQ&#10;CDQOArUreL/88stf/OIXCJUL++mnn16eOjfpdfmmd8x0BT756jxNPnl+HsYZUx4bSKURtbTOn1cM&#10;LxAIBAKBukSgdiodNmzYnXfeiT4HDx4sfPcEJYdJWPNONdVUDWCCxH3giBH50VIneZyHiRQIBAKB&#10;QCAQCFSPQO1UakO0T58+4oam4C3k0dQ7Th0+fPj555/PDW/14+naO9Cn+DDJRUPX9hy9BQKBQCAQ&#10;CIw3CNROpVNPPfWqq666yCKLpIjcpYjMMsssdLwz1L+c5zzMrbdmk0ySffBBTqglgnXpdCIfCAQC&#10;gUAgEAi0gEDtVCq82sILL1zJozrj3V5U8CaDxrQwlG64JGrpp5/mh0pffz2ba66IttYNjyC6DAQC&#10;gUCg8RGo3YKXIrfYDbU56lRMSvIUvEcdddT1119f7/iwNiKMfvNNtsACuc+jSIFAIBAIBAKBQPUI&#10;1C6V6oufI96OeBAcNWqUvVK+7BWiWLukgsPYSa1+PF17h/Mw4sPQ7pJKGR+JDxNGvF37BKK3QCAQ&#10;CATGAwTaRaVcHR100EFkUJyKR+l1EapDMr7OPPPMU045ZQMAJD4MI96llooA4A3wsGKIgUAgEAjU&#10;JQK1U+lrr712wAEHCAKzzz77PPfcc8TQPfbYA6Hy2HDXXXeZ7Nxzz12XUx53UM7DvPde9sYbGXf8&#10;M8007rX4FggEAoFAIBAItI5A7VR66aWXLrDAAhdffDHnDNdee+3777+/ySabpA7XWWcdoUyffvrp&#10;6fi5rfPUu3ceH2bNNbPHHqvzkcbwAoFAIBAIBOoTgdrNjgQoFZqUL3tK3a/HpGKGgpVOMcUUDz74&#10;YFFSvxkndkilEtaPjdL6fU4xskAgEAgE6heB2ql0sskmw6bJ1Ej+lVdeSSFLzfWzzz575pln0qX6&#10;nXoa2bTT5vFhxFi1Y/rxx/U+2hhfIBAIBAKBQP0hUDuVLrnkktdcc40TL9weccNLwfunP/3pjjvu&#10;uPnmm+2h3nPPPQsttFD9zbdiRFNMkceHwaaTTipwecXlKAgEAoFAIBAIBFpBoHbyWGaZZRx3OfTQ&#10;Q0X8XnnllXfZZZdjjjnm8ssv1yFXgmuvvTYvDa10Xg+XU3yY0aNzKqXpDcujengoMYZAIBAIBBoK&#10;gdqplLURkdQmKSrlq2Hvvfd2+oWDe1unSyyxxJZbbqm8KigohKXC7UO6l9sHmUrHScp1VFa5qu5+&#10;qCxw6Tvv5FRaEcP8hzqRCwQCgUAgEAgEmkGgdirVIDaVUstYbesxKX21byo16VawyZGgxgsuuIA4&#10;u9VWWxUtDBky5IUXXtBIr169WAuLNJ4uKR86dKhbOPstLW+y5dYLbZc6DLPhhtmbb7ZeOWoEAoFA&#10;IBAIBALjIlD7Xum47Yzz7YsvvrjpppueeuqpcUpb/HLbbbftvvvuF110UapFPH3ggQcOO+ywd955&#10;hwuIk046aeDAgemSclplp1r5VOIgwo08QrTYdmsXGfEKsvbRR/m/SIFAIBAIBAKBQJUI1C6Vjh49&#10;WqRSnFfWI9mRZa9N07XWWkvcmLKrTX599tlnnVJdb7313kvnUrJM5PDjjz9+jjnm2HPPPd3ilOq5&#10;55579NFHk33ZNNmaxbukVTre/fbbb/755y/zrCSKaiHCNtnjOIWOlt5+eyYMuAOm9MkigUcKBAKB&#10;QCAQCATajEDtVIpHd955Z76NSvvCYRiOmIjJNt5449JLzeXpgbFm//79H3744RFOpIxJyJh3Xwrj&#10;9LV3797XXXedQpVHjhzZt2/fpDpm+nTggQe++uqrjrHqOlWWQbGfjklfffWVvMHYuG1273aaaXIL&#10;Xu8E3DMFjyYQ4zMQCAQCgUCgzQjUTqX0q9988w3HRoVNENL66KOPiJhkStTIp2BbhnHWWWdNO+20&#10;SJHJUlFfO3z5/k7kljFpookmwoxO3WBuvXD2m8onnXRS3vNRrMKCShEnxj3nnHNuuOGG3JDpu+9U&#10;Y2D8xz/+sWh/nIzzMLwGig8zZIj4cFn9h1kdZ/TxJRAIBAKBQKCbEaidSjEWb0eHH354qbSHtz7+&#10;+GMcxjKoLaG/ORd85JFH6G+1JqFDEm36BEzBjjLIMqWycl/L9kp9xa8rrrji5ptvzsDYV2phJ1+b&#10;RZokyth45Mhs3nmzseTdbOW4EAgEAoFAIBAIjItA7VS6/PLL2wr9rZMk4yYi40orrXT33Xdfcskl&#10;O+yww7gXy7/ZIkWT9kFxME6l4D399NMZ5VLYcklI8E03kFA1SzadfPLJ1edNKZUTVd1Yqt1VjnGx&#10;MiXwGmusIZ9qFqycvpZ/mgUq9TloULbYYuVX43sgEAgEAoFAINA8ArVTaelJmLL28RZlrM3OsvLK&#10;r2yI6HLTIdFhw4bZ2lx33XW1jESFaRMJNfl5eP3112edddapp57aaRnkreV00ubxxx+faqqp7KSW&#10;MWWl/FrZ9TglzsO89lo222y52VGkQCAQCAQCgUCgGgRqp1JkaU+0TLmKw4iMAwYMePLJJ1dfffVW&#10;R0LKlPDioEGDNIURHaTh0dfu6WabbXbFFVdoR4Msktj3qqlB7glvvfXWeeaZh9UuO+Htttuu2FJt&#10;tbtmK/TqlW+Uil365JM5oUYKBAKBQCAQCATajEDtVMph/W677cb1btEXIkSKBEr6WCdhVlttteJS&#10;y5lElnPOOafTLzTDq6yyyowzzrjBBhsw0xVdnKZ3qaWWUpgawZ12Z5GrfVBszcrXVmjL7bd+lakR&#10;oyfnUyeYgII4QsS0jljUCAQCgUAgEBiLQO1U6gwowXT99dcvLHi1aZOSuSxStI1qC3NsL638Lygb&#10;C9uyStS87IaIqlI6+lJU2GKLLWyRKi/turhaS4brXfuy7I8cbP3iC26camkk7gkEAoFAIBDokQjU&#10;TqWsZBdeeOFDDjmk1IKXYNph9DbmeeR2vWP9BZY+IL1LpSXtyjPcda6UNRMj3p7piffqq7NnnslB&#10;KNKUU2a77hrRcgo8IhMIBAKBQHMI1E6lSy+99LzzzkugbK7pRipHnxNOmAumL7+cffVVNs88jTT4&#10;DhmrHWJnalHpHXdkyy+fK7onmYSSoUPajkYCgUAgEBi/EaidSm2Inn322aRSZ1RawIgbhxtvvHGa&#10;aaZZrM4PmTgJM3x4fhKmxem0MNPGvuTtwT/7xDa/V101hNHGfpox+kAgEOhaBGqnUmc6WdLydvSr&#10;X/3KmNMJzuJQSvpKN2s/lQP6fv36de28qu9t+unz+DDTTZe9+GK23nrV3x93BAKBQCAQCPRQBGqn&#10;Uoa17777buJIDJpIlCkQIO1iIlGWQfI+fS3sb+sXZka8zz+fbbZZNubNoH7HGSMLBAKBQCAQqDME&#10;aqdSu6QitDhCOv30088+++yT2FrLMl4D+U9wQoZFEo8KeNSRFTFHqXnrbOIVw5lxxuyuu3IN50MP&#10;ZW1zxF/RRBQEAoFAIBAI9EQEaqdSpzl/85vfiHHGTXzpuRfhRf/5z39+8sknRx55ZLLmPeOMM5LM&#10;WtcAiw/z8cf5HqGYaxFqra4fVQwuEAgEAoH6QqB2E00xt3nNdR60lEdNjpDqPOjzzz9/2WWX+cpp&#10;w3LLLcfWt77mXTkarpQw6JdfZsLGffpp5fUoCQQCgUAgEAgEmkSgdirFo3S8Zc4TUh8EVt7nn3rq&#10;KV9V4MNoOuY8dZ4cBWG7K2DqzDPHIZA6f1YxvEAgEAgE6gqB2qmUbz/u5jnwq5yPckRLPK28VL8l&#10;Iodz1PDOO7nDI/ZHkQKBQCAQCAQCgbYhUPte6dprr33SSSdxOr/RRhtxE8jXPPNd3gQfeuiha6+9&#10;ltaXT8G2jaFuatkuff31bKONIj5M3TySGEggEAgEAg2AQO1UKnjLeeedt9NOO3HUIJPc+2FTEdPE&#10;2T7hhBNm4ti2sZLzMMOG5T6PuLbfeuvGGnuMNhAIBAKBQKC7EKidSo3YoVKBXMignDA4Y8pMl1ej&#10;ZZZZRpDRMluk7ppeFf1S8KLSe+/NvTSssUbEh6kCuqgaCAQCgUDPRqBdVAo6QUN3HJPGBxgFAHce&#10;5vPPswEDsv79s/bHbhsfQIk5BAKBQCAQCLSCQHuptGh+1KhRIpX66rDpb/mzbcRk2M7DcNK0wgoO&#10;8QSVNuIzjDEHAoFAIND1CFRHpR988MHAgQNHjx7tiMuKK67oxEsa8b333nvhhRc+++yzXO/OPffc&#10;m2yyyUorrdRkcLSun2EVPQpTKj4MC17OeIVG4f8oUiAQCAQCgUAg0BoC1R2Gueqqq9Zaa61dd931&#10;5ptv/kowsjHpjjvuWG+99Xg4slfau3dvhIpK2SK11nX9Xf/xj/PzMIx4+/TJpdJIgUAgEAgEAoFA&#10;GxCoTip1WrRv374Cq80///wUudonhp588snk1DXWWOPYY49V6DzM6aeffsEFF2y88capThuGUR9V&#10;WB5NPXUeao3t8ciR2Syz1MewYhSBQCAQCAQCdY1AFVKpAKUjR47cYYcdhHlhbZT0t0OHDn3wwQdp&#10;evfff39ejZTj2j//+c8TTzwxVXBdT71ycKg0hVpjyssEKVIgEAgEAoFAINAGBKqg0o8++sgWKRVu&#10;abO33347irU/yktDUf673/3OoVJ+7YuSxsigUidh3n03++KL7IEHGmPMMcpAIBAIBAKB7kagCirl&#10;mJ46t9SYyNf//Oc/PkVbE5S0mItNU9FMi68Nk0GlHB6NHp1NOmm28srh86hhHlwMNBAIBAKBbkWg&#10;CiqdbLLJeDJ6g3Xr2MTX7uOPP855/WqrrTa2LP//iy++oApuSC8NzI5EL2fEe/PNER+m9JlGPhAI&#10;BAKBQKA5BKowO7IhyiPgWWed5djozDPPjC/ZH9H62jql4C06EP371ltvfe2112ydFoUNk5l44uyn&#10;P80++yxbe+2MkBopEAgEAoFAIBBoDYEqqFRT22+/vUDf/NT36tXrrbfe4paBJ14GRynUmnDf11xz&#10;zf333/+vf/1rhRVWmIHxTsMl52Emmyx78808RMyvf53nIwUCgUAgEAgEAi0iUIWCVzvJT/2qq66K&#10;OxkWOWN6yimnLL300qmLzz///Kabbnr11VfJqZtuumnprmqLY6ini6h0iimyt97KyNk8NkTqPASc&#10;3OWjkQKAkZd/MiKu8zYVKRAIBAKBRkOgOqnU7JZccskllljCQVLWRmWhv6eaaqrLLruMzRES/Sk1&#10;aSMmVOpQ6Suv5Gu6HdM4Wtp5D3Ho0Ozaa3OQ+fpgs8bj8TffZFttlTEFLzFh67z+o+VAIBAIBDoK&#10;gaqpVMfIskkvu8onmmiijhpZ97SDSp0offTRXLtrQWeCpCRSZyDgCO8GG2Rff5098kjuZCq9tXDW&#10;GIB3BtrRZiAQCHQmArVQaQeOxwGbG2+8kTMHMi7zYH59l1tuudS+ndd///vfLk066aTLLrssaTiV&#10;u+XKK6988cUXv/nmm3XXXXfBBRcsPYfT3rGhzymnzOPDUDnaLu1piaUVJusae6tf/SrzTxIFgVJ9&#10;zjl7Gtgx30AgEBhvEOhmkcvG6sEHH7zwwgtvs802Ppk12W0FLjNgu7ADBgwQWnz22Wc/7rjjBg8e&#10;rBzjqs/rLxLlMX+XXXZ56KGHxBvvsOeBRVJ8mP/9L98uRag9JFFoO+b04ovZ229nVK9U3DYvuybZ&#10;NNV7OD3uGrSjl0AgEOgEBLqZSieZZJIjjjiChwfmvkTSqaeems8H03z++eevvvrq/v37M25yaBWb&#10;cqCPR5955hkVNtxww/nmm4/86hDOqaee6lhOJTK1Gz3RUfvH8ujZZ3N3DT0kvfBC1r9/duSRGfyP&#10;PTbbeuvs+ut7yNRjmoFAIBAItBOBbqZS3Em+JFa+//77L730EuWtUzQo84UXXmAPPM8885jeL37x&#10;C8dYhwwZQuXLnz6PENPwSTQmLb744txEfMrysyTZstUCHxEaQckSR8HCw5VUaTH7k5/kisf338+o&#10;mhvUeKrF+TV98ZNPstlnz849N9tuu+zCCzM+Nz76qOmaURoIBAKBQCAwLgLdvFeaBvPuu+/a/rzr&#10;rrvYBovX9vXXX2NW523IrKkCNhVXnPSpHJVKqZyz388++4w2GCUX8yKP4ubLL7/80Ucf/e6779Cz&#10;3dbttttu8803L+q0lEnbpUKtcR/45Zd5rJiekGi2vUNQa6eNUvmu2THtCdjGHAOBQGB8R6DjqRR7&#10;VWsHhClFbUN4t91227XXXrs2T0NjtkUL8AmaRb4002Q5HlWOlddZZx15iUPgeeedt/TGlvKJSkeM&#10;yDbeON8+7CEJiRLuHU3xyaE/kTTcU/SQRx/TDAQCgXYj0C4qve+++zgInHXWWZnX0qnyc/SPf/yD&#10;C6QFFlhg2223tc3Z6vBY7eJd3n3Z6EojRozYe++9eX6YccYZSZPETUdXNSIz+eSTE1Knm246gWjY&#10;7qaW1UfAbi/tyEi0Sfdrq7W0vK15Sl1HMgYNyr77LpdKe0iafPLc8OeEE3KbI/9YL3uTiBQIBAKB&#10;QCDQBgRqp1K7j7vuuiti22effVApW1z2t86oIDw7mq+//vr5558vamnLY3ASBi8KEq4aCiTREiJp&#10;aNkZ/epXv9IOTqXCtY3KwojwqqMTTzxR40nKvPvuu5VwDlzWi6YKui271PpXUileIZw5FsLsiEee&#10;nuD2yHvPoYfmk+XHf6WVcsMr5z4jBQKBQCAQCLQBgdqp9N577/3qq6+IoYyDCJfprKfA4LvttttT&#10;Tz2F8G655RYbny2PARMfffTRNkeJts8+++z111/Poy8qnW222Tj7vfDCC0mlrIfIvpqltk3ll1xy&#10;iTpvv/02P8CnnXZaq4Td8hjKr1Im/+Y3+fEMp0Fs1to17AnJ9vNss+UTfe65bMEFe8KMY46BQCAQ&#10;CHQUArXzxGOPPYYpCYV8BLKhtcfpQMtBBx3EwT1l7KBBg5588slWqZT5LnPcYcOGqcxTEkE2iZsE&#10;UCdN+/bti1+pcP/2t78x4jVnDOos6UILLcSgV179Pn36NLlj2i6AyGSohUhKHrVx2Ih++Wubvx3T&#10;dMSzh7xA1IZS3BUIBAKBwLgI1E6l7GntXCYaQ2xcKDCRxaPaZ3z7m9/8xnGUcftq4hv6tEW61FJL&#10;UcmixlJ7JWzqEl/5uigtn3DCCZdZZhkUnjpqotH2FyESe7TDh+fi6YQTtr+9aCEQCAQCgUBgPEag&#10;9nOlosTQ8Q4fPtxRljPPPNMBlY022igh5QDoyy+/7KRKG4FDvUTbUr5MNyJRl5ord6mN7VddjeUR&#10;n0deBXr3zqW0SIFAIBAIBAKBQPMI1E6ljqzYrRRMjdHQpZdeymK2X79+Nk05JLJ/6ZDoYost1ny/&#10;9X0FlTpOKmrpqFE5oUYKBAKBQCAQCASaR6B2KrXHefLJJ7OeJYPa8jz22GMd32Rte8EFF3BDTze7&#10;6KKLNt9vfV9BpRysc3iEUImnHejjt77nHaMLBAKBQCAQqAGBdulIecEliaJSB1fsdOqeidBhhx12&#10;yCGHOOvZiQrYGiZa1S2olG9CZkeOljLoHTO1qhqIyoFAIBAIBAI9B4HapdKEEQZ1XiXxqBIZoUyJ&#10;qk58io/WqDiiT2ZHhFGnSzkrCB1voz7IGHcgEAgEAl2BQHuptMkx8pR73XXXOV3a5NXGKGS4SzYV&#10;StMhnDEelxpj2DHKQCAQCAQCgS5HoHYF7+OPP37ooYfS7pYe60wHV+yYSs6xdPl0Oq5DPCo+DHmU&#10;V0KRwOefv+OajpYCgUAgEAgExisEaqdSoie/Cs6PllIpBh09erRDosx3p2C507iJiwaHShnxzjFH&#10;Ntblb+POJkYeCAQCgUAg0HkI1E6lvAaSO88+++xSv30cAXLXcM011/Bl39hSKQUvT7ykUpz62mu5&#10;g/tIgUAgEAgEAoFAUwjUTqU8/DHcLbPU5aKITa9zMrvvvjuX9KuvvnpTnTZCGQadcsrs5Zdz810O&#10;7otAno0w9hhjIBAIBAKBQFciULvZ0SyzzLLiiis2eeIFxfIIyIi3K2fSwX1xpcRbk0gpP/95TqVf&#10;f93B7UdzgUAgEAgEAuMLArVLpQKiVQYys0vKtb3ApdzQzzXXXA2MEmGU4a5d0g8+yL76KpdKIwUC&#10;gUAgEAgEAk0hUDuVPv3008mCt7RZ0UZRqdiltLt8CpZeary8YKvseD/6KD9gyv5o9tkbbwox4kAg&#10;EAgEAoHOR6B2KuXFXpw1DhkKd/MpugubXjHAN9lkE2za+ePvzB5sl2LT997L5pwzq4gu3pkdR9uB&#10;QCAQCAQCjYRA7VQqyNr8889/+umnl1rwplguk0wyCfujRoKhybEy4nUe5u23c1PeZ5/N/vCHJmtF&#10;YSAQCAQCgUAPR6B2KmXBu9tuu/Xu3bvwGlgKJU0vWpVKCxssLwA4X/aodMMNs6mmarDBx3ADgUAg&#10;EAgEugqB2i14Z5ttNmddmuRR26UDBgzgDqmrZtE5/bDdZcTLd6BQa48+GpZHnYNylhtIp3+d1UG0&#10;GwgEAoFA5yJQnVT69ddff/TRR/zXi6fGGwOHR6TPsgGSRN96660rr7xS3JhFFlmk7GojfbVXSir9&#10;5JPcg6B9XzO14kfqQATE3mHVNWJEbintxQXOdOkBcgciHE0FAoFAlyBQHZVeccUV//rXv7bZZhsB&#10;SoX45odh1KhRlVpcAcAnnHDC9ddfv0um0Gmd0E5POmkeZ81yz/iIhIpZI3UUAs4XnXlmNnRo7uI4&#10;GUtj02OOydk0UiAQCAQCDYVAdVQ6aNAg8V6WXHLJ//73v0j07bffnnnmmQsL3jRxKl8WSZzxOnja&#10;UFA0NVjbpQiVjhenRtTSphCqvey//833oddYIxdDuWsG74kn5kd4IwUCgUAg0GgIVEelBx988BZb&#10;bMG/LgUv0XOJJZY455xzyox1Calvvvnmcccdh1AbDY2K8aLSSSbJPfGSRx0tFSUmUgciwEZ6hhny&#10;TWhWXdTpFLwNbafWgchEU4FAINBQCFRHpc6MSmmCiy++OE7lI7BSwTvddNPtueeeAoA3FBRNDTZR&#10;Ke3uggvmmt5IHYsASMmm6DNl5CMFAoFAINCACFRHpaUTnHpMKi0p8rS7TzzxxPTTT69KUdiQGXt4&#10;Xh3efz97993slVeyxvXO30b0sZoNS/6HuyDpRXfHH599+22+VypxdBw2R12AfHQRCAQCHY1AFYsm&#10;j7sffvihXdJKMbR0VLZO33jjjVtuuaVfv35LLbVU6aXGy9NAUuo+/3w200x5oJjxOF12WfbUU7mM&#10;yA7IyR9pmmmyvffuRFrFo/vum336aXbvvTnIs8ySf7Lt6sBUYV6ek7d/kQKBQCAQ6FAEqqBSgube&#10;e+/90ksvFdFgWBihVedhuAwsRqXENirFbwNHWCsmk6j0yy+zt97KmWa99TqRWopOuyWz0EL5tqWE&#10;aRID8VfV2ZZW2FoaPjx/Tfn97ztYJH311ezYY/O5kHol7pTNyBNs9Ne7fDKRAoFAoL4QqIJKP/nk&#10;E+G+OTkSoxR3okyK3Icffvh3v/udgGucBZrZxx9//Morr6jGp6DC+pprbaNhu4tKffbrV1sDjXHX&#10;bLNl/nVL8h5mr7TkbaxjRmFzYbfd8pY5fUSoCy+cNzt+qxY6BrhoJRAIBKpGoAoqJWsuuOCCosGw&#10;Kkr9HHjggUr+/Oc/zzjjjEXPxNYLLriA+e4cc8xRFLacQcDqO4qKpMtq8gKhhNP8MrdKjuJQNU/V&#10;Bf780pHHN97IfTXMO2++dRqpIRBgMkbSxdD8P1BcN3pwhYbAPAYZCPRUBKqg0nnmmWfSSSdN0ie4&#10;/vOf/wjufeedd5ZZ6nIouMOYdPXVV/fv379lYMmvt99+u8MzqtmL5dF35ZVX/ildXCbq9ud33XXX&#10;0KFDbb6yYFpjjTVwrXIel2677bbXX38dtU8zzTTKywbQco9VX7UiO6dhS4/QNmZgVbcQN3QjAknB&#10;SzaNFAgEAoFApyFQhQ9eoucyyyyDTdNgHnzwQQa6P0MzFcmp08knn3zgwIEVV8oLhg0bdsABB9hY&#10;XXTRRfkjPOigg6699lqV8OUNN9xw6qmnzjrrrLxAYOV7GaeMSVddddXZZ59NHkXtTrVeeumlODVd&#10;6pRPUindtfMwn3+euz2KFAgEAoFAIBAIjItAFVLpuDc6VT/VRRddJAA4Fiy79OyzzyLarbfeuqy8&#10;8qtTqieddNIfxsQvswvrrpNPPnnjjTdmA3zmmWcyXFpnnXXcZZsWZaqAuY8//vhtt912gw02sFnL&#10;IfBee+21yiqrlGqY1XepSY6vHEDrJXiU2plfnpVX/t6ApfV7okYgEAgEAoFAD0Kgdipda621sBrn&#10;R9JCCy1kOxNs77333iOPPMJPLyZLLNgyltOOSakOBS9qJIb6+s4774wYMWLuuedOl4i/NLojR46k&#10;EGbrxDUEsnRJhWToRANcbKa6xKj4ueeeu++++wis8kyO2UCV0W1qufVPUumvf5299loeH4Zg2rGn&#10;NVrvPmq0DwEHVbkKCecP7UMx7g4EAoGWEaidSnv16nXGGWfstNNORx99tN3KtMGJDkVYm2GGGbBs&#10;nz59Wu679CqT4MGDB7P+5TFfOb7UFMVvqmOXlF0SHv3ggw+UTGT/ckzis9BOKhOk9DV94lTuf6+/&#10;/nqkLiNRHe+yyy688JdWa2ueBhuV2it1coMPAXtvnX1EpK0ji3qtIXDbbdmgQflBJk/NyeBevbJ1&#10;1+2wc6XcBXPOrGVs7TNlvFA2teXR2kDjeiAQCDQ2ArVTqXlTwM4555yXX375/fffTx4lDhIfl112&#10;2fXWWw/RJsGxjfC8+uqrxxxzzBFHHJHsftFhYsR0O8kylZAvk9BZlOPg4pxrKsSdSqiX9913X5Hg&#10;VHBvEprbOJhxqv3oR7lvWAvlsGH5julii+XHEyM1BAL8TqBPoWbspnsB+uc/s9VWy8YYr3XA8Pmy&#10;OP30/KAUQqW64CWKGcE+++Q9RgoEAoEehkC7qBRFUZzycY+uCJGgo9dFdb7SrLpaRnLNYcv46PDD&#10;D7cDuuqqqyI/Mqg91Iknnvhd7vrGJEKqczKMh4m/2qcHTuVJHqXdraRtp13Z9zbXY3XlFkoaQkuw&#10;s4lhxFsddt1am2/CtdfOSY4EKfjME090pCNluw9nn52/Y918c+bcl40J+a7xuditoNZL54XS3stu&#10;OpQsE44n6+Xx9LhxtItKC7QwGavd4itlLMeBtkEXI8O1ltgo4VEbrrwMDh8+/Jprrtl+++2xIyOj&#10;e+65R9BTUuaQIUPY62qQRpdB75NPPrnSSiuhVb2QYtF5JZWi89Z6bvN1VEoSffnlfMd0rrmyaadt&#10;851RsT4QsMiW/D47Zkxp4bZ2a9kLFqm3MzT/5GmbGn7MqXFsLcMUzm+yJydbLUz6hY6HRsIERE63&#10;L7JIpzyFngx1zL1tCLSXSrHmW2+95bOUulgMXXLJJQxrW6VSamGaWEdfmAg5Laqd1157jXhKoLS1&#10;edpppzkbwxUDKrXZmbZOmew6AzNgwIApppjCXbS4xfmctk25+lrsViyXbI6WXrqnL2HVg9eddxBG&#10;ncjy7KhM7Jh6gvivo5I2X3opD3LAo6TGeQvhBcKObMcKpvYUzj8/F6Z1hy3MhXZkhRUyjh4bInkE&#10;/kneOdLpXo/Aq0A7XzuIpLymjBjBqiLP0BBoPDRGDfGTGE8H2S4qtcHJ8ogjhdGjR1Pn0s2O+ZOZ&#10;wCf1rDMtrYKGO8mXtMEyDIiQpVMuyapo+eWX9xVZMmj64x//uHBy/JZlTs7gTg6BEfZ+++233HLL&#10;NdGLP9d2/q2WNuovn+URv0u2S3l68jVS1yCAP158Md/ptBB7oGnLk6q2jYqBBRbIHn+cN8tccEF1&#10;FlxU1FGJsdsll+RsygjOjsOVV2bLL5/tsEO+Y9qByWucFzgTHzIk/xTsD1U3kPvDZ57JHnss5zmE&#10;iuo8R/L0Zpvl9gftSbRE226bN+DhPvDA+B+yqT1Yxb1dgkDtVMqlH9rDf6TPl19+meC44447IkW0&#10;yp2CzU6BwVudQq9evY488sgmq+HmRcakyqvNlX9fE49aOvn58+rKpzlfrFY6SxKmx4JeY/Giv8Bk&#10;l6vcCiVZZIsKqolbbol0yd8/OUC1d97Jl2MpKZTyXKRORsD6e+ed+SPzNFn38Ors4VLitZFKd989&#10;f6akRku5vQa2tZbyjkp0jH4Vf/pT/kMij950Uz7CYgOvo3pBzEReboS9yZkFHLiuRK6Nkrx6pteX&#10;W2/NeLH2HuAJduALDUz8ixQIdDcCtVMpx4EMay+++GLe/q677joKXrpWn46sPProo46WMg5yKqZ7&#10;JojtaPMsxC+8kBMhY0t/0tRBrCufey4jrDz8cB4hxCdJRWQSfMnOkzKQswjuljbaKLvmmmyVVfIK&#10;c86ZByslj7rRUm5dY8li39TUbNVYF9zo0rLLZjfckBHEr7oqW3PN7P77811VN2rZgktNZyPn9dfz&#10;V3Iv1P74rbmWYEPiJ9ZabzBerhdfPF80Z545Z3otW0ZHjsx1hvZofaqMy13C9GbHcYQBEFA0TlCz&#10;jivXLDWglwD0o4LKGlFZvyQ8g3FVyxJSKd4JlKTCbnlaieGaJDkz2nzzfJxgB/JKK+XjbPs2oTah&#10;7R9Yxh6g6rApGglBWRc+oSp1EoaO9HgPcLQMefsBnHdetv32VYDQ5IQBQi/qV+0nkX4J3hqZ6fXu&#10;nf+9dGDyd+fnncL9ehD+FqiX2k+lfhKOOVF9+1Vzn3LPPfmfobA/1RzA68BZRlOBQO1Uys/Raqut&#10;xuqHYFpslDL/oZ5dYIEFRIzBtYWPhS4F2rpmdeBLwerpRdgn0rJeE2V8OvnnT5ouzjLtqrw/Qquh&#10;92WXFIrvrRCP+orh5K1fZAK8Nd98OZsqtyKkG/VlXbAe6YXyTWaeefLFiD0nDrO2GonCRAA60our&#10;/v6xqXL36to/yVqmNdKwZQ4RpiHRIiJLiwWytPa5F60aD2rhE7jg4BVXzB58MO8a3WrETJ98Mn8t&#10;GDAgX19uvDFneiVIWoMasbR5h3j66XzMliSjZdtiSNNPn5u5rrpqrq7caqvMYRLvDV4LWKiqYC7w&#10;AYU1Vy8onIRkLkZueF4vrJIWNW6h7rgjgy3lnh4dydUy0MzCC4FZeKsg4sPHjcqpcL12YErDcNU7&#10;ipa9B2AOvajmhSC1b+IUDMYPH0hq1gPVCBh9wlOJQaYkY8HVAjyVd3gyAJ1Se5iCviBvYOlRdmxf&#10;5ghYPzC/DQB6NCbVzgQQP6SHHsqb8mPwB+IFxVMAvll0YPKzYefsDJKOgONtFX//7W/t7cEzpVr3&#10;K+rfP/8Ze9+9665cB95+KuUP/Nxz85+ch+uxesoUG9ttl/9x+dqeBGdKBTho0/glT9bfQie9gbVn&#10;qHFv9QjUTqWJNZnX0sQy36XXLXqn5k0R2YqSrs74dVpY/fQtxJKfrJTWiPRp+ZPSZ7F2JHGHQlhK&#10;n1bwlJCTylhE0nK6MTWuxLov9e2bf/qT0ztZU0rVZHCAwlJPSf6ilOjFIJdZJv/rQodaprtTkjbD&#10;LD36dQkRuoSc5NGYchQlb3hYBNuZAv4zzaQG0IIbLb6kZJTPL4E8ZtWINVS/+E+J8ZiywcunG1VA&#10;lv55k9BaeuEgxFtq/dNvgjQBpYLGEZ51Ib1YGJIpq+ZVw6ev6uvRZC1MlAT6tUhZmzC6chk9ok/a&#10;AroBEgwi14JPTG+hVAe7ewlgZYNx4X/77bmC16JpwG6xdCJsQtt99+XQ2ZZT4qdoVCDyeuFNwlJu&#10;c+7ii/PpqOBlCB8bnjET5Q1JTU150XGXQerR64U9eDrb9CLCzMd6bZDke5M1Qsuip++Fhi7BqOS9&#10;MWyxRT5IPwOrvMWdRsTrjjrqm74bVStVJIAC1ECAv66hqn0lPhOwwAGgEbpXIRgNz6cSlb0oeJRF&#10;kk8/qvSpvPhqsiqnz1RNywRQoAEZ2+ndT06J3t0llbVWNFXaY9F1Cxkj92Og5vHWtdZa+TuWTjsk&#10;mY53L387pkadA3l9tT/5GYB38OD8SQEZUP6W/aV4EO1Mfrpp29iPzV+xBv39HnBAB7+7tHOQXX+7&#10;n1b6yZV27WdW7S+t9PbuyNdOpX379r3wwgs322wzZ1QcULFX6hzLCiusQOsrXAwLW2daumNGY1YB&#10;f12kHCupvzd/D/4hG/8s7ukhKU//fC3yMs09P0uMS/jJiuCvq4WUWihrp8lCjehRSg0mvk+fxd9t&#10;ypR+mkJxS8pbdqX0WYwtZQxbSp9WtCJZu6XUFzKWUolMagdtSDhGSnlUWpYwhHkVK691wdcll8wn&#10;hfV9Yjgl6aXEvSjKV0u2T0tJSvJIy71uMR7cb7IcL7vdQqlxGaIYQqISsMxZlFOJG5FWysNhww3z&#10;2zUun8hbO95gPHqXzM46bmro1s/AWul292I4efgARx15y7FqKFBrqEUjCF4+vXBoWQU3KncXyxc9&#10;XnddXtNvA0REc2xHVFXy/PO5zIFQsTvOJlOif2KZdZ84CCgLqymkzQKfXsKU43vbit57kLRFHMmp&#10;5ldHA+GNCqN7D6AtsImgRPv42GCs+8jbG4ZPYp/BYGjsC8NHH80VLVdfnWNrD0IjNhFA6vPuu3MV&#10;gi68LdnRMCPWQOboRvMitnqh0Qsn295m5O1QeARAc4unT3kAHMoGlQ0Ahi4BnM7AgL0tecqu+mOE&#10;iemDl1imjvY9BXk9yrtFoVl43D7lAa6yz1Tup6IRP2n9ekymppoSyeOQSU9c3r/0m1HoEfuXvqrg&#10;h+Fq+nmk211NKVVLnyoY/wYb5JXB6MF5KEXN72+o6T+vZX6Q5kVj7yn4u6PsgUPHJvNNyGhWPo3c&#10;fNuZNAV8n6XJH0JaPUoLq82zgb/++nycnlEarR8hfNoZFdFQ059z8eyUeLh+VEVJtUNtsX7tVLri&#10;iivyT8RMlz96hz45tWeF5DAoZS8XgCyDqH9b7LrTLkIKahQ1FJtkBX+N/io8JwmUflXQ9AvwB+yf&#10;n7Kl0yog769UXomr/qmcFk0Za4G7LFIyVivsoh1Xe3JKv8jid5kyCZPSzwKi0vrFXa56WP744akQ&#10;1FL6yy/qeHb2jC3K1mtrdJFSL6lyWpI8QSm9RrhLBSs4WdAqkBZijJi6KBpJmTKD0tRLMhr3QiDN&#10;P/84d3gtkNILAY5BnEmsR1HS+uvnn5tumn/+f3t3AnfbVPcB/OkVSWVIypAkClFxUyoyDwkRlV4+&#10;KW9uhktc3Xt5XSGkew1XRGQeKjQpRMlwC9eUqJQpU0k381BE9L7fff/Xvsd5hvs8Z5/zPM85578+&#10;+7PPOmuvvfZavzX81v+/JhRea3Ab89//XdwjkGgyQqURfZcddyyg0AOIBB5xRCF542P9CVHylkfS&#10;K5LSomzzLIEKsJQqye6eakcgoDzT4Su6MfVX0eUB/2F9jxRj6gd/PSWHCc0X1ZfIEUVdvuASf+Gv&#10;3SfCCgrT4D8+VQeB6LNyxOL6TGgeJqYmCBBP43urP0ntp51WdC+EZsRBRtjUQlupCwIc08okikzp&#10;9dieE8dTQuhAuAtc9KRONESeRKubRcWN6nQ1FImTTipquiuEXf4xtDggcjwNGX9lDfdQXei3oUa5&#10;KT66BSBCzCwSiDjddREkXB9FtCVZxBgpEj2v8EOIhyHDGxj91ZPQqyC56tZ4xB3+7sCBlaIVnQad&#10;qv33LxKrj6V5ufbaIvl2Mw0PPEumLIA2AyuoygtwRUmWFhaOQpbXpTKDizIgO3jwLpGXrpvPMFyk&#10;DtpKizB548LnUI24gRqM8RWvq3cUabOOGxlqYC/zL/6KjfxSuiRW3gFZAisa+ChaCgkj4WIr4XrS&#10;uqrVA+8rbo1Tqd3hneJiPYx1L8ZHDz/8cPLoH5WSHrHdYN9993VwaV9fbL1bALfFFj377DPnY1oW&#10;rapL4Y5L+XapvRxVG3d+4oqCGKVT7qoYyrTGQlNOPagCqzAcNdyqBItLVqkGLv7jUkRKO/do8edE&#10;KG2DQ0AGqcOGrzSmZoF96UvFAeyDMfKUKCYrMZBapBWQHQa/tchNMeq/DrWCEZKiVlgu40VtYkUT&#10;LV0UGKSFnl0aYoVT2hVLjakSGA16fCs+qhwydS0FRmGCquOOIRhtlo4FNmXQFb5BMPG3cOopWjTG&#10;8AFDomLIyrUmiN+7DO4pTYRvrJ0ZN65gIHxDJQ4oYRLHEaEc+dznCsTYpVT/QLqi5oqYmoVgJApX&#10;qWKoAs7+Uuf6G6oFc9AuuKBQxctoT0We5h9hqHd8wgoOcl9QwudYGo98HbCQwRAs/ITGPga8tQ9q&#10;umKjBUOiPPgK0Ry7U/Xr1kDJi74LT6ovjnoM6IoCQOkiu0sONYM+llfEFs0reLoI+kM0GdZQTZ5c&#10;dKe0P2hP407vjWK9gvZET7R9VFMDOt/CMdCAj1jptBn+8ArRVjfId/VaeJOVjFjRJey3X9EhkAqh&#10;iT+Vg94Vb8KXNdoxpchd6oQcHQ6eaYb8lZvu7L7lLa2iYiaeugsUKhIi1dwZ+MhKxV4ecSRww9AX&#10;1VOxVURVNzi7YzV5UXK/TJcWWcZR7fainpAsExMZIQmSE+J7FIlXzFIgCYrFxVIWlegcFLHpZQTu&#10;0zqIvgtMkfRXAebeGtM4lYqPY7fLWNm8noKXPEoqtcGCo13Q6jtjyLD0NGwWcCuRtUZdcgF0MEbV&#10;VRRkgEthclc+GBmp0LjLcuHLdQVCuZejkcEqrQxTVtxdvqjmu2vjws7ChQcXl3DkEpdXWNyFkwYC&#10;sNW1nDBhNhjf/naREeecU9S6uRr1DZiyRvvFyKno8cz1xUF60Ow6ekE5UQy0nj6nBTGooVFookFC&#10;RnlF3sVoRrUF6l3tuHvDn9P2USa7ky+1s3WSd8PB1r4IHL0flUW3BuWgOk2z+hXln09VgKkt8Mo/&#10;wycjB2tNiP7ohAGCS3kgeRB/64y2uNbgBsZ8AgYDMRiu1oQ6QfgqcsjHCEMWoxCNBtYXbWPhTJ2a&#10;ge7BK3hRAdDt0DigQHZ3CUEt2grfVWJ1swjEuIpmQlHEQ150FzKJGRdG9QcOd82O7/IsGmqBTA/a&#10;AJesj8ImMsLxxbi8yKeU+hy9PbtEGQsI8tCIoT2fVlbNL5PdAmcPoJQBX9ddE0/0oyQQinSVIKBb&#10;wK4TI4+QNJ+6TeJmlFcm4lfEjGINIpifKIv1J/QhTICQgwotUkfniEDgyJvQLEVeFI6OiLxDb+zf&#10;+EZhp4cwz0CB90Ug+Ir21ndZkL20i6QurAjwoPOhb224RBdNF0FURR4y6FmuBeVLOz2ESgQ0LYmg&#10;hC/hOhwySPL17XQaFLO6AlNbNgZnr0SldZ+wd67T1jjaO/eYY46xEeCIUWldzIb6V04r365ao1jI&#10;yFDHRcUrnyrEmowgV22riz0aWRZPXeGofxc+o3GMpwp9VAOlJ4wsFwcZ7IsKkAqjTKiT0XfTZPsr&#10;eu4eufjvSAOlUNyVqYtG37jpXI02JVbxz9VnYx7U3q99rXhVQybjXCxNzwgN2dSps7/iJ0qI9qKi&#10;EY5SZOU3YV0b5IrpuwN08xv7okFWTaQSrmkjRMJHodXhCCmqsTBr31KbXE00ZDJlzJI2cYazPA3V&#10;LmJg79OU+R65H7kT9mhDQoxTeREMNtWCkybxhxY/WnC5zNQ1OFxQCIONak2MOBBMGTMMmFoPOFLr&#10;JEAk4bs4TLuBsLUSoWYw24CJe52aIVQLobMNezR3CFiihCkQWgSpIII7HAI16qdqqfQhZKuejW+h&#10;Lt5QF3cYasGUNGn3SAKxHReGB3acLWTx5OiL2jpo8+8pVDWAniqrAheaK/7ypvyw8+nuc+4ALzNI&#10;Mdaial3FXIRJvboFoWDAxGCPDoG8Bh3lvIiNFJXeeeedzjtz3EpvLa7ju01Huv76621jVEDWMUb+&#10;gR7iSoB8kq+liWwepDgSJOoup8tLcxDuQmYJuqWaCAL2V8cq/HglLEqYEsMoRgqiOIihwqfYuUrS&#10;VUqiBHNUmhW72piXSRidFlHV96w1tH91/Zjap8NpB7ur1Ubr0Ir8UoSo+PTQlSLtXfTwqC6JZdF8&#10;NytdBBRZpqBKhbLNsCiQFQ0ZxcRsTaQ6QtginUgFHaZVyBUzRTXZc89CEQV54AhN5IOEKsYZVRCh&#10;yHxgVz3RQJ1kXDH8eD1yE1uTa9E/NazIa1JU/AZMkFPcQSEH3X0iOgpamwg2MlTDyEgXoy0qTfiJ&#10;uyYoTHQvqK81caIHE2VStAP2EvDaXkIZIEsMVchxJrQpEWDphz7AwjyFjTtixtAKNnu0JyFk07pL&#10;SJN6dTV8UEZiQItTXKZMmXLNNdfEES748qtf/aozW7xkB0E7NkyfPt2u9Kussopd5gcMqd0eqmMq&#10;sAKhmqnAUW4aSATai37ZYN5VdhXc4FcFrtbCPR4pgkG6cRc9tUi3K6qTp9jXiy5GSVV6RCCqgZIt&#10;XdKiAriXFo5xDT6qg0nOUP2oCbRVVEn2JZAuRd/Ejea29UONUmf419JRIGnIoi8f3TINzSC7g4MH&#10;QSvmarpRekk/egDKc7CdJJA2qhulq05Wqx5mhGAeFpFIMcb9RtllAQlVLkhLE43uPkUOFhG+yksZ&#10;QIVDXmy4vSrjpmwYWzHnSzMYOtjoypceGrOo4+aum49GVy/O8A+abCy02reUbZLod79bTAdTNsjr&#10;ZWvmEePT5b2wVTJDo1KHnU2cOPGiiy5yepqDWWbOnHnCCSc4xcU8Xu7WwDz55JPLLrvs1KlTHVnK&#10;vVLURtvLel7KUOQ3DhseI7Ndg6xsSnbwq3vY0SdLeSFjtIpxca1LrQ7elS5aDi4eoV79RC9qm6JX&#10;HhHQh3BFbxoUunJBvVzi8lQ8VQatWxONqmWOBg2HqR+Wh8YQWhPD786g0A8FeIwgtiMC2sRWjOy2&#10;FArqUFWmrFYsOrLRmjfxuyYZGR9V5Zmov2plZe1l0fTpmusKaEMETgeuETA4SoFcpb6LoVFP84w0&#10;OybxylYNlMJJQTKYQZwBcNMGCtPdRHGtnG4itDVxXIJHB3i3oUdDo9JLL730hhtucEjLDjvs4EBQ&#10;zOoEGHsEcr/qqquMjI4dO3brrbem+B3kSaUNxXmEXiK3GdBGGKHBGKFYDPRZRdBV9rwG8jqrminH&#10;aoV7XLV274YmOSRdFSkuhZIoYKA+RN54qnYpoAJhNA0ioPYSalU2F6INYbckXY/AGO2ICPsQo9zj&#10;b3/VzLjC7pEXKXV9tz9tT/F+M4zKbImCNPp0JEdMyA2jRKXcjCRmGCOGgMm9MQ1ToYrSJSpKWnON&#10;uhYDnM0NVp09+OCimjMRf3c13b2K8boxBXtll+FARnfczKCKhjyguaYZRZzChLNmShvCXXvSAjM0&#10;Kr3pppvWWmutCRMm2JYhInPYYYc5cNT5LYceeqg9GYiqLYjk6AhSv0Zm6JcZtgxFxOiIV4OxUHZd&#10;TanJSipkcKELDyFdhZiFXoXFZdoeR13CGBfBnWg7vg5JKimip8oTvBt3VVeJZ8fKLkIzlbXZMSLs&#10;Uj3qrnBsEIuXXtMzMLVPhOnfkL3xFcE2pWGCjLQH5uByib80Cj9NlyAQuR+JZW8vo6BqAFth1H2S&#10;dNON1sMub67hMkOjUuOjttV1/nZt9AyLWleKX0tH62GsMbWzoD0FS8e2txBGQ+2pdxk9nbarDy3K&#10;AzhgRJce8SAHxlAvagmCsagOWZI4g32p0A0m4d3gZqyjL4yVudPx+lYp+CLakG5xEhmXXThh4Uce&#10;ucel++yKF8PF097ZZ0jii18sQKJf0nDEusnqoOk3WF9oIquP6kaICRc6N8sqBglX9ThkCIlAItBK&#10;BIZGpWJCc1tHkFxsal8bSYrfGTNmLL744nZBqnVvb3uwheaect+kRDPE0jSMADrRL8GO7oCFpykw&#10;DEEQHdYaHgiLNp2xg53Vcl7x10V2xK+EXXoCAmsQM4bGUqFt1o1zIc7IuLgH17q7Suot6ZYlOkzY&#10;3bs+Z3wrAqmNUgN2xEyRJXrmzVp2IjIGm4GQJhFIBDoCgSFTqVTXUSnpsw4Kx6ude+65DuvuKCqV&#10;SNIPbbslyRpr4kVdo1+HQv4dGAErGX7602LYlfIWtYT+3JZ4phuQ3sJgStsy6L6A3UAmo7BRB1lU&#10;0J+RNWg16NbrLq+7UG/Mq+JCRS/7EJsreDfKMG7zIbTtwHAh2JbW1EeCo+jJ67jz42KPv9xLgTgc&#10;exMkMtandPmWzSwtYydPp0kEEoEOQmBoVGoo1NGk1ow6CiZAwKM333yzu9O/KXU5sj/99NN2adi4&#10;RXPKRxB9kkSMlZpHqn1MUwUBg6O2o6PFxT2hxaqIcpIAAClzSURBVHWn9qwF1iMTNREeRxcLlh1Y&#10;H8CDAYiXj0EMFE30JljMKibsu+9ebB4bhlbWanSHYjIh9aJhPtnday8vusTfJQIuAq464iL76oER&#10;dlls242kJdzmONIudWi4N/XO/nz+JAKJQNsgMDQqxaBOgLnR7mW9zO2x7/NL7kssscR8OukdZggo&#10;2lYSjGkpGsGB2/QOS3vTkzMYwkNFdVs0ND0awXx4LgwK5IIXwxj9peYt2V1nkcIZ9caFTYOG3bl7&#10;yz2GeN1DMnbnTYE5/fSi8DDWt1mnTzw1d88rAi9lXNEgsMYV055xsL/I2N3Tl7qws6PXuh+qAgse&#10;pELcRFLCFXv7LVRcjCQcDYWJZkDWh4AbFz1U8w86r7loXe5kyKMPgaFR6eOPP77ddtttueWW9mQI&#10;GTRSRBItT/+m/rUB73nnnWeN6ehLb7UYkZk0goQSjSAqTdN5CNhK1EbhdA9hzAAM3W/8LWlvMAlH&#10;EkgoLivnYpfBeFH4OGnixIJuFafQPJd3si9ttr8eBRMHTxN5RQADuXCqEohfMa4ZW3p10TXRFeDO&#10;0Z2fhvnJ8LM9S3UCbJcjqkKTHCPZ1anUru764mAxH9v4MWN6l211G47qYPIi/SQCLUZgaFS60EIL&#10;OZp0vfXWG3jRy4MPPmhfe9N6Wxz5YQ/e7BhNm+ZMSxeiw7BHIT/YWgTsTUpgOv74gsns3ulgk1oq&#10;HdK3lZNgPm+hOoXHSpswCo8tXWq3A0OTuMpVWmr/cizlXSXQ0K/ouWIhrElSLL4lqmZv2XcUiXo9&#10;IhCqZkQboq1Pk3RxrSvKMGFXVeUBmUVi3cXN/nn2yrHPOKkRLHhUCBWNyNiv1Q5WxqRtymMbekkL&#10;+q8Ycr6eCIwoAkOj0r333pvQadv6geNs7u5+++3Xgbs0aBC1UBoybZB2Kk3nIUDgM5BJ64BpzC8L&#10;aqmeTILjQQcVR9yY/YTnHOUbZ5CVIftQqJpLl7lakBBD6ep0jpKkOX75y8VWAIgW6QbvxqyrWOZL&#10;5I1lvh6Rel1IOihckRaHkHcxK8HRcS6hlD7jjJ7DDiu2qlD3EWrIu0HV5d27pT0sfaInBJd4ghqF&#10;49E0iUD7IzC0cly3orS/5KPbgcXW/l4c7e5WE6v5Wh89dC2RNigbgtGeZ0OJnzw1jCdb8Qcq1eKj&#10;B7t3Vl+cjjZ22KGgPZuXrrtuIZZxqWiCqAiONhotjZFI64UUS6Kna5BGktFt8C6ujdnOltjSS4dB&#10;1SZkmV8do8KoN7hfKsiyJfuiRkSLhkEXdhZPXcg1+gr8s9tV6qKLCra2lW7MOeCYJhFoWwSGRqVt&#10;m8wmRVxt10zo3ZuUEfW/SQFnMKMCAaN3p51WrM9BKqgCDchxh40MsPZmMPEmgYU+lmzqXDMTqRQh&#10;vILq3CsaChJb6ZbzEnTyFFFf7FMi7O9bqFd3oa7HYMOKWpKmkf7mN4sA8GiIsxKFdEPkZUHh7IaB&#10;H3ywALCckBUir5QC04dcjgG55JKCRx2CbXAaQ4M6SBcBo2eeeQuejjsCdrG7POqdOqEhfhGIR/66&#10;LAuuS1R/CAzgbsoY/blUiJU7I5LQSO4fADQZYVA8ticLb7pr1oMZfahe5gf47sg9SiodIvYEU02G&#10;1lBrYlKGWp2mYxBwDNbee89WNmAj7aZ2mXha0QjHsZ2OAdGaWE2riUEbsdsRcq1izLAllYo2VhM4&#10;4c8Yp/ZLQ89e0VjM5hhnQiqDwMrjtVEI0dM1mClIYBRJlUXb6hIadfS0aXOidvHFhTvZ1B374j+v&#10;uHxFm+u7cZcc9iBU6NVagnThYJmyIVhbZfFpzNgrY8c2QUtvkpTsEybRnIpbrTeT36Y04pCmPwSg&#10;pGfjuG/T1uQg1Y7yqZ9nillSaX+gdZe7ySOKCCFAI5g82mF5r7lsxU5+WEELomUPesAWyJXsiI0q&#10;GgHa0eKIIwrKx0M+IXCzhJrSWplgvMYaPd/6VrFDsuOg7SzRgBGxkDgFEkYkaw3R3PSuXXed7YZE&#10;tcJxBQe7u7jEXYscdn8RZ+ko+biNvEs5L/mEYwPGjqe2xQeUShr29VILTaCPuVfyIrIjSJr/WvPp&#10;T/e49IRAYfjcdo8Cka40AyCgEDrHibE4G6qdtO1dP6lOoaofYPpzJkzoVqtI7mTTphyR2N+30r0z&#10;EFBaKEtbceYghiCSuppujLmaGIzycbMuo/0O7UtsW4nq+xLrjNLofu97s6NsRWntXi6wQlR1dNtf&#10;6vAuBo0LxSLOE06Y7deGVqqqGWTIksiOcUnG1M5hMUDjb9BwvC6lQmPwaIi8sA3S1bu6776eH/6w&#10;kEqnTy+OAnXqHxqOLsLwcCrZLpbhQUZKxVY8P/jBpg0zOS7NZdDKKH5zC6puzSBzs79cbhP30UKl&#10;d9xxxzPPPLPay8+o+/e///1HG972GPJ4R+3SGmtY7RTx3HPPrbrqqsM9T1hDoGaqh3bhqT4M0yal&#10;JKPZdQhgEd1E5dxYJqPtDpKrDgR5hYKXeGe41AwsAl/toqAhhS9KQXvewouE1FqDcrQnlIphMCUX&#10;PQN39Olee0lguAuHqjl4N6hXN8IEZgpkxpCwU+iNnuKb4LNQL4sGHQPQSLfIWxpD5CVzswQluzes&#10;xzKoZFxAtNE5whMUKqXGrz5jAyAO9P7f/5194JXTPY8+evZhcLOBq/Cjy2JnEpHXCUPSot25ZuSp&#10;1Ia9p5122imnnDJmzJhv08a8ZO65555p06bZX4mxNcQBBxxgByUP7f9wyCGHLLLIIvPMMw8PBx98&#10;8HLLLWePiJfea/GvKR6qnM+RSg2hm9cwbJ9uccoy+ERgDgKoQq8R/SjeIa551jATzAl3ls1aoy98&#10;ocdwJr0x2a4phhBJYhYaFmRE23zp2rabCz+uwRhJxpRxmWxc0y4VZGwa2i67zJF09a2RLgKOmc/u&#10;hMgQhWP6lRZDgC4imgiEOIt6g25Rb1x4l2OomlnQM/+izWhnbGchPpb5SqYduIK8B5OWAfxIC93D&#10;l75UzKNkxNbf/ffvOeaYJsimRHnrsqynknwj4oIFmiR3qBl5Kr344osXXnhhJ7XZubcE+bHHHjvu&#10;uOMefvjhs846i7Q6depULDt+/Hj0OXny5HnnnXe33XZz9vhee+315S9/+aSTTrL7UvluWFpFrrEe&#10;Rj9L4a44Z6Quxvk3ERg9CBB6XK0wqE7b6o5aWExEQhjYJTijyhc32qhouw8/vAjZJKkdd2y84RYZ&#10;sXIx9E82Y7L9EyZjtAAOOSiF3cKpZzZTBl+W99Ldi8Z3JbmWdDV3LpK0aWJo2BVCMEz4R3K+ru+C&#10;MilIMRCI7MOlBy/8D3ygZ9Kkov3BuC4eXDyLtkvGxT0ysdZxVmTn3HhAouXeXvHAzDhzQaqreW03&#10;TY0v4YwA7WVtOfXLzxCbE5P2t408lW677bbWoU6fPp3CtsTzz3/+85VXXjlu3LiQSh0yc+aZZ26z&#10;zTbUuddeey02XXLJJZGlXQw5PvDAA3WnvHlkX8MXX3yx3N0QB/tKGX4li2KtSmBTrYAuZHeMBFRC&#10;LF9OBAIBPPHjHxd7+mMLopvJsRp6YpYNK3r1hoeGmRU4551X1Eo0g35op2llP/OZ4kg7n6hiCIvH&#10;HdczZUoxmkiStgnU6qvXhxd0Ve9a819DMXiDftBqUC+61c74u9dexYh1GEO2dnKme9dmBvUGa2JT&#10;zRFZPC6Qhozrb1jiqTue9oq71Vm0r3S8YSgMJNAAdnVDHa1DUBp/oy9SunSWZeSpFMnhvHIL34CX&#10;PProo48ua+r5LEOdO3PmTKLqU0899fzzzy+22GIhdC699NLGU+++++4VVlihZEoWAeLmBRZYgGds&#10;io/XXnvtNUxHbIoxEGLgRKVSOivW0qbEJwNJBNoFAc23UVI8FyJXNK/kvOr9URMXPvzhoo/7iU8U&#10;chuO0XCTHavXUEKbCNOsmsFrViopUPU3F6l6yP3lmq6Aq24qRjkFOt5aYYU5c6wkFteSa5Fu6JlD&#10;5CULmn5FysTKMe0Z76I3+ASPhrZZyHGYrkdIlONPflLcZUqIvDLLxQVVh6DMXl5chNbbUINT4F9w&#10;QfFpbaYtSpyJ1FIjXYRsi6HFNqIkRboR5nK7t9iMPJX2mcB//etf6LDcoZBGFyliTcpe/lFjvOXw&#10;GUzspPHaQLAsYr7rrrsuvPBCgTALLrgg0m0alZoZSCcjb3SBjScp9GkSgURgMAho4FZcsbiabkhg&#10;LTpEiDBqyg9itgrOJBoGj+68c0Eqw2mkzoIcbBFm7bXnfFx76Krj2jmPX27TfSn1zMG7iNaxDVpR&#10;Fw42qQox478QK0OUDHJy19z5Fh4NC7Wzv+zaw7CUdMvlf/6nUIwL1pyjz3++8IPbBNIiI3CRJ2H7&#10;kI1WxI0GUY9kWE4fGd7SMGgE7VBIl/tPOT3L4FG0ijiRIgdEG+7BuIZaQ0gNR9zp3bFjx5qpxB6O&#10;pcwafyvdrT0wMV1P0FhF64pFpSjmy4lAItAkBIjRMeUHYWAXRhvdpxzWpA/2HcyhhxYCvQU/uMHa&#10;Vut8GjNYUAh1Im9/QWFuSXZp7rS6Id2WlqDbeIov7QkVLu4ubS9aNaeEKCwcSnI+ifLazJBog4wR&#10;cIz4oj0XVV9c6BDO7oNvY32OKOyaMaMgVDqJYRCFX4JuVFApngvzUqx0+96w6KKL0tyGC9WuLfI5&#10;GiIloT700EPUtl65//778avDamqp1CukUtIqS9zLYJtjkUPKjfD1VeW6zE6TCCQCnYoAHnWNrLEG&#10;xrpe1ELAMiEICf3gBz2WEtGQtdRgPt9yaegGY5Al4gwqRZ/Y1HA4pqQh504aRsO1rBx2WlmvsLsL&#10;gRzsxVIaRpCoF+O6ICA0Ggik6x6WoN7gYx+16dW++xarhni2TdWBBw7PBhEjT6UvvPCCubsGQZ1v&#10;SspEfshymWWW2XjjjS+66KKdd96Z/nb69OnrrLPOUkst5en6669v0u+mm25qxPTkk09m4d47l8sJ&#10;R70fVXVRLOQ3idkSaWMAaRKBRCARaCkCNK5maWEaunG8YviTwT2jzYS4SbrQPF51VcFnxCGUZpQU&#10;O+L+ckJTEC1+DfZ1l7ryLwv/LtQrKI8gEBcX42slKwMhfIKCqkA4Fi/Z9Irhxxw3T8mmQb0h9cYd&#10;MYtt88zIU+l999139tln24GBfGmdqHPFV155ZYrcXXbZ5cQTT9x1110xK+3u9ttvH7sxWEh61FFH&#10;HXroocjS+amTJk0yvah5gAwiJF0heSCHqBFMjLIn1uBVEIMIPr0kAolAIvAyBKzGwUboB1u4u8iL&#10;w9zuvSxCc/ujeWRIlvbfENuwB1mSMhnxZ3Eh2rkaIYSoKliWkmj9DReOQcbGsx1ZXxov2kjS1l34&#10;ONhXHOIVfoCpJQ+Ze/z4YuJLBVPM0KnwehNeNZz57LPPlhpaU4qCMgVtkhHVrhhS7dbudkR4feSR&#10;R1ApJXDvc9+sjcHHW221lSWnTYhfn0Hss0/P+95XKOWN3VIvKBZpEoFEIBFIBAIBtBKMFW1jsAyR&#10;o9VSh+nWNLrHH198nbEb1H77FXPERADduseFd2PEF79iWfKuBU6zJuI0nIEjL5XS2fZ3uClxs0+J&#10;k5D65lbPqx4YUZPlTHXTA5ITFmYNciBh4DDzaSKQCCQCnYFACJ3DnxYtM+70dSOmTi6yTYeZw01V&#10;5PaXppGn0v5iNqrdqQLo69daa/b871Ed14xcIpAIJAJdgACJk2xD4nRqPZWhFRY26LCy1uKl0Cq3&#10;EoOk0obQNYnuD38oVPb2HNEPGpZeT0MRzZcSgUQgEegOBKhwNct2KzQIatG/UVjjpgjVXlrV9/2f&#10;G4RJpXNDqM/npFIKXup4C2NkW5pEIBFIBBKBkUWAXtfAnzP7yKAGZQmpJFSjb8MyPyuptKHMt/zG&#10;qLWsMitdfydnHjWEYr6UCCQCiUDTECDVEHKqTcRtODIpUTUEnZVJOj5mi1kJw54mEUgEEoFEoIsR&#10;SCptKPNpEkiihrid1eAyaJomEUgEEoFEoFsRSAVvozlPr2vxr2MRh7RLZKNfy/cSgUQgEUgERi0C&#10;KZU2mjWGSx3ba6zUAfFW+KZJBBKBRCAR6FYEUiptNOeth/ntb4ttmm11bTvHNIlAIpAIJALdikBK&#10;pY3mvFnXzocx2fqKK4pB0zSJQCKQCCQC3YpAUmmjOe94I+thTDgaM2b2vo6NhpTvJQKJQCKQCLQ1&#10;AqngbTT7nJ1rPQzB1LYaZvNW2wq50Ujke4lAIpAIJAIjj0BKpRXywIpSh9a+9a0plVYAMV9NBBKB&#10;RKDtEUiptEIW2iX5scd6Hn64UPPmDoIVgMxXE4FEIBFoawRSKq2QfWYeWQzztrcVx9u2+hy+CtHM&#10;VxOBRCARSARaikBSaQV4l1mmOMHH9oGXXtrz3HMVAspXE4FEIBFIBNoYgaTSCplnRSkqfd3rejbd&#10;dBjOw6sQ0Xw1EUgEEoFEoIUIJJVWANd6GMKoy4ntTz5ZIaB8NRFIBBKBRKCNEUgqrZB5FsA41sf2&#10;gRtt1GODe2eupUkEEoFEIBHoPgSSSqvlufUw5NHbbivm8SaVVsMy304EEoFEoE0RSCqtlnHWwNx3&#10;XzGD196BSaXVsMy3E4FEIBFoUwSSSqtlnPUwM2f2PP98zuCthmO+nQgkAolAGyOQVFot86yHefDB&#10;nte/vme++VIqrQZlvp0IJAKJQLsikFRaLedQqT147XZ05509L75YLax8OxFIBBKBRKAtEUgqrZZt&#10;xkqNkpq+u8YahZo3TSKQCCQCiUD3IdCZVPriiy/+3/BMArI/gy0DrYeZMaPY9mh4PtrKYvrUU0/d&#10;eOON/3J+XJqhI3Dvvffefvvt/3aKbZohIqDIge4xm1qnGToCTz755M033/z0008P/dV8o+cvf/nL&#10;73//+4pAtCWVPvTQQzfccMNVV111zz339E4/En3uueeeHzYZEZv+/e89G2xQyKbtbxSpzTbb7M/2&#10;Fk4zdASOOOKISZMmPfLII0N/tdvfUOT23Xff6dOndzsQDaX/pptu+uQnP/m73/2uobe7/aVTTz31&#10;85//fEUU2u9kGD2IY489dr755nvNa16jG7vnnnuuttpq/2WrhJEyiy1WHLWGR51autRSIxWLZn33&#10;P//5z7PPPuverAC7KhzyKOkq0Wsg04GmB5zQNQCdV+CW1bYx6LxF7qquhxs5Bmo03bquTzzxxPjx&#10;4/fbb78VV1zxi1/84ggrhSwqvfvunre/vThwrf0VvDolr3zlK0eya9JowRgN780zy7yiI/QTw4wn&#10;0ICXBa8x2KGn2mbBawy9qLaNvVu+1WZUev/99xvJW3PNNRdddFFp2HrrrW+77bY77rij98jovPPO&#10;WyaytZYVVyy2Opp//h5RGkHhuEmJnH/++VVI9yaF113BaM6YV7/61d2V7GakFmhaNNqmZgTWdWG8&#10;6lWv0gvJattYxjeFLNpMwXvfffe98MILr3/966P/tdhii2m5zPX4wAc+oB6WOJo7881vfvPaa681&#10;/4hjdNn4LD00zUL+cDjMHXf0/PGPPUHebS6RGId+/PHHd9hhhwXtMJxmKAgogTNmzKBnM2q1wAIL&#10;DOXVbverhpo4c8sttxi+Ofnkk3v3jLsdoLml/+9//zvodt999ze96U2J3tzQqn9ujLl6hW0Bu9TH&#10;s5n/Q6NdsiaLvpjGq/YbOGDs2LEPPPBAqSxSUfU7WkKlPuzo7/e/32BFMVza/gret73tbWuttdbw&#10;TYGuzbn2ty+77LISkQN+DeSkSvre974XdMkEDaC33HLLffjDHyZmNPBuvrL88stHza0CRZtR6cIL&#10;L6zKlUPELErPIosswrFEYaGFFtp///17V8haP6XntCQCiUAikAh0OQLV2aHNqFT3gdBJ4sSgpMy7&#10;7rrL3eSjOiBaJYB2eXHL5CcCiUAikAj0hUCbTTsy2+jjH/+4FaW/+c1vjA2cfvrpH/3oR+kk66i0&#10;r5SmWyKQCCQCiUAi0BIEXtFbEdqS7zQvUDt6TJs2TXim/JmFRJe75JJLNi/4DCkRSAQSgUQgERga&#10;Au1HpZG+Bx980EApefSXv/zlH82e7elZf/31V1hhhd6pN5Hht7/97dVXX22++IYbbuiV3n6608XK&#10;IuhZlWvInXBfNyNcH+vRRx+1+4zJgYT+pZdeepNNNsm1CmVRufvuu3/xi1/Yk2Httdd+z3veU7r3&#10;tpx55pkPP/zwhAkTej/qWhcFz3zd1772teber7zyyn3iYAMWm5qZjW8S3Lrrrvuud72rnEjYp/8u&#10;cTTH/oILLrCrwOKLL241YJ+pJmNcccUV//jHP974xjduvPHGljz06a0LHaF3zjnngG6LLbbob9bu&#10;nXfe+bOf/SyGDtHKIFFqMwVvmSqSKFI877zzjj/+eHYSqk0bQFB6KC2XX375lClTzEXCGYccckj1&#10;vRbLkNvaggkOPPDAv/3tb1ooZevEE0+smwjt79e+9rUf//jHK620kkVH3/3ud/mPxUVtnfCmRN7s&#10;+YMOOuif//ynsqd0abb6C/bXv/71PvvsA73+PHSbu1kO559/vh0W3/72t7Orktdff31vEHCtqs19&#10;lVVWQbonnXSSvZB6e+s2F7vT7LHHHu66vxdddJGy1xsBTdzkyZN1RED305/+FMKqeW9vXeiiUNkp&#10;76ijjsKU5dzVOhxuvfVWFRahvOENbzjrrLNOOeWUOg/9/iV8tKlBjfqzp512GslAu7/tttt+7nOf&#10;q0sLwWv77bffeeed1UP+yV4KmX5unbcu/Dtx4kRd2tjdQicXX2qwYilCoKFLS5C68sor/YWwYem3&#10;vvWt1k12IVZ1Sbbu1pZbdiq2FFLfYqeddvrsZz9r5L7Om78wtELX6P6qq67a+2l3usycOfP973+/&#10;MRrJJyLssssuluHWFjzuEP7Yxz6mamvv/LXVtg6xQtidiNWmGnfaoAY1cqQxoiv6wx/+UOtBgfzG&#10;N75BTUIVx/373/8+XR31Sa2frrWjUv2MDTbYAFNQufXGQY22Ey2BFaEobyeccMIHP/jBaCR7e65z&#10;aVepVNfADgzYUcEiidvm4yMf+YgSU3c2AkUH7KjgaCatmdFNozIyAbjfnkV3PNBUIUVovOUtb5Hi&#10;9dZbT9GBDCmhBID2wzg06LhAOAakcUPpoWstGjJlz87PJpNTOapserL2CekNyNFHH7366quDtxbY&#10;3t66xwVl2p7sT3/6k46IVOv4o1U1lI6kFgQkoWq/+93v5vO6666jjqNny2n5IPrRj35k2Xfs9TZm&#10;zBj7kF988cW10CmQRmrKaZgAt/i+buym1n9X2Y0maPRe97rXlfjUJR+V6rQpbAhFeVMCyWBmudZ5&#10;6/NvG1Mpda6xFoVJwnQQtPV41MBebTqd0UELpyqGo61AuNTRba3/LrGTBhQaIygx9glGCnBkoCNW&#10;IqC0cYzRqWeeecbRE1YifehDHyo9dK1Ff0KXdglH1c4ySpcyxqUOEHxAybbjjjsSFJTPuqfd+VfL&#10;TlGkkQoyUMYUQqWu7iQiDIpKjzzyyEsvvfSSSy7ZfPPNyRPe7U7QylTr75LpNXTBBOqmkRcLAksP&#10;Ydlyyy31VKZOnUpD/p3vfMcWSPpzdX668280dwMUJJpzBEHWD3yIEzi1rnD2B10bU6n+giIVbT2L&#10;+gmjWjKQ5hjbq90diUs49odIN7hDCVZgiTopyWCEZ58tPsdrrrmGFHvwwQdHx6UbIBogjVGESiEJ&#10;jCCqkztVSKMye+21l6cewdk8kTo/A3yigx/BQWFjIo2BXl215YdWjXAwbty4r3zlKxQAe++9t2au&#10;g2EZTNIUPEWoVsRUCFXb2ncVRXPcFD9dPVoTcj8lin5zrZ+094cAeDWMZdWOglpXOPt7t822aKhN&#10;hlJiKCXSqQCRNRUy2yHV+iFvqaulWpJFR8NU3lo/XWhXx3TQdHJVzuiCkDsJCrCqQwOwpKuzzz7b&#10;CTw0mXVPu/Ov8mNWghH3SL5CBUMlrRYNs3YhTALTpTWapS0z0+HNb34zpVytt26z61IoZupsOelD&#10;weNo8KUWChWZvGVCXIgRpjh861vfQgldPhOVhKQvG1M9wAU36pCQ70v0dDhsP04dQvGrraPShB5t&#10;nPkiJUOUntNShwB4gVxWbQVVr45yrs5bn3/bWCo1yqJCqmASplSZVGlejMnf/upZ4AAWXTN1UsGK&#10;xBuSKf2ES3fewUKJoaHXkEHA4DE+MDAQHd5aqd2goOGZXXfddaONNqI8p3nrTsRqU63xMnu8nC5O&#10;flLGQt9bQmd89NOf/jSJIURSr7MwteF0oV033ywYBBnogUtXQ/fX2AE0os6ymE7ITxROfzVtaCBo&#10;tQtBK5MMBPOJNHRBiuqsmmvoNDxE6QKaeqqI4lHutMF6ftTCKKEMp8stCiGZoVagUvCi7CmKJpab&#10;gBkQGbVBMQMvdSvBnMec/vJPe1l0tex5hB3VQ0WKPs1J6O973/v0y8xhQ7EqJOkBHPhAD9fy05/8&#10;5CemC5KuSv1SeyW5WbENrZolHCR7VU6Xn4szAPS/jLqfccYZYFRdjVRNmjTJtPulllrKWOkPf/hD&#10;qKZsCjEcaW7zO97xDpZTTz11nXXWMesNYgqe3oa9xZdZZhn7WSp1gDWaZWaNxVoIuLYCNys32ygc&#10;XV4df304c9zMaiavW89m4aOOGrUkUZ4coJOnQ2y2kZoLRtX5mGOOQcDbbbddsimONPypaGnBWChy&#10;Hdus4BmCseBKi0fhZDK5Fk9hI2BZzMYOOtNtgN9GRaUVUTUAjy8ApdthxiUwQYREzdRFn05TiD6K&#10;FQ3GFKg5zz33XMWVIDGYatuuWzQE0Cqb2d46YvpcipcJ9EqY4mVBpL+4gbfQrZlPDzLD785PwK+t&#10;yKf2ChMaWNOM+Rg0tWCDvK6yqXsXXnihtQpKj7vTYfXUdM14U0utOLLNRXultBWxpRv/1a9+Zc2o&#10;uoc4MYFeCIjMeTYLyVQjswR9FzFY/GeSFwCJrToo+iWtiE97halFU23JmmorQMyRUdhsumINH4Uk&#10;ZpWcv/71r8qh5kyZVPAs3NLta69ktii2Ch52DAXSNttso7ehmFm8YAmp4qeYafEuu+wykgMaoAE2&#10;VZDkOhgyaFGER0+wFnTcfPPN5C4FDziqbSxMMAsEnjoloqpz/POf/1zfl4sBBYUzFE5zTUV7U6nk&#10;6V8QlbRoZYK1aAoQl5Iy0QY/oKGImysiXeVBX4SaiHyvdxYJ1ynBE4gBaJ6ClxaO3VMAci99dhVQ&#10;fSYWR6p4RkDL/r6mX8EDUbjADZgEU47YVHPG0mdQ3eaoUCFLgCh7kXbVFlbKWCl6KooQ9lR7p+3r&#10;NogGSC9pgfygNSubOFhxUT3LokjK1wzqBzMDBNVVj7RmKqwCpmLqf6in6iYEAOWOXEs0qMR5ph0p&#10;S2P5qD9L21NpfwlL90QgEUgEEoFEYHgQyL7e8OCcX0kEEoFEIBHoWASSSjs2azNhiUAikAgkAsOD&#10;QFLp8OCcX0kEEoFEIBHoWASSSjs2azNhiUAikAgkAsODQFLp8OCcX0kEEoFEIBHoWASSSjs2azNh&#10;iUAikAgkAsODQK5yGx6c8yuJwBwEbO32ve99z6JJa9csBGTsoGRJpfVtlrvxZ92bBW32MPvUpz5l&#10;SaXdWCwTtPNU3U6/c0IcLpv12TbZsbuT7SaG65v5nUSgDRBIKm2DTMoodhgCNp79+te/boc8W9XY&#10;msD6ehvpYVbbStvwAY9aOW6rVfzqwCx0e+ihh1qA/4lPfMI+ySMIhZjYUueII44QzxGMRn46ERiF&#10;CCSVjsJMySh1OAK400Y/u+22m63LJNUOLJ/5zGfsarbHHnvYB58LOdXGs7aMRrS2sDnqqKNstkdI&#10;HVlcRPsHP/iBnUtt7zeyMcmvJwKjDYGk0tGWIxmfzkeAntZxEw4JiMPF7N1IuyvZlLrlcWMEVrvh&#10;41SyoDMY4qk7mdWueyjWI8Ir9S8mtishu23kYiM0nMeFZ4TNsNQZIfAgEP55iLfq/PT+G/uk2917&#10;gN3URE/IobiOXQDFs3dQ6ZIIdBgCSaUdlqGZnDZAgJ7WEbDlvrIoDQOJN0sZ+x1mGYeonH/++ZgJ&#10;4W266abOoqHpdfSpQ8pQlPNSnPhx+umnX3LJJYTF7bff3tiqbeJPOukk+5sbeTWo6fhxBxWUwbLY&#10;ztthllTK9ry176gDMRxrg7lr/fS2i5swxdPO8r2fhotPO92WsXuz1NnZf4011nCAhG3Bk1D7Ay3d&#10;OwOBpNLOyMdMRTshgFfmuq99EK1ZSGjJaXfOE7S5NipFaaTYW2+91VlR+M85KgjM0R94zlFIJjQ5&#10;082u+s4DcboFLbFxWbQdW3UjQgeG7L777k6C22WXXVZaaSUjssY+nW7mPCnHTg0Aopg4Zc/RXai3&#10;T2843gkbTrd1QBNDVnZY1ZQpU2inx40b16dw3Gc46ZgItCUCaleaRCARGEEEnIpFLtR8GBztMxoO&#10;DaS8NU5ZPsWXZi3RBh999NHh6EgyLgKZPHkyFStHZLbmmmuiZLwbfrDyFltsIShH6ZVBkXq5mNlE&#10;SC0de1vIwU6Oc4xX70fhQhhFxgaAqZdLP+uvv/7hhx8e8Skd05IIdB4Cua60LTtAGenuQUCjg4rq&#10;0ov2ODrsk/wXjyiNKVRj0m+IgEY0x4wZ43VjnNFyOWob41rHYmJwGaCz3BEele+9995bOva2kIyN&#10;sGLi3o/CBXOTmIm5M2bMKCOsE7D55pvPVQTvL8x0TwTaBYFU8LZLTmU8E4E5CKBGf4iJ6DNcESe9&#10;sbU0cep4ONLrmlJETPSXhtb4KAsl8J577hnjsl4xpErr6+RtjEvlGy/W3Q3WnnHGGaZK9afd5R8l&#10;77TTTjS6W2211corr2yWr1FS47sDzFGq+0r+TQTaF4Gk0vbNu4x5tyNAeVs3nSdGWEtcgnFLP3HE&#10;sSOjV111VXJt6W311VcnyK644oqlS53ltttuu/322w844IAB5vqicAxtjNYcKBOjDJEagvWhww47&#10;DAHXRawu/PybCLQ7Akml7Z6DGf9EYFAIILMQYS3CMTs4pNJ4E0EOTHUmEGHlzTbbbOAvLbzwwlbK&#10;GqCdMGECSfe4446jT544caLh2HKRz8Ah5NNEoE0RyLHSNs24jHbnIIDGQnAsxcfatHEM97jHo9Kl&#10;pMDS0qc3jgYsLU2Zf/75yZdm21r0WRp7GJlk299YqSFS83INuw4gtorV1Vdffeyxx1q9Y7x2ySWX&#10;3HDDDUmlluvcdNNN5hjXpijtiUDnIZBU2nl5milqJwTM1rF2JYYz2R9//HEDk2UCDHDa58gsHnxG&#10;JWuuLwsiDG+eWhjjLR5YvMg88cQTXHjjOV5050istF/S+PHj77nnnmnTpkWw3jKAahdDAusSSyxR&#10;frfWcsstt2Bf2xaWbF37tLQjUVR62WWXxXdF0vgrEjUfasEFFyy9pSUR6EgE5jnooIM6MmGZqESg&#10;LRC47rrrrOy01ARRzZw502JQc39Kdegdd9xx5JFH8oNrTRcyM8ieDEYiTz31VERFSWvZqJ0FrRM9&#10;8cQT3ZEo4ZJQSOI8/vjjr7zySuRqK3w8R+9KJDV914jpOeec40PexXx2eLBi9cADD+yP8Gymj25F&#10;0i4QA0CK6YVpoPTuu+8WE2tjLNQRpsUwyy+//MA0PECw+SgRaAsEXhETE9oirhnJRKDzEECiVo+Y&#10;aov8kJz6uMkmm5gZFCnFl1dccQXdLBb01N1gpDUtKBaDFkLoCy+sttpqiBaNmTqEsQiFFLmkzMsv&#10;vxzXcvSilaOWzZSLUm688UYkimKNbtqbft111xVyn9h6l2qXwMp/+XqfPjlatypkUuwjjzwiOe98&#10;5zsNr9rqqD//6Z4IdAwCSaUdk5WZkESg+Qhgelvtf+ELX9hxxx1Tsmw+vhlipyCQVNopOZnpSARa&#10;gECMy5KSc3loC9DNIDsHgaTSzsnLTEkikAgkAonAiCCQM3hHBPb8aCKQCCQCiUDnIJBU2jl5mSlJ&#10;BBKBRCARGBEEkkpHBPb8aCKQCCQCiUDnIJBU2jl5mSlJBBKBRCARGBEEkkpHBPb8aCKQCCQCiUDn&#10;IJBU2jl5mSlJBBKBRCARGBEEkkpHBPb8aCKQCCQCiUDnIJBU2jl5mSlJBBKBRCARGBEEkkpHBPb8&#10;aCKQCCQCiUDnIJBU2jl5mSlJBBKBRCARGBEEkkpHBPb8aCKQCCQCiUDnIPD/e60mA+A7fS8AAAAA&#10;SUVORK5CYIJQSwMECgAAAAAAAAAhABLjhpmLoAAAi6AAABQAAABkcnMvbWVkaWEvaW1hZ2UyLnBu&#10;Z4lQTkcNChoKAAAADUlIRFIAAAKIAAABnQgCAAAAHtgVWAAAAAFzUkdCAK7OHOkAAACEZVhJZk1N&#10;ACoAAAAIAAUBEgADAAAAAQABAAABGgAFAAAAAQAAAEoBGwAFAAAAAQAAAFIBKAADAAAAAQACAACH&#10;aQAEAAAAAQAAAFoAAAAAAAAA3AAAAAEAAADcAAAAAQADoAEAAwAAAAEAAQAAoAIABAAAAAEAAAKI&#10;oAMABAAAAAEAAAGdAAAAAEPEIo4AAAAJcEhZcwAAIdUAACHVAQSctJ0AAEAASURBVHgB7J0JnE7V&#10;G8evbFFRdpKtqITsSamkZAlFtAuVrbKmVSklikpo+SclKqUQWUKRXcmeJSX7mn2JUP7f1xlnbu/7&#10;zsw7c2feuWN+9+Mzzj333HPO/d33c3/nec6zZDh58qSjQwgIASEgBISAEPAHAmf5YxqahRAQAkJA&#10;CAgBIRBAQMSs34EQEAJCQAgIAR8hIGL20cvQVISAEBACQkAIiJj1GxACQkAICAEh4CMERMw+ehma&#10;ihAQAkJACAgBEbN+A0JACAgBISAEfISAiNlHL0NTEQJCQAgIASEgYtZvQAgIASEgBISAjxAQMfvo&#10;ZWgqQkAICAEhIAREzPoNCAEhIASEgBDwEQIiZh+9DE1FCAgBISAEhEAm/0Cwbdu25cuXZ8yYsWLF&#10;ihdccIGd2L///jt//vyDBw9Wrlw5d+7ctp7Cli1bli1bli9fvkqVKrnrVRYCQkAICAEhkEYR8IvE&#10;PHz48Lp16y5YsGDatGk33HDD9OnTDaAHDhxo2rTpxx9/vHDhwltvvXX27NkW6FGjRjVr1gwu79ev&#10;X+vWrY8fP24vqSAEhIAQEAJCII0i4AuJec+ePZ06dXrppZfat28PjocOHerQocPixYszZcrUq1ev&#10;nTt3wsHUI0a3atVq0aJF5557LrIyjSHsOnXqHD16tGzZskOGDGnbtm0afQ2athAQAkJACAgBg4Av&#10;JOb9+/cjGV9++eVmTqVLl0atjQR85MiRTz/99J577jH1jRo12rp166xZszgdO3YstF2zZk3KZ599&#10;doMGDT744AOU3qal/goBISAEhIAQSKMI+EJiLly4cO3atT/77LOqVaseO3ZszJgxqK+zZcu2Zs2a&#10;7du3X3LJJQZcNpjPP/98JGaj9L7ooouyZs1qLl122WUfffQRBO/enD5x4gSb08jT7FubZjA3vRUt&#10;WjSNvi1NWwgIASEgBM54BHxBzJkzZ37nnXcgY4Rj9Nicvvrqq0AP0f7zzz/nnHOOeQ2IyNmzZ//z&#10;zz853bVr13nnnWdfD2UImHvdxIy9WJMmTWhPh6YlxPzKK69069bN3qiCEBACQkAICAFfIeALYoZl&#10;YdB69ep16dIFMRfivO+++9hXhokB6+TJkxYyykb85a9bcU05Q4YMZ50VrJmnN7au77jjDtMDt2PC&#10;bXtTQQgIASEgBISA3xDwBTFPnDgR4+pJkyahqQagjh07VqhQAZU1OmeU1fv27TOo/f333wjBaLA5&#10;Rfs9Z84ci+bu3bsRmnPmzGlrTAEmvvDCCy+99NKgep0KASEgBISAEPAnAsEiZqrMEiMvtM12JzhL&#10;lixMA710/vz52RLGPNvMavPmzdiIVa9enVNcqjZu3Iiu21zCmQoux1rbnLr/ogx3n6osBISAEBAC&#10;QsDPCPiCmGFZRFsMsPmL8nnw4MGIueXLl0c73bVrV3yiduzYwaU333zzuuuuM7FEsP8qUqTIe++9&#10;B7irV6+eOnXq448/7megNTchIASEgBAQApEg4AtVNqrmr7/++q233kI4hpjRV3/zzTcmyFfLli1R&#10;ZeOynCNHDrgZkjaCNRZhI0eO7N69+4MPPsgWdZ8+fW666aZIHlhthIAQEAJCQAj4GYEMsJ1/5gfF&#10;YsCVK1euoCmh1sboOk+ePEH1nGJ0ze4yrsyhl/bu3XvxxRf37dsX8g69qhohIASEQGIR4IPJ54jd&#10;N199ORP7FGrvEQF4CofesJunHns2t/tCYrZPEpZ6ucrzxwVB3rx57e0qCAEhIARSDgHImBhHrPjZ&#10;ZeNIuYHUs88RMMsyZMgCBQqkxC/BX8Ts85eh6QkBIZCeETh8+DA7aziPsNFmjVXTMyDp9tmxKUZZ&#10;SzBpXIGIrpHsOIiYkx1SdSgEhMCZiQAabB4MxV7YvbMz85n1VHEgwOIMLyH2WFOCmH1hlR3Hg6ta&#10;CAgBIeAjBFBgntJhS4nto5eSWlNhm5kfQwqZGoiYU+u1alwhIASEgBAQAmEQkCo7DCiqEgJCQAik&#10;UQTYBSe0A/JcxYoVTVTjNPogyTJttoF//fVXAliBBpgkS59R6ETEHAWQNYQQEAJCIBoI/PXXX489&#10;9hhRHygQEIIs9aGBiqMxD3+MQWjIRx55BJsACiZ0lU2J5I8JxjkLEXOc0OiCEBACQsBvCLCpic0R&#10;IiAFktYzPSzRrDEayQUGDhxokg7UqVOHkIg2hU/SHoRRSFLgvpchrIMQ9E9YRjx68Rpyt6EMEW7a&#10;tAkLKVYJQZfcpzwLmQ7IgJASwj00THRIszSpWbPmzJkzCRnpHt23ZRGzb1+NJiYEhECaR4AATkuX&#10;OitXOsTsJ5lOhQrO6SS0SXw05OCePXt+//33pLglDz38RxIBIim9+OKLxonLsLIJoeg9zMPvv/9e&#10;v359CNhMl0GnT5+ODIo18pNPPrl27dqSJUtu2bKFq/379y9UqJBpNn/+fNL6lShRYt26dWQOJIBj&#10;2KcdOnToV199VaxYsT/++OO55567+uqrwzZLciVkb1iZtQWubnHFyUhy/yl3o4g55bBVz0JACKRr&#10;BObPd5591pk1yzkl2TpscVau7Lz4olOnTtJhQQB9/fXXy5UrV6ZMGYRjJNoNGzZUq1YN7vzwww9t&#10;v88++yyhjmvUqGFrklZAomWg5s2bm9vJMESkRcpEWRk/fjyxk0uXLg1JI4927tz5iy++4BIOvvfc&#10;cw/EfO+997Lbff3117NuIM1B0ASQX5966qkZM2Ywz+HDh3PLTz/95H0lETSKOSWTQpUqVSqDfho5&#10;0sxmeBrBU9MUAkJACAQQmDzZueUWZ9q0GFam5t9/nZ9+cho1coYN8woRsqCJcIJWGYmTTAHfffcd&#10;UrLp97XXXsPi6e233/Zu7kSfV1xxxW2nj3r16qHKZhTk8k8++QRWpowiHfYlda8Z/csvv0TH3rRp&#10;U06R6a+99lryIJhL7r9Ucsnk5L3zzju5BenZ3YAyhmzQvJHXoX/U5iwUWIv8+++/ZBfctm0bdy1b&#10;tuzzzz9fv3497ZHgR4wYsRQdhetAl7Bz505yIFkNvOuiT4uSmH36YjQtISAE0i4CO3Y4bdo4Bw6E&#10;eYJjx0g571Sr5pQqFeZq5FXuTVkUzqSoh6ohrXfffXfKlClwFdItBBbKzdAb4b5DB2JHNnSrmNth&#10;R9TXcFvx4sWrVq1qbmRf2Wqe0RLT4PbbbzeXEIVJ12uy91JDnkBs0I4dO2ZrqOT0559/fvjhh80t&#10;XEIlzo3t2rUzNebvmDFj/ve//zEQtPrbb79Bsexbo8bn2d9//304mMyEqKnRpXfr1u3ll1+eMGEC&#10;k5k9eza5Cm+99VYe/4033vjxxx8/++wzA05a4WYRs/tnoLIQEAJCIBkQ+PxzZ8OGOPvZt895/32n&#10;X784GyR4AWZCUiTbHiIjAiLBp5CSYR0YF0EWcbZDhw7QEjbJodpsNOEYhYUOceONN3IpqB7KnDZt&#10;GoRNXGgUzvDxRx99ZDMXIM6++uqrsDK69F69epl7t2/fzm637Ycy1M7WuLuSeWIp7a5h95ob7V2m&#10;wOY0bG32sMuWLfvQQw9RQzhMJgANjx49muXC2LFjWT2gqX7llVfgYJ79rrvugrYhZoZggVKwYEHy&#10;E4IGSYRpFjSEP09FzP58L5qVEBACaRiB6dMTmPzMmQFzsIwZE2gWz2VoGNts/HThnqefftpsoCL1&#10;smtrpEO00KHiMh1C4fF0G3SJ7WHEULTl1N93333ItRh5kW/XNGPDu0WLFmww0yekDvNRj9TuFkxN&#10;mUpzi/kLTbpPKTPV0ErTxijtKdPAlqFnTmvXrm2eEWmexYoxfIPCmTPtOZ0zZw44mJ5ZVZgO/f9X&#10;xOz/d6QZCgEhkMYQ2LUrgQnv3Ys610kyU0A20A8GUwyDwdQDDzyAcxQ7vrAgB1ZgbMEiMlrNs3s2&#10;iJjsQLtrTLlUqVJsJQfVB/L6nXuuqcTsi13hyZMnW2JmvxnTMA62gZlM48aNIUjkYERV2w/iMj0E&#10;ORCbGnczyglaTfNotlsKULKba+0QthkFZsjhvitNlGX8lSZekyYpBIRAWkIgf/4EZktyeY98ATeb&#10;MZo1a4YJlZWDcaZCTKxQoQLabGuQ5Z4Nae8x5A490Eu7m5kyO8Goi209g5q9bW5Hl27r8YziktFF&#10;o9bG/QmJ1lxduXIlzO1mUOqxF6OSS6YNjbnlqquush26C/ZJUYDbsmngFsTdZfftabEsiTktvjXN&#10;WQgIAV8jcPPNzujR8c2wVq2A91TSDhSzbC1DURSQGtkGfuaZZ/BoeuKJJ9A8f/vtt2y+Ygv2yy+/&#10;YB6FYB00yoOnjqDKuE4HDRqEENyjRw8asNf7ww8/4AdFecGCBZhVc2p0y/hNoTdmdC6xUOjXrx+X&#10;atWqxSIAWy3sw6mHONG6o/3GMZrTtm3bsgVOAwRldqnZhMY2m/qgA3U9KwCMsXlS7L3NU9OGU+jc&#10;kjFQcJh7qbTLgqDe0sqpiDmtvCnNUwgIgTSDABSDi9Dq1eEnnC+fc9oeOXyDeGqhqBdeeAFrL9TR&#10;zz//PHE5UNUS3gs7ZNyCK1WqhGyKoRY9sB+M1jqeriK5hCMWm8d4LZv9Wmyv2mBu7jiozeFI1NcU&#10;EJQRrJlAPh7McdiQxjIcwZ3d7sWLF2OxZTTkLCYwqybIlyFmKpcsWUKHCPewOLcULVo0dEoQPyI7&#10;hmloyKtXr07EEly0OTDvgpu//vprJG8MtlHdI8qPGjUKfTs0T4LO3r17A4hVa4f27OealMpa5Ydn&#10;5sfECq5v374sEP0wH81BCAiBNI0ADIGEx1clkm3LefOcxo2dEENjh/gcn3ziNGyYRCQQB9HoIkca&#10;GZGNVcM9nLLRi4a5devW+DRDz4T7wN0IITWJI52+jeFYBEB1RU4dp6sDplhr1qxBAc4cLr/88iBl&#10;NVhxFxbRuE7ZW3B2Qr7P71L04+gFr7O9bUjdtrSFVq1a8VwsQViLQPk4R0HwjMUCBSZmcUCZGmDh&#10;oAa2pg1/mZ6xBbNdJW8BQFC/Y6/uti1PriEkMScXkupHCAgBIRCLAPEliS7y/PPOlCkxDs3ZszvE&#10;v0IrjBNzkg9o2MTeCuoBKsKiCurERRjSgq4QIi+88MKgZkk4pVsE8dAbGZH4IRyhl6iBaEO5FnE5&#10;qDG07WbuoKs8C/zHX4jfrD8CplynNudxr7KNbahwUxO0RLDN0lAhqbscaegRNVUhIASEQGogcPnl&#10;zpdfOkuWBKKATZzoLF7sTJrkiZUTfAg4m3AcqAmJVo247DGDRYLDpXQDoouQ4oJ1BgFGUnosX/Uv&#10;VbavXocmIwSEgH8RSJQqO7UeAysqwl0RrpLwmQ2TrDFPrdn/d1w01cjl1KGXNtbg/72emmdSZacm&#10;+hpbCAgBIZCGEEBoNkbUaWjOcU3VkrGh57ianXn1UmWfee9UTyQEhIAQEAJpGAERcxp+eZq6EBAC&#10;QkAInHkIiJjPvHeqJxICQkAICIE0jICIOQ2/PE1dCAgBISAEzjwERMxn3jvVEwkBISAEhEAaRkDE&#10;nIZfnqYuBISAEBACZx4Civx15r1TPZEQEALpFAGSNwwbNmzhwoXEp2zSpAkhptMpEKcem+Ak7733&#10;Hrk3CF7Wrl07snGkFTR8QcxHjx7dunUrvySLGtHXChUqZAOtLVq0CK95Yp2TmcS2oUCYVjKoEPjt&#10;iiuucNerLASEgBBIhwgQJpo4Wffeey8Brrt06fLxxx9feeWV6RAH88gQRM6cOevWrUseTGJuT5w4&#10;Ma1E6/QFMcO7tWvXNunDABRfcoKSk5mEAK2HDx8mJjvBUQmySnZu8pzY1N/jx49/9dVXuZGkYLA4&#10;l6w3err9IerBhYAQ8AkCx445GTKEnwsySJYs4S8lWEvAKXIomYyH5i8CTI0aNUxqJjI9dOzY0XRC&#10;so0VK1YkFzGT1qlPnz7t27e3Ha5fv37WrFmEGOPTjWiO4GQnv3nzZhJB7t+/ny/z7bffHja4N43J&#10;aUHcUBYTN9xwQ5UqVeztyVWwobyR3IYMGbJnz55kCR6eXNOLpx9f7DGzxGvcuPGPp4/BgweT99vE&#10;Rid1Fxk8PvzwQ/KFEfe1RYsWZBrheUhIAmF369aNrGdDhw7lR8DaMJ7n1CUhIASEQNQQePJJhzzI&#10;l14a/l+ZMk6rVs6JE0mZDtpEFLMkNCTNIhpEMjuhuCY+9oQJE9zdLV++fO3atRC2uzLJZdSZXbt2&#10;JdMiX2PTCSQHGZPtsXLlyszn1ltvJfezuYQW87rrriN8KZemTZt288030zh06FWrVpH/kTRZpJZ6&#10;+OGHeZzQNslVAyuTmcqd1Sq5ek6pfkA81Q/WXPyM7DQef/zxl19+mVM4GEF54MCB5hKrMNaDkydP&#10;5pSdAxKKsXg0l1gkIkkTT9Wcmr/8GshAAm27K1UWAkJACCQNgR07diCDsvWW4O1XXEEKwpOVK5+s&#10;UiXMv+zZT+bJc/LAgQS7ibMB2kSY0l6+/vrrK1asaARoKvlUVqtWjVzFtoHHAl/RBg0a5MmTBwHX&#10;dAUUpNO1n1yYFYnZXDJStSkjNCMuIzWFTgBWRr1s6slNyfecL3ZoM+81aLBhB+R77125e4CeWIKQ&#10;BtRdmVxlX6iySWnJYZYevBsWWaNHj+YURQecjfRsLvGzgGhZo6G+RrqGs+0mNEnBePf8CIIScKIV&#10;JycoiVZMD/yMWDehXTGn+isEhIAQSAkEUGKXLOksWBC+79q1A5mmvBx8ykjwYHtAQzt79mwq+eJB&#10;FVBm586dGzVqZBt4KUDzGJSRGOOmm26y/eTNm5fUTyYVI5WsCZCazFU2Ikm6bMomQTI19kZTgNfZ&#10;rKRbc3rttdfy9WYnGMnbtqTPTz75hHo++ChQeUA+/ojXJOdgSsOHD2eUa665BsmN00ceeaRWrVrP&#10;PPPMypUr6QTpzuyN0idqV6R5o+q3nfu84AtidmP01VdflS5d2oCIipsfH7oa04B3zLtnP59Tfnzu&#10;fQtUOixjMRALImY2p9mH7tevn+mBH+4rr7zyxBNPuEdUWQgIASGQEgiwlxx2m9ll55r0YQ03Q43s&#10;/iLMYPDFF5L9WoyxkVggrS+//BJJMZSQPvrooyWkogw5ypUrB6OHVJNS+vmWLVuWKFHCvRRgXJiP&#10;TMmMvmDBAuQfvrTm3kcffRRRGCH7qquu+uKLLxDuQ5NckSsaidPKSJho8T03nGonwBBM/s4770Td&#10;DTEjmP3www+oASBmPvhknr7vvvvuuuuu5s2bL126lBFvu+02xHq09zwFz4LN15o1a9jh5hINOCB4&#10;yyZ2FH8W/EXMLJFY2vA7MGCZ5RjKAYsdZZNmhL9B9TQ2l2xjCvxM2YTm3ZhKbrE/BXczlYWAEBAC&#10;yY5AXMTsfSBEDsgYCkTFOHfuXAREY/PFJw4mQ0L9/fffYW6EnNCxkF7C7rYGSTXmxrFjx2KBCwUa&#10;ich8k22fiLPsKkLMJUuWNFZBXKJQs2ZNTIXQa3IJYyDEa3uLKWA0ToGnMKdQLysJJDF3M77nGIXh&#10;dGM+7HRbpkwZo/6EmNnG5pb7778fAmYbm4TNLB14dnpgSgjK1NMtm/HUwNA0di8s3AP5sOwvYuYX&#10;xo/JGizkzp0bNHn3BjhYltdpzOrgV6ug5iq/TgwQWHYFQUxv+K5ZM8KgqzoVAkJACKRFBPgYsq/8&#10;2muvwZrs72L59dhjj/EgyMps8VLgU8knMeyjIahYWSVsA1uJARdDvPXWW/SGPhLWx6yHMppLQ5Yw&#10;LoyIQMUcEGSRaPFHYomAzhlNNc2QjJHaafzQQw/ZbilAyfRmmZIeOEJ9mfiA08zeaNtTg7CO+MuG&#10;JmXaIHCzODAtKTNPynz88RkzlWnrr7+I+YMPPmDJY72e4GAWQaggeOXAiq8zJI39IWV+lCNHjuS3&#10;YhTaOFzBvmF/iO53mbbejWYrBISAEIgLAYQWmImjb9++GNmguEabTePFixejJoQUkV5QL1up1Pbz&#10;5JNPTp061Z7aAlbWdtfPVGIwxQcWpxhYE6rjQA0+c+bMp59+unDhwlZ6RqeNWMyXefXq1WXLlmU7&#10;EsM0JkAnKJypZ6s4iJiZG/NnR9IMxPKCjzlfezuZsAU3SdPATsDUu09tOWw//q/0ETHzI4CDcUe2&#10;qKGI6NSpEyuyNm3a5MqVa9CgQbxj4+4GVWMvxi+G1RkW/N9++y0G8fZGFYSAEBACZzACEI+RWXlG&#10;7KFQNWM9c/fdd1NJvAd2VbH8atq0KR7P99xzTxAOfFTD7iWHCjYIu3xaYWWolyhaeKWiPGcfFyKc&#10;Pn06G9VWHjVerHyxmQBSu1VzMjQKalYPZg4I+mahgKSLXhp7rjp16nCJ3WX+Ysllmrn/Mta+fftM&#10;Dc2s2MZYVNq/AGIvMQdj+eXuJ22VfUTMLMSMRb4bQTQk/CD4y/4H7x7Ta4M+6zjMCp599lm8F/Bp&#10;7tGjBzsK7htVFgJCQAikIgKYfZ0VR5yIsBZhEU4VbiOsB1bNiKeoi7FnhoQwaEVUhZvZB+SDifk0&#10;30mkF+gzlJhxTOKIcDia0T+fWaQmKJYNRGQkGBTpGadWAnegqmQymEPj/oQHDaSILh3tNx9kVgzf&#10;f//9Tz/9ZFyc8bJh7xkupwF99uzZE5rnLkQs7IooI16HzgrqRZOKMI3G9LfffoPX2fHkYSF1CJsy&#10;z8L0EL5RFWCYjfqdgRDHaWyV26Hd+rzGR8SMEhs0g/DiNfPK9+7dy+8gyG6L3wQWesRBxRDAKLSD&#10;7tWpEBACQiC1EMBFaOvW8Nx89GjSJ4X8SuQQbJoQJbGIrl69OiTHxxAFMkpHPGuhLg4GQJhxS65J&#10;H9JxoF4Ib8CAAewMMgqDspkI+2IahmsrM4H+kcKN/Mrc4FHU14zI3MaNGwcfU0a5jZ22ZV/WDThc&#10;mTgT3B6k67azhQKgYXrDEAzBDIMy9q3pH/aF2pkVywWeGvM3hGbomfUKptqU0aSmXWLOAKYWgjOs&#10;AJ0TlI4NmLB6mzPsYfU4QkAIpDQC0ACffr4qhvniGa5cOWf5chSt4d2liNaZL5+zdq0Th3lWPB0n&#10;cAnbabx4kVPRS+MlTAEyS+Aef1+GldkUR1fvt2kiK8L9iPsYKSf73HwkMSf7s6lDISAEhECqINCt&#10;mzN5MtbCcQ5erZpzeuM1zjZJuICUzBYvql1kUzTe+BAnoROf3ILd9aRJk4gx9d1335UvX549aZ9M&#10;LArTEDFHAWQNIQSEQPpC4P77Hf5F/0CZzCYu23/YaSPf+1DQjBwTtLnYFWEOjPaenfXIbzwDWoqY&#10;z4CXqEcQAkJACMQggD026l+Mb8ghEeoZnIZgYr8AO/M0NOFknKqIORnBVFdCQAgIgdRHANsojtSf&#10;h2aQVATiMOcP1x22VAQ2C4qaRmQWEkMFVYa7W3VCQAgIASEgBIRAwghESsyE8iBUKfsW/CXiB3xs&#10;+mZ/Hjd2ArAlPJRaCAEhIASEgBAQAgkhEBEx47iNSzhuZ/ickScEjzF8zqBk07kl6YTG0nUhIASE&#10;gBAQAkIgAQQi2mPGdZ2020RJpTOyeWBcQFBWopuaOFy4cicwiC4LASEgBNIfApgSmxQ85htpvKfO&#10;O8/Jli39YaEnTgwCEREzsdBwI7PdEmtt8uTJuLFjMgdb2wiltoEKQkAICAEhwBZfz56BGCMkOcyY&#10;McDHcDPJnxo1EjZCID4EIiJmgpusWrXK3Q2ZJMhPgnK7cePGiM5ETXNfVVkICAEhIASIIvL11wEY&#10;vv+eAJkO0T4g5pC4w4nDiVDYCxcuxA8K115SPGH0w2bivHnzyMFMR3yKCZeNle7mzZvxacYP2MZ2&#10;JOAxkTv5mNMMz2BCWBOyI8FgxiStImIJWQzsLBmOiFeEzubLj+03wbrtJVv4/PPPGTdRzk5MCVsl&#10;wmnZToiOYqfHwxJmhODY5NVwB9okrQU7rciNPJq9kUzVtDEZIW2lKfDUhrCOngqLCkSkrDaY0IAs&#10;hQyBqMlGLQmTyL1BIoZly5aBNu2J+BY1W/eICBXoCe1GbFL3Q5YrVw5u3nDqkDbbjYzKQkAICAEQ&#10;MFIygjIpEInzZQqZIpKG4sQPXpkzZw7Rp4cPH04Ia9rBlETPfuSRR9q2bfv777/DiHjQfPrpp2R0&#10;gMxIO2EOck6YZBLcApET7zr+jHwkgSCYccuWLenKPZv333+flFB8+KFSMlnBvobkbBs6p/K9996z&#10;NZEUSPtIjOs7XAfPYm6ELG+77TbohnUGu6ikLzL1pOjA2okbyXLEk5pKeJRg3XHFTCXQNzkrCc0N&#10;oxMfjWwLJOSwUUvhuF69ejEWV40RFcHG4b7rrrtuzJgxNkllJI/jtQ1vMcEDb6iXXnqJJVJoS7Dr&#10;3LkzrzD0UqrX7Nmz54ILLiAzSarPRBMQAkLgDEAAIuRrDg8l9lkmTDg5c2Zib4qzPV82QmFPoFPX&#10;AaNh/WMrSPiYM2fOQ4cO2RpIyAiy1PDRRkxEJEXOtg2CCuRmnjhxYu3ateFL9yUIngy8pubXX39F&#10;KoMybQPWDRAbPZPhylZGUkA2bd68OY9mDxJmmBvJnQV9mjJPkT9/fl4Ep7fffjuTpNC/f3+skimw&#10;RqHw2WefmcZh/3bo0IF4pfbSY489RhokSNfUkBiDHFn2KgW4HGUDora7kjKrBJJn2BuDrno8jWjx&#10;hj6BlVHYJQDS/RtvvBH2kiqFgBAQAukcAZxXevd2PvwQuda5447AljPGXx4Po+9FYHX3AxO4a4zA&#10;Z/TbNCOhBWJfsWLFKMNqyLt8txEc0R5j2Ovux5a7du1KOfTzDrFZeRTuRxtsPXRoTwRNaI+BUAvb&#10;rkitgVkSDEdjmL5ChQr2kruAzhxRyl1DGSU264mOHTuaenJM8VBTpkwh2ihafZNykL+UaYDiHRxI&#10;VBjUifsUvoe/bQ1R0pA8ud3korCI2Qa0pxykFbBXU6gQETEnbWxEVbT8t9xyS9Ju111CQAgIgbSO&#10;wIABzgsvxDxE//6BPWb+ej+QU1G35iNH1ekDakHyO32GxVkGeJokiaS1oBJPVwRBQ8zjx4+HjYg/&#10;AfWixY2LmG1XQQWz78vigBEHDhwI0UL5pg1aVVJE0z8SufsuxFBWAzA6gULRRUP2KMPdDSizO87V&#10;Pn360JIEkc2aNSPTM/VI0hxIgKY9o+fNm5d9ZYiZ/XUeELU54ixbxUyJnkklmaDNk917BSJmS3yO&#10;Cy+80PTPJfpBG287YRED2ZurUfubPMTMoiZ0oUFiEJZOIuaovUsNJASEgK8QQKb9/PP/zGj0aOel&#10;l5JBaIY2SB6Fv4ztnf1Rw2SmBoJBkEWhbcJlYwtm3GfgGMTN5557jlO4Dbea3r17G/K2XUVSIA0z&#10;e71Ygb3zzjvo1bkFybJHjx6onRF83SIplxBhCdxNPWXUvyRyDiVm1MVMFa5FIc+jQRwsGvjLFjIP&#10;gh2WmRUPDm2zic4pu8Uoolu3bg1zs6X96quvskQABOaGjM4QRYsWNXe5/yK1I7sjgtMtBF+8eHE2&#10;Bdz9I0CzGW/Jm7F4HHvq7irlyl6JGfZFMgZrNjOCZsnz3HzzzUGVOhUCQkAIpBMEcJQiJbP7wPIr&#10;WVxYEPVM0CfbOSTtVrfCJRAYEqRhTWRrw9B8q9kGLliwIPIu1EW6epTM8et+7RDuAmpw7sIwir1t&#10;9nTZUYYasRJHgKZZEI1hMs1AxlAcLnT3Y8uI+yiizSki7MyZM1k9QMzwKGTs1tJTppKWKABYeWzc&#10;uLFIkSLr1q1jRxx7bFYGWGyh8WZrfOTIkaG22Swg2F9HW4A8iYCOibtbf07nXB2AouP0gcTMEiTK&#10;QrMnYgYUFA78AlhwoWGwsr95oqB3c/ox9b8QEAJCIF0gAAc/+KAzf37sw7ZokWxpmOGV2H5PeUC5&#10;TynDJWhlDTE/++yz5uq4cePgb2yGDNNAQgimSSBmPu/I3BAnJIrQDDFD0sjE7dq1YyBoFVPqNm3a&#10;YD3epEkTgl7A2a+88gqC6dtvv43IHjRVToP4Aq8fVgxMFcU1j4AEbG5BzEXks6IwcvYll1zCJR4Q&#10;VXnGjBkRl+kfvyZ2pjGlpjJoLB6cecLl1BNeGiU5FmRYtNlmMBqHpTMwtJeiVkg6MfN4vA9WYSyU&#10;eCtgF4QsJnZKbhG1F6mBhIAQ8CECEDPHoEGB3eXmzZ0QmkjKlI1SGhJy38zn1/0FNldNS9sMnsPa&#10;C/nPGDpRX7FiRfys8Laym7i2sSnQp6UoU/Paa6/hpJQrVy5zykBmiYDcTP/wAoOiKMZVh5YQJzvH&#10;7ATDymYIRDizJggaCOUrdFi/fn1Tz10MgWSMOIt2mh5MbmnqkfURiN23Q8DGkwqdNp0YnTkiOIsD&#10;dzNTdj8Obbp168bcOnXqlCdPHhpwNeiRw6Id2m3y1kTkxxx2SJ6fXQ2igIEXyy6ImdWQ+2ChhDN4&#10;2HtVKQSEgBBIDwigzX7oIWyVnSFDHMycgzTbSUCATUNcdflLFBGzxwzP4baEzdTOnTtXr17N6bZt&#10;2+BFdmexxrL70FCX8Ui2jM43HCUzql1suLg3aDK4LTEQoiq9UUA/bBogiaKXRuiCj7/55hvspIjT&#10;zCWENEgUCkC3zL2QIgRB5ywC0CejpmYCTBKRna5oEzQcj4AWmluQiVk9QPPsHzNVaBJpeOzYsaQx&#10;pAd2xJHCsV6ytyNAswJ48cUXaclYkBE+zUxgyZIl+GrbZqbAEsRQO0/EMoJKfLUhY/yBQQx9OBOj&#10;Q66a1QZPgfKfKQFsKERBnSfjacYXXnghad3xMN9++y1/41KDoGFAXRC0ZEvaWEm7C9zZKmDPg1Vh&#10;0nrQXUJACAgBiwC7s3ADklxiP2vr1gWiixQqZHtKegHmIHkBzMRMEA1LlSrFtiiMi+cS31v2cWGj&#10;2bNnE6uRNhhn4dpEG8aDdVDzIiOy82giWME9WDlh/QTx8ETu4Fm0x2Mb2Zp9XJyRKNPMGIFTQ//o&#10;mZFxMYeGNd0UAHuRipAh+P5zFwNh8EwULSgcXTdWV7g4Q+GItlRCpRYIRoERcVOGVn744Qd20LHq&#10;MlfpCk04qll01EiA2I5B//ZGKJ9nN4sDiJyvPcp5OjFBo91DcIvxp8LEDKJFEKc3duLpn41kRmcR&#10;wyvGZJ34HPh0cYnlAo+JhAnT81A8ux2XNQe3mB5sZXIVMoTVKkTYO2slbN/xkAsblQ1tBs9vthwi&#10;7DB5m4EayhMWd6yJkrdn9SYEhEA6RADWIaAEXxXryBshCDYkZ4Tt/d8MLmdBYAzKIpwtkpJRMsfT&#10;HiGe5ULYbqEqLoX2wExQmAf1GbYyqI3HU/aeWfcgoNt9AY8dum9P+h4zvbDkISwc4dAwhWd9wdqB&#10;5YlhegrQdtQii7ofSWUhIASEgB8QwOyL6CKIhUS/QImNmzE7zQ8/7Nx6qx9m52kOoVyYYHehnBp6&#10;CyrYsKxMSzglbA9hZxK2MnQ439Z4Imake2KhoRNAbQJDhz4kNgKhlaoRAkJACKQHBEisADFzYJ4N&#10;JZt/BQumh0fXM3pCwBMxoyVmtwONPFbZxC8N0uZjI2D2zz1NUDcLASEgBNImAkTfLF06bU5ds05V&#10;BJJOzGwGsMFO4jCitLD3HvoU7J+zCRFarxohIASEgBAQAkIgLgSSTsz0iFkaiZnDsjJXsWtP64r+&#10;uFBTvRAQAkJACAiBFEIg6X7MxlEKf6+4ZrZgwQI87eK6qnohIASEgBAQAkIgFAFPEvPjjz+OszZB&#10;R4kdg7MaUVrc28x4s+GyxhE6qmqEgBAQAmc8AuSYwDAbq2yMvzhINoj9FzmTTqdKOuMB0AMmEQFP&#10;xEzQcCKS42NOpi1823H6hpiNuxTyNHvMhGhJ4rx0mxAQAkIgjSNANK3vvgsQM3GusmZ18ucPEDOx&#10;LEXMafzFpvj0PREz4jIhTAnDZsJzBsUqwZ0cek7UE2AsRgg0/KGD/PfpioPAK6G9mdgrJtlI6FXV&#10;CAEhIARSC4Hy5Z133gkMPmuWc8EFTpkyyTARgpwQeIsvJDE0CBRB+Co+mwTVMi4wBPAiZxRRJIl9&#10;QZnoYPazzEcS/aVJ3kCW3unTp2Mh5E6sFDo5eh46dCgfZHdsL+4lFTQBLwmSRTgwUgiGxkF7//33&#10;EdIIcRHaZzw1TJVomkh0hOyoV68e49rGhCAlcTLsQPbo8sB6+mDDlPRQPBfPcrrOIeonOTDcUbrs&#10;JWKKEUwUYrJw4VVk423MmTOHADKED8N8yiSAIEQoQxi0SddByCzbVYoWEkecQVMh9Mntt9/ONjNR&#10;THlVeDPbA+dmkE1UEguiyuH3TIA34pgTNNX+nkiV8cADD6AwJ1cJ4cvtHIgwRxg2WpIom/Retl4F&#10;ISAEhICvEDh+3Dl2LHlmBC8S1Zl4kygs4V3TKdGnSU7MxxDq4ssJZ3O1QYMGfJmJgmkOPqT2Owm1&#10;kxhq8ODB8cyJDzsfXrI7kCLC3ezdd99t3LgxxEbeJ7IzQQF2GqYZ5Me3+pNPPnHflWCZTshVCKPT&#10;LVpYlheE7TR3Ea8bUmA+GBoTp5NNUlNPsEySR8HfRJmEtk0lPNqrVy9SZYQdEUoibbOhEjiYKFio&#10;dUHGNCa6OGVohUvGpQgkiTcO2jgfIRyG7TNFKnmLST4Ixkno8LhuJxUooVnjuhpUjzKcHwoiOMI3&#10;7/X666/n90cb3i4B8AgPC0BE1uSnBl7U8xZZIvXs2ZOlDcCRXpS7gvok/gnrQdJFB9XrVAgIASGQ&#10;BATIwUD8Zz7Qkd97+PDJPXtOjhqFLHhy9+6TBw9GfmucLfmywUYTJkxwtyAvcqNGjWwNOXlRMSJo&#10;2hqo2n6QyQ+B6IxYCb/aBkEFQlLPmDEDgiSxsfsSxDZkyBBTg1yO9AlB2gYsEfhKExSyVq1atjKS&#10;AukgEZShRtMYCmjbtq0pw77Qpynjo0szmILThg0bMkkKgwYNgrkpQAdM2D6muSXoL70RRdxWYilF&#10;TGz0EKYGTrn00kvtVQpIgLgXsVZwV1KGg9BMQOFB9cly6kmVbfJwxbVe6Ny5c1yXgurNKgaaJ445&#10;l3gl/KqMPoEfAesXk+waBAlQzq42igteDxqPRx99lGb8vG688UainXBjUM+cuu3RQq+qRggIASGQ&#10;cgigzd22zTl40MmUyUE1S6rGsWMD+81eDpMhGBnG3Ql8YIQ8U4kkQw1EZU7JAIHkg+aZU1I1cBC0&#10;EcGXvcgaNWq4+7Flk8mYtEu2xhSot1uHxMhEj+3+xvLF5muMKIWG2d4Ij6JeRi1MY1TfYUecNm0a&#10;WTSs+prEjgj0SOR0DtHy8Te9QfkUyGbRokUL1AOI15ySXYMyBQQ5TJ0Q4k3jsH/BxA1dyZIloVjb&#10;FQJh0F2mcVTFZcfxRMzu9xH0MJyiA2nVqhWsGXopqIYkX6zsiB1G6g9IGlHY3MWvB4crmxsKekZB&#10;wTYAxMwGCSs+u0HCLbhNs+fhzjpiRmFJCO6mzC+VtY/9VQVNQ6dCQAgIgeRFAL4YMMDZtCkQKJvU&#10;RKRkhis9EjMzRE6F+dyxo5Hm3dkU+DjDQGzZmjgTZFEknYEhZlIoUkbc5BPKFnJYmowHBDMoH2rS&#10;QSLmwu7XXXedaY9YycccrbIhddsJCY/5wiOqwdCokTm97bbb7FVT4LPsJkXmjxSLCRFPQcHMnJZQ&#10;AGSMlpQyNDFz5ky2MtEzs/HMEMwHAS+o59BTy1wscVDUQzFkrzLNABYemTp1qm3DesJN5KG9pUSN&#10;J2IGMjQPcU0L7uTdx3XVXY+uAIB4l+hAWFIBNIzOpjJaAmjVZuTmB8FbYS3GvYBl6zklxzU/FFY9&#10;QcTMLWy9vPzyy2Y48GUPGznbPbrKQkAICIEUQgARGUE5e3aHRIVwM3JzshzQBnuubjEO9jLio+mf&#10;Bnyf4S30tNRwFeUiBb6ByKZ8Ejlt3rw5SmCSGbsZPcLpoUhHjiK9cb9+/UzaCb7V7Gx2794dig1i&#10;MnYhsbGiHvpERmcfN5SY0UWzf0z6xaJFiyL6IxPTCVSNWIX0bz/sPBdPZORjvu3sLiM604Y+eai6&#10;desiAcPNWCNRDmurxTTQwJNWkgmzIc0ahU1rmzmD/ukNYzoKBgq6QqKzpxHi47GZp5/JokWL2NUA&#10;RPekKbPo4ElYwQUZV8c1V1gZgmflZZJe8CuBmzEEoB9uMX/NvZT5tVHmr/md2XpGDPo1mGYocDDk&#10;M81owO6CKeuvEBACQiAKCEDGcKL5d/pr73VYvrp8LeEe2xEcaVTcpoZvHWSDbGooDc42WmJkTSRC&#10;ygivyMqQGXvPJpmx7SqSAp9oDozIoADyH2MexXYviY1JAczHma8xh6EGPtrYAEGibI3DCOxFuj/d&#10;dix2shG4MTdDE47ZF3IXe+RIVrAy7d3CNP0bZmHrE3M2BHf6x8wNMyOkQaia9thU81Dkk7YW13Yg&#10;bkc+Zg1BnyxK2BV1W5UzZxTjffr0se1ZK/CAPI6tiULBEzGzXmM1wQLHEjO/BpYbIIXGmDDadpkT&#10;/5OYZtbenSSS9MP7Y3kFxPyMzO1Axi/PLO54be6wYigxeFV2f8IOxztACo9/L9w2VkEICAEhkLwI&#10;HDniLFjg7NgRkJv//NM5cCDZuneLy3TKty6oa7iEr7H5unbp0sVcRY8NU7ITbJgGbTaskwRiNr1B&#10;w/hrsRkMMfPFpmcstrgEYSPUtmvXDqOtJk2acBWJmd1G1goDBgxA2g6aKqewI5f4qrNiQHE9f/58&#10;fHz4ziPg8mFH4je3IOZC8FazDfVAzzwLknq3bt0gDogWBT6+Uh999BEPG2rqRGPoyWgXsN+G2kED&#10;ud9OiU44eBZT417u2DYpXfBKzKVLl0Y1YWfJM/NzYfGCKRYLH5jVXoqnUKpUKa7aNRGdcIA46yAW&#10;L6wEWf7QgEUAL9tsOUPeaBtYTAExl3idrIzCRu3mRcYztC4JASEgBFIOAbR1I0YEiJkPFa7MBEI8&#10;9cXyNCBcxf1uOY9TiMRyib1qWtrB4Gkk5hEjRlhvIsQh9g1//fVXTJFtM3chqFsuvfDCC+wGsnto&#10;miEv8bmmTOZfPsgUGBRFMX2iJ+czvnnzZgbFSYfvOVfNF9vc6/6LOTdfeLjA0EGPHj1QbvOMGBLx&#10;tZ87dy6Kd9qziQkxQy7ue3ki5skKAJkQTjVDoPFGYHM3M2U3SqxannzySfY3MS4rUKAADRAFmbO7&#10;TVi0Q7tN3pqYRUHSOsWRifURoqo90Dygf0BDwithMYIZfSQ9w7UQvG2MRoLfDRZeIIJjO+kjTSfY&#10;FMDTxlQB/QmMy54/l2B0TP5atmzpRjOScdVGCAgBIZCiCGDUTJCFF190+vYNFAYOhLc8DYhwAktB&#10;ObAdDsr0BRUR7gP+Q9ZkexGapB7piP1BTGVNG5pxC76j8KgVtSljUctfWJPbg6aFkMpAUB1cSAE6&#10;NA34DqMH5ipmPTAi1l5QO5cgUbOfjVUaM8H5mMmg7+SjDVMgl9MDk/n6668pQNuGzu2gRMKAiRHD&#10;TLc43Tz11FPm6nPPPYe+HRkaWzCWBTSDHeyNzAQLc9ycqGG5gA7gm2++YQJI8KF+Ojg4MQfmhgcz&#10;yxRuYYsaekbgZs+eOeAjzvqAq0ZQxs4JyZMFB88SCpGdQ7IXMvKcSe4UPQNrmbC3I7yygOL52Tmm&#10;AQ/GG4K/wzaGgOFmLOMxwwYFVBAI3GYzmL/oPfh54T6IKTzbGIRfoRP6Z58AFQRvEYd3fl78VoKW&#10;kPz+0I3Url3bCNlhh1alEBACQiBCBPiI8TXnuxf0qUnw9rVrA5bYp7xBE2ybQAM+ktgM400EH0OE&#10;cB7Mis4WjS5SL59cvpmQJWxKG/jJtKFTzGbRMqLCRXZC00sNIg00yZ4jj4OUGWQqBUVBh7gwoYyE&#10;L9EeGymZLzAchsYY+yxUlTAi24V20rAaRmGkTqBbbKy4F0mUmbD7i4aZzWPKCMHMs2rVqsim9kbY&#10;AStgvvYYrPFVZ/eXTsxVZsugOE/z4HzqYQckQHsjZtU8O27c1CDvYlHE1jJzYws81G+KJ4KGUeVC&#10;z2jXKdMVBdYKLFyYPFNiYqCHyTfQMSXU8syZV897h/XtuOwdmLiTZjli65OlEBPaOln6cneCXgJD&#10;AIzxzC46doAYsuOd7G4TVAYa1ilUQva4Ttmr/Ozwcwc18DLaBnsJ1FgqsiK75pprbKUtgBq/Wt4i&#10;07CVKggBISAEkoYAwhkiFF+VuGSMoG5R8RpnYyJmE1DYSDFnnRWInp3WD+RdVgYQYeQPQvtIlJrx&#10;NAt7KWxl5LNKcktEalYeUFISbNoTHNTTHjPrGpZO7jFYbrAKY5mG4gIqZQnGcoNKtBDwrrtlaJn1&#10;CDqK0HrefdCOgm3DIo7DnqogBISAEPAPAggauGpCw3gzZzoVYASebtfOicyN1D/PEWYmfNUTxcp0&#10;EQkrx98sbA9hK8PMOE1VeSJmWDl+53T2fS0aqJRtWQUhIASEwBmPgEliATEbERkBmn+5c5/xz60H&#10;9IqAJ2JGycyuA4zL6in+iaCyR+EQfxtdFQJCQAicSQgQ26NYsTPpgfQsUULAEzFjF12sWDGyQiU4&#10;Wbbc8WRPsJkaCAEhIASEgBBI5wh4cpfCtdwdISUeKDEXJHR2PA10SQgIASHgfwSCnHz8P2HNMIUQ&#10;SNFfgieJGdtpt/l0PM+PHSNHPA10SQgIASHgcwRwreFzjLsHhrhnpM2Rz/H3z/TYmTXxut2OW8k4&#10;PU/EnIzzUFdCQAgIAZ8jQGxIYh/hMcVHOUHDGp8/i6bnBQHWZ/gxE07DZr/w0lvovSLmUExUIwSE&#10;gBAIgwBSMnGNcBMlzAgyk7g5DEbpoApW5pdAcJIcOXKkkOJExJwOfkd6RCEgBJIJAZx3CVzFkUz9&#10;qRshEAYBT8ZfYfpTlRAQAkJACAgBIeABARGzB/B0qxAQAkJACAiB5EYg0cRM0g/CeSf3NNSfEBAC&#10;QkAICAEhEEAg0cRMQgjyjZCPk/QdZKoQikJACAgBISAEhEAyIpBoYiYBMx7JgwcPvuWWW8hR8cAD&#10;D4wePZqkK8k4J3UlBISAEBACQiDdIpBoYibJJUk9ScNJ1mQSf5LOs0mTJgT24u+wYcNI+ZluodSD&#10;CwEhIASEgBDwjoDXfMw7duyYNWsWabrRbCM3Ewbluuuua9iw4c0331yqVCnv8/PSg/Ixe0FP9woB&#10;ISAEhECqIOCVmO2kCYVD0uVx48ZNmjRp/fr1uF0jT8PQderUKVOmTCaSkUb9MMT8xht9W7R4MOqD&#10;a0AhIASEgBAQAklBINmI2Q5OTJyFCxeOP3WsXLmSeuRpGNo2iFoBYr7kkou7du3bqdOD5F/TIQSE&#10;gBAQAkLA/wgkPzHbZz5+/Pjy5cuRoW+66aZrr73W1ketADFfccXFu3f3LVr0wXvvdTp3dnLkiNrg&#10;GkgICAEhIASEQFIQSEFiTsp0kvUeiLlMmYu3bu3rOAFV9tVXO1995RQqlKxjqDMhIASEgBAQAsmK&#10;QKKtspN19Kh2Nm+e0769c+JEVAfVYEJACAgBISAEEoVAOiJmcBk3zpk9O1H4qLEQEAJCQAgIgagi&#10;kL6I+eRJZ9KkqOKrwYSAEBACQkAIJAqB9EXMQLN+faLwUWMhIASEgBAQAlFFIN0R8/nnRxVfDSYE&#10;hIAQEAJCIFEIpCAx7969++DBg4maTRQa16gRhUE0hBAQAkJACAiBJCKQgsTcvXv3oUOHJnFeKXNb&#10;yZLOrbemTNfqVQgIASEgBIRAciCQuEiZa9euXbVqFeE2Exw6Q4YMtCS5RYIto9bg3HOdd95xpMqO&#10;GuAaSAgIASEgBJKAQOKI+csvv3z66acjH6Zp06aRN07RllWrOn37Otddl6KDqHMhIASEgBAQAl4R&#10;SBwx//PPP2XLlr3hhhv+/fdfRkZ03r9//xdffEGG5vLly19wwQUnT54k3tbSpUsRl++4446KFSt6&#10;naC3+5lmzpzO8OFO7dpO1qze+tLdQkAICAEhIARSHoHEEfPhw4dh5QEDBpiJQc933nnnK6+80q5d&#10;u2zZstnZHjly5O233/7uu+/KlStnK1OrADdXrixWTi34Na4QEAJCQAgkDoHEETM0fOzYMTvCe++9&#10;9+eff3bp0sXWmAIk/fjjj5O+4sMPP3zssceCroY9HTx4MKmoELjN1bvvvpuskaa8ePHiESNGkBKj&#10;UqVK9913n72dmQwZMmTNmjUM9+CDDyK120u2kDGjc+SIs3GjU7CgrVNBCAgBISAEhIB/EUjYjMs9&#10;9yuvvLJKlSq2ZsaMGVdccYU9DSpwae7cuUGVYU/hY/ThKMB/PX2gITctFyxYwEb1Nddc06pVK8j7&#10;+eefN/Xc0rZt22nTprVu3bpEiRL169cnCXRo5xkyOCR83Lw59IpqhIAQEAJCQAj4EYHEScyhT2Ay&#10;LofWU8OlCy+8MOyloEpYtnjx4v379z/nnHOCLuFzRdbIRo0aUY/OvG7dui1btqTx/PnzsUT75Zdf&#10;ihYtevnll8Prffr0QYIPuh0JvHBhZ9OmoGqdCgEhIASEgBDwKQKJk5iDHqJGjRo//PDDa6+9FhRI&#10;hNPevXvPnDnzuojNoHGvYmd63759R48etaOgJ583b96NN95oahDBM2XKxIicTpgwAda/6KKLzCXa&#10;TJ482a1mN/VsMJcokWn7dnOmv0JACAgBISAE/I6AJ4n5nnvu+eCDD5588kn2ejHAzp8/P4+7ffv2&#10;hQsX/v7779TcddddkQAAK2/ZsqVDhw5IzBh1lyxZ8tlnnz333HO3bt166NChAgUKmE6oyZkzJ5vK&#10;nPKX4axHNSQNi3OvmYNr0LOWLh2/alXp9ev7OU4GrNXuvfdeI3+72qgoBISAEBACQsAvCHgi5ly5&#10;co0ePbp9+/ZIq4Yv7WOhc37nnXfOjyycB8TcsGHD6tWrlylTZufOnWwYw9PDhg1DAkbLnTlzZtMt&#10;zbJkyfLXX39xyl/KdjjKuHL9/ffftsYUTp48K0uW3fv3n9y5c89ZZ8HLJ83tQc10KgSEgBAQAkLA&#10;Jwh4ImaeAcOriRMnorXm2LRpE9yJehkNNgflyB+yTZs2pjEib9euXVu0aPH6668jQNOJVVBD0pSR&#10;m2nJ3wMHDtj+UYCj5T777LNtjSkcP36iY8fm06ZVHT586qn7gq7rVAgIASEgBISAvxDwSsw8Dfpk&#10;nJs5kvxkuEKdOHHCekIjiEPA7DcXLlw4R44cKLRNz2xdU3nZZZdxyt9FixYhAhttNmsCGJ0IJ0Fz&#10;wPgre/Z/MmVy6KNUqaCLOhUCQkAICAEh4DsEPBl/uZ+GXFK//fabUT676yMpY2KN37NtuWTJkrx5&#10;8+bLlw9Wvv7667/99ltzCSamULNmTf42aNBg27ZtxO42l6ZOnXrrrbdapbep5C/EjBSNQv00udsr&#10;KggBISAEhIAQ8CMCyUDMqLKhSbaHCQCyYcMGNnrhSMzB0DxH+MRZs2b97LPPBg4ciNXYp59+StQw&#10;jLqx8+L2Xr16/fjjj2Spmj17NhZhHIjR1DMWQUU6duzI1b59+yJMY4MWdjhijGCUJo+psOCoUggI&#10;ASEgBPyGgFdVNr5ShhEzZsyIwAoZs9eLzRdxP1avXg1lRvLA2G9PmTKFaCFfffVV9uzZR40aZcOY&#10;wPd4RkHbGJcRXaRevXq2wzfffBP35a+//prhWBwUjDu4l1yZLWgqCAEhIASEgM8RyBC5XBv6JAi4&#10;BM4kAAimW1iB4T01cuRIEwts0qRJ+Eqhhb766qtDb4xODd5TxOkcNKhvzpwPTprkDBoUnWE1ihAQ&#10;AkJACAiBpCPgSWJGkCXGyPjx45GS8VYyErOZC+5SBNYeM2ZMKhKzmck//ziEIdm5M+kY6U4hIASE&#10;gBAQAlFDwNMeM5GtySoBKzNdLKuDhG+z5Ry1J4lrIIJ/scd88KADQ+sQAkJACAgBIeBzBDwRM65K&#10;CMpxPSGhQgxnx9UgOvUQc+7czokTzum8GNEZVqMIASEgBISAEEgKAp6ImXTLZHwygbKJvUUwEMvE&#10;sDKm1JXJhJzaB7bhiPRECdtW5arvAABAAElEQVS1K7WnovGFgBAQAkJACCSEgCdibt68+apVq3As&#10;Ju8yTsY4MeMutWzZMtiarBIQNtvMCU0gxa8bpy25Mqc40BpACAgBISAEkgMBT8ZfpUqVItMi4TNx&#10;KTYRuBo3bkySKDab8Xr6/PPPCxUqlByTTIY+8uVTVuZkgFFdCAEhIASEQEoj4EliZnIYf82ZM6dJ&#10;kyYE6iJUNZQMGd99992zZs0i6khKzz7y/jHM3rgx8uZqKQSEgBAQAkIgdRDwJDGjuz58+DAxQAgM&#10;QkjOXbt2sc1MNM3QmNWp83CuUYkxMnOm61xFISAEhIAQEAK+RMATMffo0ePjjz9GSsaVGeeo3Fg/&#10;+/WQK7Nf34zmJQSEgBAQAv9BIOnETGYnUkcQGZttZpPx6T8d++ykQIEYV2ZCZ+sQAkJACAgBIeBb&#10;BDztMf/111/kq2jatCmJk337hGZiefIQAsVxZXD2+Xw1PSEgBISAEEinCCSdmDHDRn29ffv2uJAb&#10;Pnw4eSniuhrlelYOWbPKlTnKqGs4ISAEhIAQSDQCSSdmhnrhhRew+WKDOeywZLBYsGBB2EvRrDzr&#10;1CPyN1cuZ9u2aI6ssYSAEBACQkAIJBqBpO8xMxTxOGvVqtWqVasbbrihatWqpF/EKttEzEae/uOP&#10;P8g9legZJesNSMkvv+y8/36g07VrnUWLnMcfd1q2TNYx1JkQEAJCQAgIgeRDwBMxT548mXzMTObL&#10;U0forFqmNgdmyODs2xcIlG2OlSudL74QMYe+KNUIASEgBISAXxDwRMwYZleoUIG8yxSCHgiJecSI&#10;EdhsB9VH+fToUad3b6dFi8CwpGS+/fZA3GwdQkAICAEhIAR8i4AnmoJ3y5cv/8QTT4R9vDVr1pyw&#10;smrYFlGpzJw5YPbFUaxYVMbTIEJACAgBISAEPCDgiZibNWtG5K+4Rn/55ZezGkqMq0VU6k0SC4Yi&#10;XPbZZzshsn1UJqFBhIAQEAJCQAhEhoAnYi4WrxC6efPmnDlz+ic8Jx5TELMOISAEhIAQEAJ+RsCT&#10;u1T8D9a/f/8xY8bE3yYKV4NEZCtAR2FoDSEEhIAQEAJCILEIeJKYzWAzZsyYMGHCli1b3CZgGH+R&#10;derqq69O7ISSvT2G2TqEgBAQAkJACKQVBLwS83PPPcdectinxac5S5YsYS9FrRL5OO7QZFGbhQYS&#10;AkJACAgBIRApAp6IeebMma+88sqjjz7auHFj4nz9/PPPnBJg5MCBA8OGDdu0aVPDhg0jnUjKtENc&#10;LlQopms2mCU9pwzM6lUICAEhIASSDQFPxPz55583atRo4MCBTGft2rUbNmywob5q1659xx13LF68&#10;uE6dOsk22cR3hMQ+YIAzdmzgTpPEwkToTHxPukMICAEhIASEQDQQ8ETMMDHsa6aJy7J7j5lK4nSO&#10;HTs2dYkZGv7jD2fdOsfYfJ13niNijsbPSmMIASEgBIRAUhHwZJWdKVMmjLzM0GefffauXbvc00Ch&#10;vXPnTndN9MsEOKlRw1m61Fm/PvCPZFfU/PNP9CeiEYWAEBACQkAIRISAJ2IuUaLEN998Y8YpWbIk&#10;uaRmzZplThGmP/roowsvvDCiWaRYIwTlggWdAgUCqaX4V7JkgJgPHkyx8dSxEBACQkAICAFvCHgi&#10;ZjaSR40a1aRJEzaYCZpdpEgRFNe33XbbnXfeWb169d9//50daG/TS4a78+Z19uyJ6Sd7dodd5z//&#10;TIZu1YUQEAJCQAgIgZRAwBMx16hRo2PHjvhEkZU5e/bsb731VrZs2dhXHjly5NatWx9//PEbb7wx&#10;JSYdeZ8ZMzorVsR6TKF3z5FDWZkjx08thYAQEAJCINoIeDL+OvfccwnvZad80003/fTTT1OnTj1y&#10;5EjlypWvvfZaeym1Clhi163ruCOH5s/vbNqUWtPRuEJACAgBISAEEkDAEzGH9s2uc5s2bULrI6w5&#10;fvx427Ztixcv3r17d3vLypUr8csikxW+WDhM2/p//vln+PDhq1atYn3QokWLiy66yF6yBZI8Ll8e&#10;SPX48MMxdex6b95sr6sgBISAEBACQsBfCHhSZcf/KAMGDBg3blz8bYKuDh48+MMPP1y0aJGtX7Jk&#10;CZvWV1xxRdOmTV9//fVevXrZSwQ2IRb33XffTZ6MunXrEs/EXrIFJOZKlZyWLW2FU7SoiDkWDZWE&#10;gBAQAkLAbwh4ImZ8l9Fahz2OHj2Khfbq1asjf+Bff/11/PjxtWrVct/y7LPPspONNRm6ccKKvfba&#10;axs3bqQBOvNPPvnkzTffJCE0DJ03b95XX33VfaMps6m8f7/Tu7dz9GjMRSRmGX+FAqUaISAEhIAQ&#10;8AkCnlTZGHn16NGDGJzuhyFENs7N/EWErVmzpvtSPGWCkxB2u1OnTtAtDtCmJY7Rs2fP/t///mdO&#10;r7zyyowZM/7www/NmzeHwgsVKlTs9O4x29tDhgw5duxYUHRuUkvlyZPlsceczJljBi9SJEDVuDJj&#10;F6ZDCAgBISAEhIDfEPBEzBhj46+cJ08e+1SQNAL0fqjPcdgqJh+zvRR/gdja5513Hv5XaLNtS0y7&#10;Dx48WBBP5FMHe8l0aKRwxOv8+fPb8CaFCxcmmMnevXuptLdTgKcHD35v0qTimTNPz5x53b//nqxd&#10;u2nGjPVwZT7/fHdDlYWAEBACQkAI+AIBT8R8+PDhBg0aIKq6hWaU2HDnoEGDUD43a9YskqeEgD/+&#10;+OPPPvuMxojaHOYuDL7o2QrB1FNmUK7yN2vWrLZzytiC0d7WmAK3bN26I2PGDx1n67FjB5DLa9bc&#10;zX1os0XMQVjpVAgIASEgBPyAgCdihnoRVc8PoThk3CpVqlx//fXkY77hhhvif07I8qmnnkLpDQej&#10;/f7rr7+wzaaQI0cOwnzCrJyaHmiAsvqcc87hlL8I07ZnKBktt5uqzSXq+/V75YorWv71l1O9ekzz&#10;SZMCns1EAdMhBISAEBACQsBvCHgiZnZ243oe1M6XXXYZG8YJEjMWZLly5WI7uU+fPvSGjhqqxsgL&#10;Q2s8odFvI0+bUWBilOSXXnopp/zFYJuWRpu9efPmfPnyYZ4dOp9//vk3W7bYPWYaoO0+ZUAW2lY1&#10;QkAICAEhIARSGQFPxBz/3Nl+jiRWNtppd5SSe+65B7HYpJJERL7mmmu+++67u+66i7GWLVuGvtow&#10;/a233opJ9vr16/Gc5tL3338PkVult3ti2Hnh4fzLL7F1cmWOxUIlISAEhIAQ8BkCnoj5zz//hH3R&#10;NrsfCu6knuQWc+bM6Y2jUsTH9u3bJ02aRMAQeiABBkRboEABHJfZqP7iiy8uvvjiZ555plu3bkXx&#10;RHYcVOX33Xdf586de/bsiV8Wll/sUocditkdOuSsWuVUrRpzHcPs2bPDtlWlEBACQkAICIFURsAT&#10;MX/11Vft27eP6wnKlSv3wAMPxHU1tB6lNJvKOE1xyewZUyA3BsG3P/30U1JXdenShYQZ5kZWA9iX&#10;YcvNwW70xIkTw0b+ojESc758zs03B/JKEQKMo3BhuTIbFPVXCAgBISAEfIeAJ2Jmexhn4ooVK6Jz&#10;tk8GZWIOhkSL/pl9X1ufYIHGhPEKbVa6dGl3wC/bAGuvlu6YXvbCfwtGnscJq0MHx+xB436FPxcu&#10;zoQf0SEEhIAQEAJCwFcIeCLmQ4cOkT+KgNW+eqSgyZg1w9NPx9Jw7twB6ZkoJiHm5EG36lQICAEh&#10;IASEQLQR8CQz1q9fn5wT0Z5yksZ7912ieMbcSeZHAoEpMGeSgNRNQkAICAEhkLIIeCJmnJhxWIpk&#10;glu2bJk+fXokLVOoTevWzlVXxfSNcpuIZNu2pdBQ6lYICAEhIASEQNIR8ETMP//8c9euXSMZfOnS&#10;pe5MjpHckrxtfv7Z+eST2C7Z+1byx1g4VBICQkAICAHfIOBpj5lIW4jCxO1K8HHWrFmTPXv2BJul&#10;XIMyZZzLLovtHsPscFkiYxuoJASEgBAQAkIgVRDwRMwYYBOWK2y+xdCHIUFFaGU0ayZMcPDeMkba&#10;hByZOzeag2ssISAEhIAQEAIRIeCJmPFUJu0jaRkJBlKtWrXcuXPjN7Vnz5558+bhWNyuXTuSJRMt&#10;BAfl+fPn44gc0YxSphHWXhdfHMPKjAAx79yZMiOpVyEgBISAEBACHhDwRMy4S02ZMmXEiBFBAbFb&#10;t249bdo0AnU98sgjefPmZXqEziagpod5er313HMD7lK4L5tElAUKyJXZK6S6XwgIASEgBFICAU/G&#10;X+ROJmpmECubWeLfzKV33nnHnJJmyp1oOSWeJME+1651TuepckghbVyZE7xLDYSAEBACQkAIRBMB&#10;TxLz8uXL44ntxSUamIdBYuaI5oOFjlW/fqwq+7zzAq7Mu3YpxkgoTqoRAkJACAiB1ETAk8ScM2fO&#10;2bNnkwwq9AkIds2l0FTNoS2jVjNlirN4ccxoqLXlyhw15DWQEBACQkAIRI6AJ2Im9+KKFSsIcI1h&#10;F/vN2HlxUPjxxx/vvPNO8kQ1aNAg8qmkdMs773SqV48dRK7MsVioJASEgBAQAr5BwJMqu2HDhqRP&#10;/uyzz8aMGVO8ePFcuXLxXLt37163bh2F+++/n5idvnlSZ8kS0jY73brFzAhX5o0b/TM7zUQICAEh&#10;IASEQAABT8ScOXPmIUOGlCpVCsOuP04dBlRCdbZp04bcyZlMnkV/QF2unEOYEXtAzPPm2TMVhIAQ&#10;EAJCQAj4AgFPxMwTkEEZV2bcon755ReigFFz4YUXli1bFp9mXzyfaxJHjzqvv+488YSTLVugFlfm&#10;sWNdl1UUAkJACAgBIeADBLwSs3mEPHnyhHWa8sEDxk4BPn744RhWphZXZjI/KitzLEAqCQEhIASE&#10;gA8Q8GT8FTR/zL5WrlyJOdh+Ann478iY0SHB1R9/xMyMwCe4NcPNOoSAEBACQkAI+AeBREvMBPCa&#10;O3cu2R5RVmN6bZ8EE7CePXuuXbv2xIkTRYsWffTRR7t06UIwTtvAD4VSpZxTBmqBuRhX5t275crs&#10;hzejOQgBISAEhEAMAokm5n79+g0fPpy7mzRp0qxZM/JYUP7hhx9atGhx/Pjxc8455+KLL96+fbux&#10;/OrUqZOvkM6Rw9mwIYaJjSvz1q2BGNo6hIAQEAJCQAj4BIHESbRQLy7LxNckpNfIkSMNKyM9v/LK&#10;K1wiZQXJKhYvXowhGG5Uffr02bt3r0+e00xjzx7n0KHYGeHKfMpeLbZGJSEgBISAEBACqYtA4ogZ&#10;UXjfvn3vvvtumTJlrJqaXMuzZs2CpKFn6rNly4a71Ntvv50xY8ZFixal7uMFjV6pklOwYGzdhRcG&#10;BGgdQkAICAEhIAT8g0DiiJnsywULFixdurT7Ab7//vujR49eeumlNWvWtPUE40SA/v33322NHwrI&#10;x+PGxU4EjylJzLFwqCQEhIAQEAI+QCBxxIzddfbs2Ykr4p75t99+y2mtWrXwaXbXYx125MgRd02q&#10;l4sXD3hM4SJlDmVlTvU3ogkIASEgBIRAEAKJI2ao9/DhwwTEtr0QVGTOnDmc1qlTx1aawl9//YUt&#10;WFBl6p7iH9Wrl7NvX8wsrCtz6s5KowsBISAEhIAQsAgkjpjxg2KbeenSpfb+jz/+GAsvon1VdyeI&#10;cBxSTmECdhEyqZ8ORP0XXnAuuCBmTrgykxlLrsx+ekWaixAQAkIgvSOQOGKGgNk5JjvFpEmTlixZ&#10;goXXq6++CoTYYJsMFgZORGpMsjdu3HjZZZf5DeAhQ5z582MmRYZoqBpXZh1CQAgIASEgBHyCQOL8&#10;mDG97t27N0Ze9erVsw9AZOyuXbuaUxTdhBmZOnUqTlMVKlTwm8TMJJs1c+BjcxALzGRllitzDCL6&#10;TwgIASEgBFIbgcQRM7NFYiacyBtvvIGmmi1nfJqJIpI/f37zIIT9YtcZd6kSJUqQjBmPqdR+wODx&#10;8Y8iKucdd8TUKytzMEA6FwJCQAgIgVRFINHEzGyvvPJKtpbRV4fybs6cOT/55JNUfaIEBmcJYSVm&#10;mpL8cdOmBG7RZSEgBISAEBACUUMgcXvM7mmFsrL7qm/L55/v4Fzt9piSK7NvX5YmJgSEgBBIhwgk&#10;RWJOCZh27tzJtvTu3bsLFChw7bXXZsmSxY7y559/zpgxA+dp9rZzEO3adcybN2/9+vXENqlYsaKr&#10;Or7iiRPO4cPOqQjfgWZIzMrKHB9euiYEhIAQEALRRSDpEnMyzhNP6GrVqrF1TQSx995776abbtqx&#10;Y4fpf+HChRiarVu3DtrGVfqP01kbCdDN3jY24QcPHnziiSdeeumlCOeDtVf58s5ff8U0L1QoJitz&#10;hLermRAQAkJACAiBFEXAFxIz4nLt2rWx9+ZR77vvPmy52cOGbnGGbtOmTaNGjchVxSX8ryDjsWPH&#10;Yhw+bty4zz//fPXq1cT+hMgrVarEXyzRIgFrwoSAbbaJfZI7d8CV+eDBgHm2DiEgBISAEBACqY6A&#10;LyTmW265hWySBguU2Oeddx5RwzglhxW237fffru5RJZJ4nJj9c3p0KFDCWkCK1PGAhxt9qeffmqa&#10;Bf11a8XNpTZtYnMwm6zMu3YF3aRTISAEhIAQEAKpg4AvJGbib/P0JI7cv38/ojCm3cQwoWbFihWZ&#10;MmWyvlhFihRB101iDNyxVq5caQmbliSBJuBJKIRYqLEPbfrnKgrw8uXL/fjjpblyOcYTG38utq23&#10;bVNW5lDwVCMEhIAQEAKpgIAviNk8N7mcBw0aRKbI5557DqKlcs+ePdh8cZgGuE2jxD5w4AD8ytay&#10;2xCMMvUnT56kgRtFxOUhQ4YMGzbMVHIju9GdOl168mRsK7kyx2KhkhAQAkJACKQ2Aj4iZoyx2SRm&#10;25jIJPDuI488AiXDtRwGJWiVAkIw7MtfgplY9CibeltjCkjYZIm+++67zSldIY4vX+5Mm+Z06RLT&#10;lqzMcmUOwk2nQkAICAEhkFoIeCVmFMuE4UTbjJsTz4B9Vv/+/amsXLnyY489doHNFxHB80G3KK7L&#10;lCnTuHHj119/vX379uiu//77b/o3/aDophsGoiUjYjJme6VcCAPrkAMmJoh30CUCeJcoEdu0aNHY&#10;6NmxtSoJASEgBISAEEgNBDwZf23YsAE3p6pVq5poXxAn+75vvvnmN99806NHj7vuugtajeShsOTC&#10;zsu2RP+MPTaciq01QvOvv/5qLrGLDB9j58XpDTfcgCeVqScGGTZiWGXbHtwFI2f/t8YhlcXRozF1&#10;uDK7KN7dUGUhIASEgBAQAtFGwBMxT5kyBfrEfwnplomPGDGCHeIqVapMnjz5gw8+wDuZJFSRPBAe&#10;zN27dye6CBppKJYtYdJVnXXWWUi6Dz74oHFWRiYeOHBgly5dzj0VURNFN+bZWIpxy4cffogeGz+r&#10;SMaiDXvWkLgNYVKwoIMobmOBRdiJmgkBISAEhIAQSAkEMsCsSe73gQceQNtsgnvQDzIrIbrg46uu&#10;uoo+YWt0zqSGTLB/6Pydd95hPxjzLrI7I4V36NAha9as3IjM/fLLLxPeC7EYAbpz584Qtulw7ty5&#10;AwYMyJYtG+L1008/jQ48aCC6woisb9++sHvQpSlTnNKlA2G/OPbtc5o2dUaNCphn6xACQkAICAEh&#10;kLoIeNpj3rVrV926dc0DsLuMWTVby0jMpoZcF7gdR/J4BNREwoZfOc455xzo3N4FPUP8cDZ8HOSR&#10;jB8zx6FDh4wMbW+JpPDPPxiRxTSEjzNlcv78U8QcCXJqIwSEgBAQAimLgCdVNv7B27dvNxOcOHEi&#10;UUGw27ISLUZbRuqN8AngXSjWzcr2RiTpIFa2l5LAytxboULsHjMSONx8+jlsxyoIASEgBISAEEgF&#10;BDxJzNdccw2hrbHDQqIldBc03LBhQ/sQmIDdeOON9tRXhRUrnCNHnOLFYyaFK7M8pnz1gjQZISAE&#10;hEC6RcCTxIy9FQJuhQoV8D8mvUTLli0vwxXJcb7++uv69etj0uVbYq5Z07nmmtiXLlfmWCxUEgJC&#10;QAgIgVRFwJPEnCdPHuyucVxeu3YtBl9YZplnmTlzJlu/rVq1Yss5VZ8uzsHXr3c++8zp3j2mQZEi&#10;zo8/xtlYF4SAEBACQkAIRA0BT8TMLIsVKwYxB033jTfeCKrx2ylK7CeecDBIN3ZmmGePH++3OWo+&#10;QkAICAEhkB4R8KTKjh+wn3/++bfffou/TWpdxSq7Z09n9+6Y8QkahtOUXJlT63VoXCEgBISAELAI&#10;pCAx42TMZrMdyVcFfKVI8ZwnT8ykyMp8/Lhz6JCv5qjJCAEhIASEQHpEwJMq+8cffyTsl/WPcuOH&#10;UdjixYuJ1umu9E8ZDfa4cQ6WasbpOmfOgCszWZkVY8Q/70gzEQJCQAikTwS8EnPv3r3jAS4sZ8fT&#10;PpqXsMpGUDaHdWV2J7eI5mQ0lhAQAkJACAgBg4AnYiZONbkaySJl43pSIC8y6SUIl41Vto0L5kO4&#10;0V3/9JNz880xU5Mrsw/fkaYkBISAEEiHCHgiZiJ/4cHcrFmzUOAIZP3cc8+1bt069JJPapCST6XD&#10;iJmOXJl98l40DSEgBIRAOkfAk/FXixYtXnjhhbAIEsWaqNekpgh71Q+VpGEmzZRN4XHRRc7mzX6Y&#10;l+YgBISAEBAC6RoBT8RMCGuE5rjwy5Qp08qVK+O6mur12GCjynYTs7Iyp/pL0QSEgBAQAkLAEzGH&#10;hY9tZrJZTJ06ldRSJFQO28YPlblyOejgT5yImQtZmXFltjzthxlqDkJACAgBIZAOEfC0xzx69Giy&#10;HQflgyJx8u7duwnSmTFjxrDbz/5B+b33nPvvd9Bpc+DTjDnYwYPymPLP+9FMhIAQEALpEQFPxLxl&#10;yxZyMGfOnNlaZQMhPI1+u1q1al27dsVm28+gPvVU7OxMVma5MsciopIQEAJCQAikBgKeiPnIkSMN&#10;GjQgMnYQMWP2VaBAgSBJOjWeLoExR4xwzj/fadAg0IxYYHDztm2OXJkTQE2XhYAQEAJCICUR8ETM&#10;hQsXxvr6kksuSckZpmDfd9wRCPhlj7x5nS1b7JkKQkAICAEhIARSAQEXLyV+9HvuuSeem7Zu3YrZ&#10;di6MrPx6kPxx+nSnffuY+ZFjauNGv85V8xICQkAICIH0gUDyW2Vb3HBxHj58uD31YYGgIkaPbeYG&#10;McuV2YevSVMSAkJACKQrBBItMSMHc1SqVIktZLI6ktsx7F4yUbJxYr7iiiv8jObZZwdSWaDQpsBB&#10;jJGJE/08X81NCAgBISAEznwEEkfMWHvVr19/yZIlJJVq2LDht99+26FDh3hAat68eTxX/XApf/7Y&#10;bWbrykzuKR1CQAgIASEgBFIFgcQRM67JRYsW3bFjxwUXXMB0//3337Jly952220UgmaPxDxmzJhj&#10;x44F1fvqNEsWB4OvvXsDfzn4K1dmX70gTUYICAEhkA4RSBwxZ8mS5YsvviB/VN5TVIYAXbFixZ49&#10;e4YFbt26dYQAC3vJP5UrVgS8pAwxG1fm3bsVY8Q/70czEQJCQAikOwQSR8zAkzVrVsPKlBs3bgxJ&#10;x4VZt27dcsB1/j4aNXKOHo2ZonVlLl7c35PW7ISAEBACQuDMRSDRxOyGolSpUu7ToPLOnTtDVdxB&#10;bVL9dOZMh2wWNnElorMMs1P9pWgCQkAICIH0jIAnYo4fuCFDhpQ/dcTfLHWv1q3r/P137BTkyhyL&#10;hUpCQAgIASGQGggkjpgxxsY1GcOuBKeKD9W8efN8Hiubp1i3zhk2zHnhhZgHgpgXLkzw4dRACAgB&#10;ISAEhEBKIZA4Yl6xYsWoUaMinAsm3OS3iLBxajUjtZQ7lYVcmVPrRWhcISAEhIAQMAgkjpj//vvv&#10;O+6446mnnjKbx1AvrsxDhw69//77r7rqKnyoyGaxb9++H3/8ET02OR9p7H+gX3/dadMmkPaRA1fm&#10;/fsDWZnlyuz/F6cZCgEhIATOSAQSR8xYWZcpU4awXwYLIn+NHDny66+/Ll26tBud2rVrY7ANK0PY&#10;kcfKJovz3r178+TJcz4pn/57YEd2+PDh4iHW0uR+3rBhA+0jH+W/HTto5UnJbON5Y/yF67WyMgeh&#10;pFMhIASEgBCIGgKJI+b27du7Mzz+73//g5KDWNlMnWCcV1555ccff9yvX78EHwaP5+effx4pPH/+&#10;/KtWrYL4OcVnmhuhXmJu//rrrxD29u3bSTFZrFgx0+HixYu7d+9eokSJjRs31qpVK/4YZHHNAcl4&#10;2TJn3z6nXLlAE9y7cJras0euzHEBpnohIASEgBBIWQQSR8zZsmVzT2ft2rXwpbvGXc6ePTuM666J&#10;qzxlyhSE7+nTp9P/+vXrCVqCVrxr1660f/fdd0ePHo0dGcL6k08+SYzP77//nq3r/fv333333Z06&#10;dWrbtu2mTZuqVauGPE1y6LiGiKce9bV9COvKfJr947lPl4SAEBACQkAIJD8CCdtXxzMmAu53332H&#10;/jm0DXppGLRAgQKhl0Jrqlat+uabbxrWRyCuUaPG+PHjaXb8+PGBAwc+8MADJlBJmzZtyJnx008/&#10;cWnChAkMce+991K+6KKL6tWrRw+hPVOToA05xLxtW+yt+fLJlTkWDZWEgBAQAkIgygh4IuYmTZog&#10;4NatWxehlr3ePacOar766isq0TDTIJLnqVChwtVXX21bwvRFihThdPPmzfRGOG5zqWDBgjlz5pw/&#10;fz6ns2bNos15551nLuEvvXz58oNsDv/3wGuLSW3bts0kxdqyZcsh4on89yAGp5uYyQWprMz/RUhn&#10;QkAICAEhED0EEqfKDprXTTfdhML59ddfh4DhSFiTBlhlG/JD81yzZs2gWxI8XXPq6N+/Py3hVNJg&#10;2Lie7Dqfe+65kCuXIFq3jRiqb6zD0G9bqjYDnX322c8880yPHj3MKdvYL730klGSmxr+kpqSiVtL&#10;bDymFi2yF1UQAkJACAgBIRBVBDwRM/Iotl1ItIMGDfrll18QcJk7XFilShVMse67777EPgo0zLYx&#10;7lhsM3OvMTRz53umbCr5G1rvNkwzQ9Nhq1atMA0zpxBzOWPl5ZoZmvjhwwPezGwwc8iV2YWNikJA&#10;CAgBIRBtBDwRs5kse8Ds9WLnhdU0ZMnGM3ZYmTIlumcMsB955JHKlSvDzaZnRHD6scpntpwRi/Ox&#10;CRxI0ZgX3bVFC1mZLWorW9t6+qxevXr87tS5czun7MxibjKuzOSxjCC+mR1HBSEgBISAEBACyYOA&#10;pz1mOwXos2TJkhhtEYOTgmFlnI9Ra9s28ReQZeFjjMVMEklIlxqsugoVKrR69Wpz759//kmHiOOc&#10;sieNMTZ5J82llStXXnrppaHEzFWEZtMmnr99+jgbNsRcx5WZ6NkhO9Hx3K1LQkAICAEhIASSDYHk&#10;Ieaw02Fnl8DaYS8FVSIKd+7cmQyS+EljqMUu89NPP02UMbTiKKLpBJLmlhEjRlx88cXXXHMN5YYN&#10;GxJ3DNtsytw4bty4du3auZXbQUPEf4oe2wYvwZ4MaR9XZh1CQAgIASEgBKKPQKIVzqFTxG2JGJxY&#10;Y6E3tldxUlq4cOHll19ua+IpYNQ9YMAAonfBrzRjq7ho0aImzvYTTzyBdTfuy4jOCxYsIGKJ8apC&#10;of3RRx+9/PLLhBlBXCb8ZxK2tO2Uxo514ON69QIVsDJl7LTlymzxUUEICAEhIASihoBXYh4zZsyj&#10;jz4KK4edMdvPYeuDKjHeXrRokRGLzSWCkyAQU4aGCbtN8gx2mgkBRr299+abb0atTaSwFi1aoD+3&#10;9UkoYByWNWvsfXJljsVCJSEgBISAEIguAp6IGZ0zsmypUqVat27NrjDRuzhF3mUnGCH4nHPOueGG&#10;GyJ5HMRfjnhaEuAz7FU8ptwO0GHbRFJ54IAzb55zKlpJoDmuzJs2RXKf2ggBISAEhIAQSGYEPBEz&#10;u7+YXM2cORNB9sMPP5w6dap1Ee7YsSMZLNxCcDJPPFm7Q3ftTsNBdBO5MicrwOpMCAgBISAEIkXA&#10;k/HXsmXLUCMb9TLGz24axp0JBfUnn3wS6URStd0FFzi7dgXySpmjcGFnx45UnZAGFwJCQAgIgfSK&#10;gCdixtorN17Apw63w7GpYXv4jz/+SBPAYrW2c2cg+Jc5ChUK5Js6ZQmeJqavSQoBISAEhMCZg4An&#10;Ysbt2KSUAA98jjHgIsaIwebEiRNsMxNBM01AheXXddcF3JfNQbIpyocPp4m5a5JCQAgIASFwRiHg&#10;aY8Z264HH3zwkksuwVWJJMqQcZ06dbDExv8Yx6cZM2Y89NBDaQUt0lldf33MTjOhs3GaQrnN3rMO&#10;ISAEhIAQEALRRMATMZPE4sorr3zjjTcwAaP8/PPPEyK7S5cu5gGoady4cTQfxstYLCGOH4/pAEct&#10;KJltZht1xEvPulcICAEhIASEQOQIeCJmVNlz585lp9nE4HzsscfIzDhq1CgiZVarVq1t27Zut+PI&#10;55QqLadMccj/2Lx5zOB4b+ExVa1aqsxFgwoBISAEhED6RcATMQMblGxY2UBIugibMaJ3795ks7jr&#10;rrvSBLq33PKfaWL/JVfm/yCiEyEgBISAEIgKAp6Mv+Kf4dKlS8kzEX8b/1wldhmpLOyBK/OpJJa2&#10;QgUhIASEgBAQAtFAIOnEjAH2hg0bbE5G92S3bNny4osvTpkyxcS1dl/ybTl/fqdt29jZyZU5FguV&#10;hIAQEAJCIIoIJIWYSRrRqFGjsmXLEimzYsWKgwYNshOGqp999llyKhPXeu/evXlwPEojR5Yszpdf&#10;BraZzUFUTlyZrWdzGnkITVMICAEhIATSPAKJ3mMmy/Jtt91GWGzz6BSw+cKJuV69euR6evfdd8ma&#10;zCVOyeQYYaxsn6BIomfrH0XcFAKBkZXZ1vhkkpqGEBACQkAInNkIJJqYP/30U8gYk67bb789R44c&#10;iMjvnDomT54MKwNW/fr1oeRaJGxKU0eGDM6JE86GDY7JU3X++Q5OU3JlTlPvUJMVAkJACJwJCCSa&#10;mKdNm4bEPGLECPv0DRs2vP7669lRrl69es+ePdMcJdsHOXjQIWi2OeTKbGFRQQgIASEgBKKJQKKJ&#10;ef/+/W3atHFPEd9ldppJ8ojQnFZicLrnb8tVq8buMVOprMwWGRWEgBAQAkIgaggk2vjrrLPOyknI&#10;yv8e8DFycxArk2+KIJ3/bejrszVrnDlzYmcoV+ZYLFQSAkJACAiBaCGQaGKOa2KhQb66d+9Owua4&#10;2vuwHuOvBg1i54Urc9pxw46dtkpCQAgIASGQphFICjEjNAc9c4ZTR1Dl1q1bd1v3o6BrvjzF1Ktf&#10;v4AJmDlwZSYXpA4hIASEgBAQAtFEINF7zATgxFN54MCBJ087+ULKv/zyy8yZM6dPn+6uJPIX5mDR&#10;fBiPY+Ei9fzzAWNsc6DK3rs34MqMwbYOISAEhIAQEALRQSDRxAwNL1myJOzk1rBJ+9/DHUb7v1f8&#10;eAYBv/aac/fdzsUXB6ZHcBRcmcnKnEaSSvsRUs1JCAgBISAEEotAookZe64nn3yySpUq//77bzyD&#10;oe5+6623jh49Gk8bH15q397Bg9kc1pVZxOzDN6UpCQEhIATOVASSQsw1a9a8JSgZUzh4xo0bh2F2&#10;uCv+rZs/3yE25003BWZoXJm3b3eKFfPvhDUzISAEhIAQOMMQSDQx9+/fv2jRopGg8MQTT5yX1gJa&#10;li7tnH127MPlzascU7FoqCQEhIAQEAJRQCDRxFypUqUIp0WKiwhb+qcZrLx4sVO3bsyMSGUhjymD&#10;xfr1Dv/YhjfGccYgDl1C9uyO2dNgDYayQYcQEAJCQAh4RCDRxOxxvOjfbigkwnHxlXL7gl10kbN0&#10;aYS3nuHNFi1yRo8OgEM4cSzVyVQCsNmyOQSbyZw5UPPcc06NGmc4CHo8ISAEhEAUEDjziRn7s3/+&#10;iXWCih9TRGRcpI4fD5ANB8Q8ZUr8d6SXq40bO/zjIDnmNdcEgopDzKNGOahFSPsBMbu3ANILKHpO&#10;ISAEhEAKIHCGE3PWrA7ZoidMCGhZMa6GTnLlCvxj8xivZXOKDvaccwIqWZiGf7NnO2XLxiCNqnb/&#10;/hRAPS13yarFyMo8BKCBKujpEAJCQAgIgeRC4AwnZqzCW7cOiHpE9dq3L5CjAh0sf9ku3bMnkG75&#10;yJGAszJMg4gMi+fIEchd0bNngLYhbzS3tF+5MlCGgdDc6gAB5GNzsN+c6Qz/BemFCwEhIASijcAZ&#10;/lmFQuBaol7zL+xBA7j5r78CkjFKbMh72DCnQIEAVf/6a6By40anXbsAZ1MDCZldVTZWjdjNXyic&#10;f9QgeUPetDyzD1Yw/PvttwA4q1YF1P4sesChRIkz+7n1dEJACAiBKCHgL2LesWMHQT0LQIz/Pfbu&#10;3XvkyJFCBMkMOTZv3ky2q3j8sqx4F3JroAK6RR/LP+J8mcM4McecOM6ddzodOzrlywfEa2gbNkLg&#10;hor4u2WLs2yZc+BAjOSNcbKRvOmN1QBUTZ/8sxROJf+4mnatl3nYX34JEHOfPg6xxLdti4nHgtHc&#10;5MkWs+gVWFENHRqIzgbyqDcwJuB1Fy/uNG0avTloJCEgBIRA8iLgF2I+fvz40KFDX3zxxSZNmhAy&#10;zD4kPN27d2+CgF5wwQUHDhzo16/fhRhonTpWrFhBAiuyQZMto169eq3RWSfHMWlSQH3dvHlMX0jD&#10;xBgx5I2WO64DZsLK7ODBAE/D34a5Ie916wL+V1Ry6e+/Y5TAZsPb7HnD3AxhKBwuJ9wY5I0hlQ/J&#10;++efA7AgJcOCTBig5s1zypULuEuhVEjFg/mwYCIgLBm141+HpeIkNbQQEAJCIEIE/ELMvXr1QibO&#10;nTv339CX6xg8ePCwYcPmzJnDpU6dOjVv3nzy5MmE4D548OBdd9314IMPUrl27doaNWoUKVKkTp06&#10;rluTWLz++gDx2INlAA5CCR5ouSFa/hUsGGdbyBsJz5A3O9zQNn9ZBKAWXrAgQC1Ifmx4I/Yh/MHN&#10;GFVB0kZbbsVuDNYgby6hVEdyjdrBxDp0CLAyB+THtAcODBAhqmxO3YhFbUoMxIKJKKocbENMm+Y0&#10;aRLNwTWWEBACQiBFEPAFMSMWP/TQQ4ULF4aAbX4qHhcx+s0333zggQdgZU4fffTRcuXK/fzzz9Wq&#10;VZs4ceK2bdtatWpF/cUXXwwlv/HGG2GJOTRJZfxAIu+OHOl06hTTCoUt+upkOSBvo80+LfOH6RWe&#10;g55RmxudOXyD8E32SRhx7txApbFWQ0jF8MqQNzwNbfPPiN3G1Bzh20j5Jh5ImJESWbVjh7NixX/u&#10;IXwpGaxZH5gAI/+5FsWTL75whgwJLA5Y6GAfAHooXPwf2yZUsjfrm9Ra4nh5Y/wAzOPYyXPK4tKe&#10;eulc9wqBdIiAL4iZjFWwMugHJcbYsmXLH3/8ceWVV5oXwx5zjhw55s6dCzHPmDEDEZlTc6lixYrj&#10;x48/dOjQuQitroOeDxzYt3v3LljecTKfPHn8nHNyZsuW3dUkuAjP1a8fW4nV2NSpsacpXUIIZgL8&#10;O4VH+NHQKRjyZg2BzG3EbmiJBQRl1OYo1Y3anN4wRkO8hq35x/LG+IkZIjciPvwdyQeU2yF+OrfH&#10;1q2BfeXlywMiPmqA1Dqw0WN9gOH9jBlOw4aBFRVbD8lFzKyKWBsZfCAb8MSDLlmO8eOdXr0CKzBW&#10;TmZlg/Fg374BH3HvB8s7/tEtMzd8zyjGgNF756E9vPuuM3ZsYDgGZfXJoCwZUaiw2a9DCAiBJCDg&#10;C2KOa967d+8mDQa2XaZB1qxZMfKCrTllX5ldZ3tjrly5YOX9+/cHEXPWrGc/9VTfHj36njx5RYYM&#10;C//5p/TLL99Xv35bmAndLP/gKvojz+PvvwcCZeBGhS564cKAiTV8BsPlzx9gOz46iIymzGIA2uPr&#10;w2eaBrSErpgj5ATVUcP2MO3Nd5xPFR9EBqISVTbfR/OhNDO33037IJEU6JB/PEJcpuZ0YsgS8RqW&#10;YkqbN/+/vXuBt3Wq+wW+HK/iVKdDry6cSpEI1XbXlmubvDZeXV22sOWSS3ipNortTkpRulC85R4h&#10;ou26d1Tu0Ue5FZIIqZdT5Dip833Wf+/hOXPNOde25tz2mnP+x+f5zPWs8YxnPGP8xuX3///HrUqk&#10;LMis7EiqJLGri0eqyAGSh7PlRR4RMB83ONsNndglayZ87bprRVQcxHAhHdqHhOnS+P7c5L4xjCxI&#10;+dvfXpXgMstUiYdqVxy4ttxyiGEgnIIT+TnnDG24YReiX3PNCn9jL/ffX60CUGHIVRMmdCFmUXzh&#10;C0NnnVWZZxQ9fJQ1pmRaaGOq6eTD668/9KUvVZ8gHaoMPgeiNpJlJ9+aR+8amjGTUSlQ9OMXVsN2&#10;unn0wYw2EWiHwLgm5jBr03pLDtyHVu23wV/gBoXbW4zhm22248Ybr3HPPWussMLM22+fuN56C9x4&#10;YzXLWlPEVeYu2dtrp52qDa0+85mh888f2nbbatCXYqR9utHFoCLX1742dOCBQ6edVg1kmgaFw1D4&#10;ddcNTZky9MUvDh1ySMVbYhBggw2qHbYptfpZ21juuWelG02fPnTUUdWA6MUXV/ocOtQjT5o0ZFLx&#10;fvtVAUROyTAJHBMgAJ3CTTcNfehDQ9/4xtD++1ddrXjOPntovfWqFVzokBhhVHWbbYZOPnlojz2G&#10;TjmlOkmaz3LLVd0xVc+m5v6VndNPH9puu0qn2Wqrak41RkfDd989O3lS+53vDK211tCFF1Z9K/MA&#10;5naDJ6TTjCofotghD4IQPuZvdvyOO1av6IX1v7YWl19CgH6ZgEJnAixeJ+WA0fQ3mhPJQI5gEsPn&#10;bPJm0hEaROXXPe2fJCRfYPd1IUUlmF9fJyKENuZDF11UhSmCzsyZFYx8QBoOg3J1AWj2gxf5R1J9&#10;mgouKmRjPZiygG1XHDR0/YqV1YHGL3eEHtnsigPIVVdVxXrGGVWhz5gxpM43W9PQla9V5aWgVU4X&#10;UUajUCjE1q44EoZJHvBXrxSxX7Vlhx26Fr9EilyEmpv6rMQJNGoyaYMQRpLu0OF7TVvriAqpoopT&#10;K1bcnTvNUxXS2KOPFLlGqqNYeeXO484Y5icC45qYWarN83paJz3sHAX9zDPPLE4/GkJd/2pWdkHO&#10;hO2FF1545KKp55//+2abvWO77YY3kxyasv321RtzTOOz31aPuc9+tvr99KerX4tt8K5+8z3vqXpM&#10;DVVzteuI2o9E/eqGwq24YtXMDj646iZwM7bYbbfqngLHeYQyqZui5WnyFJrBtZQYTci71FCj5N6i&#10;cfrFrDKn0QqsA9J3CyC8eP7936t4PEKQum+NXKrWWKMKiSAF0BT1j4jTW6EneWRLUX2ZjsyvqORF&#10;4jmviwQR6qyXXXZo1VUr671UucH6YvOKfir6Jrxr6027oZlejkLMU5MSfcGpp1ZKqh7nm9+s2NeR&#10;Y9RxoEk5uLyFciDj6aGHVuoaVAk6EJAq26sRaNBGiDKQIRhBm3mcNk+g8UWen/989e7xx1f4XHZZ&#10;JXPgb9IGdZPVFweIEJcLAEzpgSGZYNasSij58perMj3iiKH/+I9KNDGnj3AAGSHNJyeKUfJ83YC0&#10;WkE4U2TwkQXGZF/3xci17GyxRWUnBxGhSmX0CanVlWM+RYb2fI54oUxlDUpW3F1ySWVRYK8m2PHh&#10;L3KJJ+Wwx0iMR/hApiBp9gBIxWBcgNLvV0EIRnzU83rXFxWcOmm2gbp3331VPAQ7mFPrQap8xe9G&#10;bMrUhwQWp24a2biPQlHoouLjV/2hsqszAIy6KhIASlUo2eqPR6STcG5k0G8QzGzf4T98xKPq+pz6&#10;qfJ00d1+e4UwaRhKJhsSHGVw5527+IUq1wrXyXIqjDpJ6CQK+5aG0LmDCfmSpAIi1Q/sVALVrysO&#10;8ldfPfSRj1TlrnDJ3FpBVyhf8tQHGkgZpVL0qqLuoitOXVJLpb84tVRBpAsExjUxv/GNb7Sm+d57&#10;751EBRhSof/45JNPxvFWq6+++owZM5599ll87NFdd931tre9rRi966X73HNzNKm6b9t7jK/7wzGc&#10;7klb0mnGWZfRTwW9eRr/Rn3SnXHDyXmhSaNDTlfIaTbl3g1e5HRkXNj94rf0a2oqpwvmll+++o1W&#10;IT3hYutQ9MzhKk5XXnfrrFP9F2dnhwFWdxMuZAuDshyG44YxrvrWcJMnV3+jB9lrr+qeWMDR5hlg&#10;I196TFq1ZOviMQS7gk6Hwu2CGH7VTejcUaMWaG0ViOTau6BgZiBD0OMdfUG3/rd/q3CWwQAQZXJs&#10;DByJh0Of0BaPkJR7NOB8EVKLG1EhYKR+0kmVoEB4Ap3uSceqB/dFHIm0WDh0B/qvzTarUqKvF0Bs&#10;AsMw6E1s/iUi+BYV+cwzqzDECCIIbpY7nSyS80gdkHFP5UVski1t3lIZ3EQNiZF+4Ojj/JJX0B5y&#10;FYAAxEFJbKIFhX7KV9Q6vSHofBS22AjNM28IZuRCGogCJIZPfaoSDkiBhAxlql+GuRvzFi27NxsO&#10;7OQGaECYkQNWZAV1wHgwBe7YY4cOOqiy0ACQBKBE5AV54CTCEOvO4Ye/INAAVspJfsX8Q94iGKkb&#10;ZC/SkqcueSFnEL/YFVQSApl6glZVfv86BEVl+8//rPQ5xeRDpBywixw4xBH5VUzBi7Rk1Y+WD2dh&#10;wEi0lWY1ARRyQZAiDBFQ1BkFyo6i5v/0pxVW5DY1ijBESAUpB1sVTGORBpKlJOFg+PP3aWTJuuNf&#10;hUgsU47UZc67ylqBEsWEVL0VjdSqRQL4rqJUyopbyfo3JB40pr6JU7/BqW+iFT801G1yJEyUINnC&#10;I69HnXHvQ2NwpElqhvYlg+qtf8nT0SGMIbaGV9QoxaRSqXsc1V8bYRTpilOg6ir0VFSNyK+KxGAZ&#10;vWJXPiESdVu1Fzl4gexDejmtO5pnh19Rdtpy3akngVXdc2z344uY6cTPQ3GOW2SRRUzJPuOMM/ag&#10;eA4ptvNN+Fp77bXdb7HFFhY9X3HFFZtvvjk1+uKLLz7wwAPrxu05cYzlr467yIne161osekCAdUR&#10;GbC3q9x6SWKE6sjRIPWVTZ0i1bvpu3VeQdu6NnVax6rl6AF1bbo5vaSWoyPT1eoCEJ5L5D6hc3fD&#10;E4VgGpb5cMgeSehq9ZgUZWZbLvo4HSgX0lXcizZcNH4dARcSj0687vAip/tmRGX8Rz/ipONKqjSI&#10;hy2B22ij6pf6y+l8w8W3EB5HleFCMKruhp1+mSPrICEKsc5aNw0ivBsSUiwA23ffKliohmUWVVhi&#10;MCt3wAEvBKjuhh3C5jQXYXxX34ex0LYMShK2wMd+gQZnVno9IzVIUbqwIyVbj6lz0dfLqWXrfLyr&#10;U8NYithbIheDeyWCZoIX1QrgYHcMAVKFiz41HF/3CRdGFIO2C0nMIR7whhQociWCgz0iL0oJadUn&#10;sJ1X1AoXCYNJQMioJ37d8xTAWxhUGMwhGRLA5uFXJGoFp1IRtUGn0qqiLO3wRGCoWoUkFUnVtddW&#10;ZWpTfZlSkUTIhy1KYlQAUoIhqmnTKpnDr8n/uojYaUeCiQLQIKmw7hjPIheS56QhhFTCsWgNGJF4&#10;yIIYmr/YoqyttqCsG4ciiRKGlJohM49UaVVdxSCvqNU8lSyrNfAJZBJGUNCmSEs2DFa+5C1FJoD2&#10;RaxhFlKj9FrkdV834EVK02oMAxGvzZfE4tqUG3knXvuiR4TUEAdDNNG4xAwizVNlUKayLHIlS1TS&#10;nNVY6ZcGrRiwQFaIcqfOKHFiuqqljWto6rlaxGRF8BWbIhNe70HYIkSq5E408AqBxiOFKPEi8Qnf&#10;VRZ+3atpyl1pCqO4VSHhBZMY7/LxyLuKzOWGM0TIxCKdEq8+EOBIugBRuzp3ivvEE6vGUj4NRuUr&#10;eZ278ULM11xzzTnnnGOc2KLkXXfdde+9936HhjukGUx74IEHdthhB9O2Z82addppp71iuFu1r4gl&#10;zsccc8xtt912xx13TJ48WZjO4YgYSNau6B/56NznZilzt74+zuNRp3FP1GzNXnepDbg09VZOg9HJ&#10;unQ0rZx4dDQu/bvOJZRv/YK+QwehceqFtUDdsV6g7nRJGEVjEFLXoInqrPUInTcPNKO3pXuVqFQ9&#10;YwpdcQR5/RRDushlSldC/qDzdWVWNsR0YTpxqKIZHYdODZjwj4IDERe/Orhw8UgnyAVlhqWnBNCr&#10;cnWJJ8QRX5EXXKXsKD3yguQwlj4rZCBvITwuRLdQ6UL6Cf8SIPbdC+MNzYaj7qs/RDTMCiucBK4w&#10;54RIJExYkmKg6uMfr94KEU0awiEMji2h/BpJKQ4+KgxmAj5jDGGC0cLXKYvy4pdzqimHOzkUyF+t&#10;C0cQkULavPwKBi5M4146XVCVHfxBJCIu6FWYPTC0r2g1OjkQGTcRjP3Du+Q2mdWaxMlTcQhAqPJv&#10;jGfJtYJQNJKNvJWUsg67RUAks+qSQpEGEZJCpBY5Qc+L4hSh9IhQBfBIME5SuZB4EJ5/tW5RETXw&#10;PRmOOMKi43VtE02iOunUOqjs6q1fpE4U44MC1TcjMmQO4iyg1ArguyfL4mORCCNr2FrTBiARSr4Y&#10;UUz60fyxO/wJAaCWABRo4In6zm6vTLVxIgI0mF4APn16NQbhno/aImtKU7VXCqql+uBDPNVbMo1P&#10;k7PZosj3AJc1IhF+VR9YjAIrA3MxiqewWJXsniQlClHK5QuG7E9qoOE59ZmPwgKpjBOnEP+w5liB&#10;2YlboL5uuJOIOnzXviLGks27lh4ztkyuXgiEc9ytt95q0vWECRPK+qh48vjjjxtpNuq8IhFxhLOR&#10;pyXOxx13nH1IRjxs56HBqNaKPxxhUyVThIPsDC27tG01D9haPpQMvmqcL5lDzJhb265zs2qi61RY&#10;+helpssgbmv2fDQYbVLPpb/QnCQVDfiXvx5Ni9IrzS/HJEMXgWdxukJpk6rOnaIRm9/ifKj+reLf&#10;lRtaAq3L50J18CFlQaYpvNjJVyj3GiDrNOUMjaFM3OyLte6hk+ird2FldEDHGmQmFyInPbC9d6WG&#10;MH5gOPRDdqRuMpZIf8gKHSYdI7JqqNVR4ioPpZB6Tfft3LHoIDzjC7ReQiqpi5kB4YUVqsP4GSQU&#10;K3WZ8QDjSrMWgSNlJC61KApCqydekBW0aAUU1dgjnnoDbRm1x1CC7IfOTebwSHvH1qZiMDagfMLN&#10;0UdXXQHCxtMEC/xN1CDVUeiNVLK4iM3XNUwszpTFpqKrYRLAuMQLgzXS4F18T4AgE9D+iYDYgRgR&#10;40dkLI86d8PCUufRdBwDSuZaRRPjyiOfvnbYjfTv0IdIiIYJYoqBU34v5VLmDhM/j15X0VVlzpg3&#10;5ZXsz2kSLyUxqyAudrk6MTOUmJceDiVruhqnTsSlHKmJLjK4BEst2pYRYXS4oTGEKi8XWqwOzuUG&#10;nfNH3qFSaIcU3NJHa7piYJxsJg3OTsmof3QBrnnkInfzKPKR0RrO79aEo5GRU2L0pACnDuqO/RJf&#10;FEEXnb7e0LhrXjj1kDBhKmLdIdSuEDONDcOBRYkHJkSisHPUPze2e1SEeHCSRoebGc9JtxpFV5wB&#10;hYBF+jVMqrD2qOVGi4tPhOzl61xT6060IK2Vi98irkV4nuL0yxKAtoFDtdXGuZAaVScuftW0cLLJ&#10;sQFwhmC4sPTEJ/xL7uf0AGwArCx4HRmTVyDfFVYW+Xgh5iqj48bBl90pWFmiSE9al3pfuuZxk9KX&#10;LiGGplzjwbFu6aYNy6FhgzosXcVp20G3bfom5UgGx9C6A6Kx4TTMHb9kZJ4kd5KHzo7TkjV+ojRd&#10;gaSsGnBEbFY+ZmEVQzvXcQxyxagQmZeOOtXTjjpuqkFh/ehGCH9dceinK/pr08RgIypmfbYNC3Ah&#10;p6avzL2ntkPENzyviflFqNTTkC3mPpL2ISGPOK0bdMkF7Vkzt96BUhtk3/719k8llX2bVZzIQiln&#10;qzfYzzLPgBEyQfvXR306XkzZoyZ0DAHGbMr2LRIuO23IUIrT8mJDUN2SFseQl3wlEGAMZGHTtebd&#10;mAAAH4hJREFUrkwCoOiQapG0WU5dGZotIGvSBG2N2YWMXT7K8hZOV6IFGtWjT3AEOMK4ukGTI4xT&#10;vkncel7CgYvmjdFHbasshAa65Munw1hHerBgbJwIQ7Nznn8SgZ5CwFi1GXAkeG0qWhZ5uszT7DAr&#10;WFm3oP+hDPiEbsHAMyEs2m+HkafG3BxAw0tlppK+FfTMoUnMzcF6CX2RnGksnKlGXOi1XbcJa1q4&#10;1lXacCzcqj45/FGNkLysqdO8kbe6QXqLSSsG+Yw54XI2cwY07ZY+jZilXDoxd/B3jHm7d6lXaN7Q&#10;ifF7c9nQMzURJccKvfho/iYCicCLRUArC7v0i31xbsLTBxoWXMzNW3MZJom5OVBmCRpTMc2EY2YJ&#10;e2ZQQvMX0vclQUARGHF8iR36x7t1xwaOlRGqKwac6k/LvRdp1RiahRxtlzFvA940fuTtKc1YsBg3&#10;Ma8VzXPmf5qJauiLUIjL2Q/ZzF0EgnSJQCLQ9whkQ29exJi4bn4kduVS5uZIDYAvOrSzqRUayJij&#10;ARsynBvziRcxq8uIWitHpUbPmNua4GBlId2Yjcws5pGLXd2nxYa/0TOerqvdYT9XY120fNadNo64&#10;qSYzCRA3jZP5ul+jfd5NlwgkAuMEgSTm5gXBimgqUHFmWDBRphtMBNQESi1+peNyJDbsaC1jzNvs&#10;EBMEiWgZunFk3RlJsQAjHK3afDRqOv6WBiNnMdXcqk3/YvEwmwuMlVnCsaw4jXATKNG2q0w1t67J&#10;0hEWeOnH4hYTkzAIAUnMdfDzPhGYvwgkMTfHn+HRPKOYKy+EFVMUpnSDiYCZHQhv+vQXck+FRdVd&#10;dFRhSyGtqizOxO/icK2rzVRzIZE3ekberhjt9ou/7Y0TU809lWa6MhWZlMk4LyQfg9lWqJtZGjZz&#10;jI6qfU7IdIlAIjBfEEhibg67VYYUo+iRhcilzM1hGgxfM7Nc89pZCIBBLe3AiJZINqx8HfXrQd5t&#10;lpXjY+RtnNuMFWPYnOptfbZVmE4coXnjaXo5TyGZzWNUG0/TtmOdtxsmdPIBT9q2BjJynZhNp01f&#10;L+Z0AXxUdmLb9lFzkQESgUQAAknMzasBlchKWdvexlBiLmVuDlP6dgkBmy1YCmkVFgWXWduNbYSN&#10;ZMfOBl35SEwO92u/lLpjM7ffYTiUjJtjqjkKp1X7ZTk3Ms2AFGZzRBvWAlp+TDWPAe9YJ+Z1ge19&#10;GNvRIHhbAtgnritOApgBfDcEAuPu7P/apmSkSwT6CYEk5ualSRtwSECx5ulZwlQ4N1N+mseYvolA&#10;awSwmt0b8E3sI22dFY5EeF13KrBvodvi6rPKJYAq7GpDpejQfLQwm6PJ4G/kbSGDvcqp3YQM/4ZD&#10;4Y6cQtW+KzuxfMWNNPgNpRzRzqWzctQJnvai8nVOIlkybFJt08R0iUA/IZDE3LI0bV9uX3U7xXBs&#10;d6xzuqEk5pZ45YMOEDB00pU9GkdNggrsiEw7aGJQzhY6cTzDqC+WAKRVkbjKIu/yKG5YrUkVxdkR&#10;ye7Q6NyAd6wTY7GPqeYxVBSaNwu5C2GjW78x1dyEO7PS8DfNm7PPj0jQc6jsfJi1xsDK9nC1M7YW&#10;LQFkETd+zYBjq0+XCIwHBJKYW5aCo0WM24XTL+iJbGKeS5lb4pUPegEBG9jZ+B2nImYUyw5sW3hD&#10;NsNnuXUnA3i07rCddV+lKZVHrNDs3qaUM1CjaoxLzyb7spn7janmzFQ4XjqRN4bG0wz+hZW9aM9I&#10;Wzp7RMsvA9vlE61unHrCJoGJw3JgLZydFMWQLhEYJwgkMbcsCGfn2SRZow2nfzE4F2fAtXwnHyQC&#10;4xsBS7zQmJ3FgsawYwzTdjHVNjN3SANm5Ui0zvsbycoeWSfmwrVtdntGn8ibDIG5kah9iR0+WHca&#10;6dSpFXlTeQ0/yZqLwq211teJsXjxFyBy7chFskix5xNW6PRJzHVg837+IpDE3BJ/rbe+UNUcmVzK&#10;3BKsfNAjCLBdl1N05kWSDQBbfo0acSrHzuQcIbsCOD1wDI6i7EKrlkVwDn80jfyCC16IyYl+06ZV&#10;tI28XVRtmrdfyrf54eHPbE7JRt5YGftiaIq4gxOKM2Lt2EFDCZ6aR1ZmlpQA7W986NRTK9YPAz4R&#10;Qd4tfouzpRveNavUtywlZ1dwVLBTWNIlAiMRSGIeiclsH83M4SRx+jovRmxzW9IlAolAGwTQ26c/&#10;XbFp6KYaERZss/FZm6hGPmLlZrLCamHNNhrtnGBTx2NYemT44oMOTTV3sX5jbnsSOOU+eDTC2AyV&#10;NVu0lHjcTJ6IGWokDBPW6N/Gv/kQETxt0K15mkB35JGzp7sjZgjwHOm+973qmGqT48LZ7GX99at1&#10;cZ2cHzryK+nTBwgkMbcsRFY4w1fFkdkdGpouEUgE2iDAND2G2VhtIqw/MnfM3G9m5+BUqi2SQ9WI&#10;ub2jzrrwazi6LGO74epwqJc1276kzO8uCneZak7ztu8bH1o1CYMqjHeJHWILmznmNmBvkMuwVzhp&#10;80rZm2i27/AfnvX9BE2IE62lcV13om0Y6e/6JzLCeYpAEnNLeMm82piGqgVyTNnEbT5aZrpEIBF4&#10;6RHo1nk+7NikB78Yl7P/CQs8C3+s5mo1PT7WiTGMx4A38o4Ja0a4vvWtaoJ3cWh+0qRKwyamxFTz&#10;ULt1HSKpO/TZxUXYVHATVC+9tMoOW4I5d+QGx9cSI9L1FgJJzC3LCwfbItHq0nCaFoOYZpmiaEvI&#10;8kEi0AsI0IO1ZfO/tHEOWdLFTYJr7yjoTNyukQq63dPOOeeFt9Hh4YdXEjwze0w1t2+M88Tuuqsy&#10;ldcdz623rkbQTVXTw3iRWu+XMoDUdTWxTqz+Spt7ydhnn9mZ0nc55NswthNs0/UcAknMLYtMu3Lw&#10;dXEkX8NmWloSc8EkbxKBXkTAeujuOtZ12iqLGoe//Vvf6rx8i1ZNApg+vdp4lRZr/opjxRnng7zR&#10;Ki2cic5YOLM5pwtiNkfSLvp3faq57ghzuyjchbzNOPNKSBvxUSeHdlEjLxnJm3mNQBJzO4QZhdi1&#10;zAXl1H6UbA+jXMrcDrJ8lggMGAI2HrcZEZWXOY0zNYwefNZZQ9ts0wgEyd6Iss3L2MCpzjFBrOmu&#10;q9R3sTVMNfeW+acx1dwosjB0fXIAjqfHi02ABlN5naQbU5P/j2MEkpjbFc6UKbNXfUQgJizjSU2n&#10;dbSLJZ8lAolA/yJgNHf//RsnorfaFi1gKNPQWqEStN10and5xUy0mGqOqlnyjJebr+7Fuk2eKCAY&#10;tTtdbyGQxNyuvG66aejGG6thm3BWfTQcANDu5XyWCCQCA4AAbbWp1juvs45ujUa7isPNLN6s5ZR4&#10;k1XNj+GTxFzw6aGbJOZ2hUU5rje5XMrcDqx8lggkAvMVAVO9wpnaljOx52tRdPrxPAy9HYIsRTbj&#10;LaYhNiurEdIlAolAIjCeEUhWHs+lMzdpS2JuhxIj1c47v7DCwaa+sZS53Tv5LBFIBBKBRCAR6ACB&#10;JOZ24JmJ7Sgee+GGM2UjljK3eyefJQKJQCKQCCQCHSCQxDwKeI7Ds2QwnIkVFieYAJkuEUgEEoFE&#10;IBGYRwgkMY8CrLXLdu0JR4Fm3LaUOV0ikAgkAolAIjCPEEhiHgVY6w1i34AIZ9u8XDE1CmT5OBFI&#10;BBKBRKADBPqZmP/+97//n2HXAT5Dq65a7WFb3MCeyrztttueeOKJBYe8GTMC06ZN23fffcf8er5Y&#10;ENhtt90OPfTQ8m/ejBmBo48+eurUqWN+PV8sCJx77rmbbrrp3/72t+IztpseXseMc7/yla/cf//9&#10;CyywwMc+9rE11lijAYJ//vOf/xh2Df4v6l9bfdkF1+a34Ww3f+edLyqCPgl8yy23/Ouo+xX1SV7n&#10;bTZ+9atfdd5u520SeyT2X/ziF//brpXpOkbg17/+9e1OpErXMQIPP/zwDTfcgHY6jKlXiRnpfuIT&#10;n9Asjz/++DvuuOOjH/3oBRdcsPI8OAnWKa205NiTFtaIeebMDjHvyddf9rKX/UvZLL8nczBeEr3Q&#10;Qgux5YyX1PRyOiCZdbIrBQhGYHYlqgGPZMEFF9RVdg5Cr5qyf/7zn3/ve9876qij3vSmNzEdTJw4&#10;8bDDDuscjpExWB91xBHVkS/hkLQTYNIlAolAIpAIJALzCIFeJeYrr7zyNa95zVJLLRW4rLvuuj/9&#10;6U+b2rWIMJ1gZw+dI4+cfQ6MeGz+Ze/ZshdYJzH31rvGCzpEsrfyO+9S+9+G3byLf3BiTiS7Vdaa&#10;tgberdgGOZ5umXB61ZT9m9/8BjEXo8HrX//6p5566o9//OP/cELpHBdjzOY1nHHGGeHHxysv1mhj&#10;IB+5h33CiapOtthgg4Hbivauu+564oknbrvttjno5t8xInDzzTc///zzkyZNGuP7+docBG666SbD&#10;WInkHDzG/jdG6xPJsSM458377rvvueee08DneIzxb68S87PPPltYWdbdwwIidRgWWWQRc4n/9Kc/&#10;1YfisfKLJeaGs8e33LLSmAftoNOtt94ajP93AG0F9SrVjfvNNttMNA11tRsRD1wcH/rQh7JOdqXU&#10;N9poI+YH02m7EtsgR7L44osvscQSL3/5yzsEoVeJ+VWvelV9aqt7dPvfnVFec7TnU089teaRt4lA&#10;IpAIJAKJwHhHoFfHmFdcccXHH3+8cPODDz5oMc9rX/va8Y53pi8RSAQSgUQgEWiLQK8S8yabbIKV&#10;DY1E7i699FIWQrbrtpnNh4lAIpAIJAKJwHhHYMHp06eP9zQ2S9+iiy5qJqENRhj0rZsyKekb3/gG&#10;+3azsOmXCCQCiUAikAj0DAILmKjcM4kdkdCZM2faZuXVr361qUmoesTz9EgEEoFEIBFIBHoMgd4m&#10;5gL2M888YyfnRx555JWvfKUdwd5og65mzlrn8847z0zO1VdffcqUKc2CDLqfSewnnXSSlVEEnT32&#10;2GPksL1dq8B4+eWXwxxYRhA23HDDQUetWf4tHGDFsWXswgsvvPPOO7/NHnKt3bHHHkvKtHtdwwTG&#10;1m8M1pPvfOc7t956KyOZPf7WXHPNppk30f273/2udX0GuV73utftuuuuVlE2DTmwnhrvt771LRCZ&#10;Kmsb43e+851NobjiiisMDnpE5wHjkksu2TTYgHvee++9Bx988Gqrrbbffvu1guIPf/iD7tQGGzrS&#10;Pffc83+WI4RbvVD8acy97szyt/kXPrbj65e+9KWVVlrp0UcfHZkpHd9b3/pWO5P88pe/XGuttQ4/&#10;/PCRYQbc569//et73/veAw44wDJxdc7241aHN2DCRGEFueGDBx54AJGYc6fTbAiT/1q8t82w03q/&#10;/e1vL7vsshi6FSxWNr/iFa+A6ki0W70yUP6f/exn7SB05513XnbZZW95y1t+8pOfjMy+TgDeBx54&#10;4D333GNbwLe//e2OExgZbMB9dt9998mTJ4NI+9UZWgU+EhC4adQ//OEPdQJ77bXX8ssvT0wfGWzA&#10;fYiAW2yxBboluLSCgpKzyiqr2EgDkvvss88GG2xAmWkVuMHfetyedxdeeKFO7cknn4ycTJgwQUtu&#10;yJWOEhl/6lOfCv+rrrqKMPj73/++IdiA/3vyySfb4pTmAQeIabrsEA2YXH/99bq/4rnTTjuZIS9w&#10;8ckbCMyaNcuMh1LBtMlWDZh6t+WWWxIr3/CGNyQxj6w85D9IFjJmxVlvvfUYvRpCkn7e8573FE9K&#10;4UMPPVT+zRsIOKaCQZF8E2h8+MMfthB8JDIbb7zxBz7wgfCn4ViSe/HFF48MNsg+qh9M/vznP6+9&#10;9tqt2jV8jjnmmHe84x0BFEpmxbHV1Vzi1quzsovG7wZGyy23HKINT2Cxw8h/PYxDP9RLTTo8adXA&#10;ZZKth8l7SDoIJDZgseEAKw2fBlio0UfYPXyOA7tdRxrQnvNwcP/S7Yg4xQao4jHVNN2e5ctf/vK7&#10;3/1umy7lliNNq8uPf/xjFuwVVlghnq6//voMDI899lhDYF2eXTL+8pe/mAeKknUI/8v2uelqCDBQ&#10;M6WStsOPsAhbiNWCVLfGsP5rznkATGis3zmptgEi25cawgNU+9NoLrnkkjLsYsWQgYOR3WlDzOXf&#10;fiBmu6CZm12ypEEabH766aeLjxvEbMzPtizhqaoRHpm+62EG/B650k4Kl0ADkhaIN1Q+lZIrWF17&#10;7bUf+chHdJ3FJ28goGoRkAsUULVfbOnvir8jIHWX+++/v8pZPPOmjgAk0UlZCQlVNgZDd/Uw0FNR&#10;DUI76Nokko9//OOf/OQnU9CpQ+QekmzUZVOqsNColg3BjPERygnfF1100Wc+8xmQUnUawuS/oyKg&#10;+hEQ69KhTsB41qgvRoBe3fmrnj3NstQ2/u6B0qCdaMzopGzGaatxLqYv1aMa5HvmaAN1DUjy4Q+r&#10;psgYaEHJeKXp00H2VN8akFQhG6gCsBYr6vvKhK9WOA8ykhqpZlskP5vvsnU1yDFqKd0OMXMmfDHA&#10;0rCXWWYZ9DzI0DXkHZINdZLMDbqGYCohSQiFoGf6NEmoLog3BM5/WyEQ7b0B8IZ62+pd/s073DYv&#10;jMNHJs7oB0vC3JsHW99J2yNhaISlZ4QalyaaApobfR+GaECSptKKLa677rpvfvObTIj1g0PqEQ7y&#10;PXuMKTMFAaiqkKpl8XFjfqyOz2ymu+++22g0njb+R6cpZ6bVAw/svUZalw51bQijiDIBi6oLPasD&#10;Yhq2X3ZaqnMSc73aqJN1YnCvaRdTRITUK5r3bupcbGY8depUk7/wNCNEPaq8HxUB7R0r13U/nQAa&#10;GvXFCNAPpmzViNGgZJhRy/BeAwQWUGnMxQJmlo0+0UBUeStvyMWUDOgVKNzzKcpK8XdjCpgZdohZ&#10;AHJ3jjHXwXGvO1PZCiyQZDnUwdWD6RMFQ886QaN96IcFwihUeaseeGDvQWReJ4U4EDAmhWDqAy78&#10;NW2DWXUJUvOv94kDi1494yYi2ca4cPPvfvc7c2Yb1kOSJs1pf//73x8vEnG8ZW1kPZ68nxsEmHkM&#10;5wO5BHZvdUb5t/1NPxCzOYQWpahzkVV93Ac/+MG4R9gx2KyGmbT5ox/9KPxvvPFGjTnHThoqh4ma&#10;mmX0aHgCSnwiDGopyrQwhx12GEYxH9vTadOmFfAbIhzYfzfffHMTHcx+CATM/LK4IpgDtcTB4RaS&#10;Wt33+WFnoTMuMQeekpeWw3q1sVAKbrfcckt4zpgxgw+7gn+Nj8YQKR3aKqD6maQ26zV1sR5P3qNb&#10;8o3FogVJGxuH7YEQGRMgCD2mc5prEmHIiKpxfaA0YawjoOLVxUGPTNU2khJhTHo3v5gtx7+ES4vT&#10;CjHVI2l636tbctYzwxhoXoOpCuTor371q2rYF7/4RWYEVYoyjZhN19TZmYnNn2XM8rKDDjrI2J41&#10;u/V48p5Ah4wt9dHx4QuN1kwQNc/CR4KzRjtx4kRr8vSMSFrfd+aZZ5599tnXXHPNLrvs4mkCWBCg&#10;wOGM008//c1vfnPseqFmol7tUz00gIenIzDjoQDWEcCTlK2pt9oep0Q+UDcaLNzMXV966aWvvvrq&#10;888/36I+ep6R5ve9730W3e64445atymv7jGKwKeccopBga9//esNJoqBwm1kZunHKptNbyBpiSkF&#10;hsULRHRoSy0sSLN/om6TDdZWxzQZPecXvvAFOg950bsjIxxkH2t8rAVnS4ASxx4Wy4JoiSeccIL+&#10;kKHRRAdTO8mLBvtoMngK6Wjgc4Nbn+z8RSo555xzLF4EkC29AiMV7mtf+5o6h04CC6QCTbqg5SvW&#10;XcwNQIMWBmhnnXUW5sAoTrMOgZqgDUnyjYU9QNbxEaU18gBnscUWozRHyEGDq31+sYgGrFPbbrvt&#10;QskDmt6QvFgOpVd1dZFmP+gTtXAbhHnaPtoBfGrjAfP/Gf+32morHRwE1EBCIUpGJwEIZYWkSF8h&#10;FRkoDcAHEKv2WbZzCOGbuKOfjMUsRByDKVasFGHxZz/7GWlbV4CeKXk61fZxDuBTIiDbg04PegjF&#10;sqiobyQemuEOO+wQBKznNAvHDBLtWkVtmPnUBrc+IeY2OcxHiUAikAgkAolADyEwV2p1D+Unk5oI&#10;JAKJQCKQCPQ0AknMPV18mfhEIBFIBBKBfkMgibnfSjTzkwgkAolAItDTCCQx93TxZeITgUQgEUgE&#10;+g2BJOZ+K9HMTyKQCCQCiUBPI5DE3NPFl4lPBBKBRCAR6DcEkpj7rUQzP4lAIpAIJAI9jUASc08X&#10;XyY+EUgEEoFEoN8Q6IfTpfqtTDI/icAwAnZFdWBz2WHNLldxFpD9UMtBF/YSete73uXQXMGcv2lv&#10;2tNOO61+FPR8xNImcTbBtQtSbko/H0shP92LCKTG3IullmkeCATsjXrzzTfbQDucw0W+Pexw8By/&#10;heyeaJdZcDgtDSU7pgUdjhN0pF96bV49TtKTyUgEegWB3JKzV0oq0zlwCDiYwelen/vc5yLnjz32&#10;mIPkbM9rn95yZIhdymfOnGn3Yzr097//fUfL7b777g0HP88X4BwGuvLKK9vK38FQTU8OnS+pyo8m&#10;Aj2BQJqye6KYMpGDiIAjBOrn2MdxnAjYTSFm+mgYrhm6HTM3fmC6++677fJ/yCGHJCuPn0LJlPQK&#10;AknMvVJSmc6BQ4AGzGTdPtvGlemmztNl03ZAp/D07DhA17HZdOs4yM8Jic71cxKicyedt0ardnKi&#10;Y6Ed8Hfdddc5jc1xdU5kGvkth1E6j4gi7jwix6RuvPHGc6mOM6qTITbddNORcRYfNnnBJIAdnnjh&#10;xHRpy7MaCz55M7AI5BjzwBZ9Zny8I4ALR2VBKrVgv/3tb50muffeeyPCGTNmRMack4iJGcOd3Oc0&#10;6O23397xc47XPfTQQydPnuwVGrZzEpGis+ocp4ik64g4j/KAAw5Ya621nErp4D+HKjq8csMNN7zv&#10;vvvqwZreo2RxOuqOlNA0AM8nnnhCanfbbTcGAJKEk0YJB6zf5q+1eiX9E4FBQUATSpcIJALjHwHU&#10;ZYDZ6c4Gm5um9sgjj9RtOVu3/pQOSpNeZ511EB5/B8RiZcFWXHFFo9eOkuU5a9YsEsBSSy2FpMu7&#10;Rx99tGB77bVX8XEoslNmHT2LSotn0xvf8tH99tuv6dPwjLFzny5hzj33XF+M8fLimTeJwAAikBqz&#10;riBdItAPCNBxG7IRPRpbN8V0mWWW8dSY9JQpU9w89dRTJo7Fye3rrrsuVfXBBx986KGHIoaHH374&#10;2GOPZeIWpsRJXd5kk01uuOGGopSXRw03V155pY9uvvnmDf71f2+77Tbj4osuumjxFJ4cEAfOF8+8&#10;SQQGEIEk5gEs9MzyACGAm6m5EyZMKHk2uuyeD/27eBriFZLGHD7GfY1Gr7TSSksssUQJ42a11Vbz&#10;i3frniPv2bGXXHLJVVZZZeSj4iNyX9xxxx0vuugi3+JPaz/xxBPNPC9h8iYRGEwEcvLXYJZ75npQ&#10;EEB+ZoTVFxPjaZmnDdchCE+BwzMGki2JZgMvnhRcs8AEaD8MTNs20YxeXv9o/Vtxb1OUO++88wc/&#10;+MGWW26JxanjxsJp5KPOdxsZVfokAn2GQBJznxVoZicRaEQAoXINviN96gH+8Y9/+He55ZY76KCD&#10;ij+GjonfDaReAsSNddX2JkO3Df4N/y6++OIUa2PMJp9feuml3x12kyZN8tc6sYbA+W8iMFAIJDEP&#10;VHFnZhOBuUIgFlyZ8m191Fy9UAuEbs1QM5275tf8lnCw/rAz0Yx5nBDg97jjjrORZ/MX0jcRGAwE&#10;cox5MMo5c5kIvBgEJk6caAG0HUJi9Le8+vjjj2NcSm3xabixCOrqq6/eaKONRl2OfMwxxwgZr1vx&#10;Za3UCSec4F8rpxvizH8TgUFDIIl50Eo889urCMQuYLTM+qStemZiijVCLZ4Cx+Bx/ZVYG80oXYK5&#10;iX/LRmPLLrvsTjvt9Oijj55yyin1YHRZ23dbglX3rN+bNWa+96h2bK8YXW5YOc0Azn/55ZevR5j3&#10;icAAIrDg9OnTBzDbmeVEoIcQsPj4+OOPx2TXX3+9NcRPP/00Xdac50Ku9r+kbl522WW2EPHU5Cw7&#10;e2DQk08++fLLL/c6TzuE8BTMmK7XeVoPvfTSS9s1jKcduCjHgolh1VVXReex9Bl3PvLII9Y+3XHH&#10;HUcdddTZZ5+NqpmfW6FnkZWJY/i7bBraKqRV0VIi5SK3UosB3H4m0uOLo2rbreJM/0SgPxD4/6Tm&#10;/shS5iIR6DMEzLrCo1ThWFVMs/RvmSwts7jN/prszyjTniHuzd567rnnEO0uu+yCZb3CCelFK6NQ&#10;oFcsjrL0mXNjgzA0L4wAgR7zsh0/LrjggvPOO49YQJleYYUVKMSWObWC13ctcZaG2L67VbDwP+mk&#10;k0zDJjc4gUqaLWg2xmxzscUWW6z9i/k0Eeh7BPJ0qb4v4sxgIvASIXDJJZfYJATRTp069SX6ZH4m&#10;EehHBHKMuR9LNfOUCMwPBKyAYsRuv+HX/EhXfjMR6DEEUmPusQLL5CYCiUAikAj0NwKpMfd3+Wbu&#10;EoFEIBFIBHoMgSTmHiuwTG4ikAgkAolAfyOQxNzf5Zu5SwQSgUQgEegxBJKYe6zAMrmJQCKQCCQC&#10;/Y1AEnN/l2/mLhFIBBKBRKDHEEhi7rECy+QmAolAIpAI9DcCScz9Xb6Zu0QgEUgEEoEeQyCJuccK&#10;LJObCCQCiUAi0N8IJDH3d/lm7hKBRCARSAR6DIEk5h4rsExuIpAIJAKJQH8jkMTc3+WbuUsEEoFE&#10;IBHoMQSSmHuswDK5iUAikAgkAv2NQBJzf5dv5i4RSAQSgUSgxxD4fw58hNzn6cF0AAAAAElFTkSu&#10;QmCCUEsDBBQABgAIAAAAIQBuJkxj3QAAAAUBAAAPAAAAZHJzL2Rvd25yZXYueG1sTI9Ba8JAEIXv&#10;hf6HZQre6iY2iqTZiEjrSQpVofQ2ZsckmJ0N2TWJ/77bXupl4PEe732TrUbTiJ46V1tWEE8jEMSF&#10;1TWXCo6H9+clCOeRNTaWScGNHKzyx4cMU20H/qR+70sRStilqKDyvk2ldEVFBt3UtsTBO9vOoA+y&#10;K6XucAjlppGzKFpIgzWHhQpb2lRUXPZXo2A74LB+id/63eW8uX0f5h9fu5iUmjyN61cQnkb/H4Zf&#10;/IAOeWA62StrJxoF4RH/d4OXRMsZiJOCeZLEIPNM3tPnPwAAAP//AwBQSwMEFAAGAAgAAAAhAC5s&#10;8ADFAAAApQEAABkAAABkcnMvX3JlbHMvZTJvRG9jLnhtbC5yZWxzvJDBisIwEIbvC/sOYe7btD0s&#10;spj2IoJXcR9gSKZpsJmEJIq+vYFlQUHw5nFm+L//Y9bjxS/iTCm7wAq6pgVBrINxbBX8HrZfKxC5&#10;IBtcApOCK2UYh8+P9Z4WLDWUZxezqBTOCuZS4o+UWc/kMTchEtfLFJLHUsdkZUR9REuyb9tvme4Z&#10;MDwwxc4oSDvTgzhcY21+zQ7T5DRtgj554vKkQjpfuysQk6WiwJNx+Lfsm8gW5HOH7j0O3b+DfHju&#10;cAMAAP//AwBQSwECLQAUAAYACAAAACEAsYJntgoBAAATAgAAEwAAAAAAAAAAAAAAAAAAAAAAW0Nv&#10;bnRlbnRfVHlwZXNdLnhtbFBLAQItABQABgAIAAAAIQA4/SH/1gAAAJQBAAALAAAAAAAAAAAAAAAA&#10;ADsBAABfcmVscy8ucmVsc1BLAQItABQABgAIAAAAIQC2SQFPiwMAACEKAAAOAAAAAAAAAAAAAAAA&#10;ADoCAABkcnMvZTJvRG9jLnhtbFBLAQItAAoAAAAAAAAAIQCU6t8+dqoAAHaqAAAUAAAAAAAAAAAA&#10;AAAAAPEFAABkcnMvbWVkaWEvaW1hZ2UxLnBuZ1BLAQItAAoAAAAAAAAAIQAS44aZi6AAAIugAAAU&#10;AAAAAAAAAAAAAAAAAJmwAABkcnMvbWVkaWEvaW1hZ2UyLnBuZ1BLAQItABQABgAIAAAAIQBuJkxj&#10;3QAAAAUBAAAPAAAAAAAAAAAAAAAAAFZRAQBkcnMvZG93bnJldi54bWxQSwECLQAUAAYACAAAACEA&#10;LmzwAMUAAAClAQAAGQAAAAAAAAAAAAAAAABgUgEAZHJzL19yZWxzL2Uyb0RvYy54bWwucmVsc1BL&#10;BQYAAAAABwAHAL4BAABcUwEAAAA=&#10;">
                <o:lock v:ext="edit" aspectratio="t"/>
                <v:shape id="Shape 11" o:spid="_x0000_s1040" type="#_x0000_t75" style="position:absolute;left:27034;width:26994;height:1720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FdI+zAAAAOMAAAAPAAAAZHJzL2Rvd25yZXYueG1sRI9BS8NA&#10;EIXvQv/DMgVvdlNr0hq7LVIQBA9iWyi9TbNjEszOxuyaRH+9cxA8zrw3732z3o6uUT11ofZsYD5L&#10;QBEX3tZcGjgenm5WoEJEtth4JgPfFGC7mVytMbd+4Dfq97FUEsIhRwNVjG2udSgqchhmviUW7d13&#10;DqOMXalth4OEu0bfJkmmHdYsDRW2tKuo+Nh/OQOfw2uZnXYvnP6cl4ssPWN/YTTmejo+PoCKNMZ/&#10;89/1sxX89G65Suf3C4GWn2QBevMLAAD//wMAUEsBAi0AFAAGAAgAAAAhANvh9svuAAAAhQEAABMA&#10;AAAAAAAAAAAAAAAAAAAAAFtDb250ZW50X1R5cGVzXS54bWxQSwECLQAUAAYACAAAACEAWvQsW78A&#10;AAAVAQAACwAAAAAAAAAAAAAAAAAfAQAAX3JlbHMvLnJlbHNQSwECLQAUAAYACAAAACEAsRXSPswA&#10;AADjAAAADwAAAAAAAAAAAAAAAAAHAgAAZHJzL2Rvd25yZXYueG1sUEsFBgAAAAADAAMAtwAAAAAD&#10;AAAAAA==&#10;">
                  <v:imagedata r:id="rId23" o:title=""/>
                </v:shape>
                <v:rect id="Rectangle 541311764" o:spid="_x0000_s1041" style="position:absolute;left:26950;top:16797;width:26911;height:54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4ZKXxQAAAOMAAAAPAAAAZHJzL2Rvd25yZXYueG1sRE/NSgMx&#10;EL4LfYcwBW822RalbJuWUpV6dVW8DpvpZjWZLJu0jT69EQSP8/3Pepu9E2caYx9YQzVTIIjbYHru&#10;NLy+PN4sQcSEbNAFJg1fFGG7mVytsTbhws90blInSgjHGjXYlIZaytha8hhnYSAu3DGMHlM5x06a&#10;ES8l3Ds5V+pOeuy5NFgcaG+p/WxOXsOhun8YPuR3gweX6PRmc+ves9bX07xbgUiU07/4z/1kyvzl&#10;Qt0uKqXm8PtTAUBufgAAAP//AwBQSwECLQAUAAYACAAAACEA2+H2y+4AAACFAQAAEwAAAAAAAAAA&#10;AAAAAAAAAAAAW0NvbnRlbnRfVHlwZXNdLnhtbFBLAQItABQABgAIAAAAIQBa9CxbvwAAABUBAAAL&#10;AAAAAAAAAAAAAAAAAB8BAABfcmVscy8ucmVsc1BLAQItABQABgAIAAAAIQDM4ZKXxQAAAOMAAAAP&#10;AAAAAAAAAAAAAAAAAAcCAABkcnMvZG93bnJldi54bWxQSwUGAAAAAAMAAwC3AAAA+QIAAAAA&#10;" stroked="f">
                  <v:textbox inset="0,0,0,0">
                    <w:txbxContent>
                      <w:p w14:paraId="394C1512" w14:textId="38402B7D" w:rsidR="0069658B" w:rsidRDefault="0069658B" w:rsidP="00C404B1">
                        <w:pPr>
                          <w:pStyle w:val="DDLCaption"/>
                        </w:pPr>
                        <w:bookmarkStart w:id="7" w:name="_Ref171678718"/>
                        <w:r w:rsidRPr="0069658B">
                          <w:t xml:space="preserve">Figure </w:t>
                        </w:r>
                        <w:fldSimple w:instr=" SEQ Figure \* ARABIC ">
                          <w:r w:rsidR="00646CB5">
                            <w:rPr>
                              <w:noProof/>
                            </w:rPr>
                            <w:t>3</w:t>
                          </w:r>
                        </w:fldSimple>
                        <w:bookmarkEnd w:id="7"/>
                        <w:r>
                          <w:t>. The evaporation behaviour for droplets of HFA 134a (</w:t>
                        </w:r>
                        <w:r w:rsidR="00A01DF2">
                          <w:t>top</w:t>
                        </w:r>
                        <w:r>
                          <w:t>) and HFA 152a (</w:t>
                        </w:r>
                        <w:r w:rsidR="00A01DF2">
                          <w:t>bottom</w:t>
                        </w:r>
                        <w:r>
                          <w:t>) at 22±1 °C</w:t>
                        </w:r>
                        <w:r w:rsidR="00A01DF2">
                          <w:t xml:space="preserve"> and</w:t>
                        </w:r>
                        <w:r w:rsidR="00A01DF2" w:rsidRPr="00A01DF2">
                          <w:t xml:space="preserve"> </w:t>
                        </w:r>
                        <w:r w:rsidR="00A01DF2">
                          <w:t>50 % RH (solid markers and lines) or 90 % RH (hollow markers and dotted lines)</w:t>
                        </w:r>
                        <w:r>
                          <w:t xml:space="preserve">. EDB data and initial radii are </w:t>
                        </w:r>
                        <w:r w:rsidR="00EF39D6">
                          <w:t>marked</w:t>
                        </w:r>
                        <w:r>
                          <w:t xml:space="preserve">. </w:t>
                        </w:r>
                      </w:p>
                      <w:p w14:paraId="245185F4" w14:textId="77777777" w:rsidR="00A01DF2" w:rsidRPr="00A01DF2" w:rsidRDefault="00A01DF2" w:rsidP="00A01DF2"/>
                    </w:txbxContent>
                  </v:textbox>
                </v:rect>
                <v:shape id="Shape 10" o:spid="_x0000_s1042" type="#_x0000_t75" style="position:absolute;left:26950;top:-16351;width:26994;height:1678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F6bWxwAAAOMAAAAPAAAAZHJzL2Rvd25yZXYueG1sRE9La8JA&#10;EL4X+h+WKXirm6Q1htRVxCp4K/VBr0N2mqRmZ8Puqum/d4VCj/O9Z7YYTCcu5HxrWUE6TkAQV1a3&#10;XCs47DfPBQgfkDV2lknBL3lYzB8fZlhqe+VPuuxCLWII+xIVNCH0pZS+asigH9ueOHLf1hkM8XS1&#10;1A6vMdx0MkuSXBpsOTY02NOqoeq0OxsFrvha5h/9ROJ2lb0faX36ydJEqdHTsHwDEWgI/+I/91bH&#10;+S+TfPqap0UG958iAHJ+AwAA//8DAFBLAQItABQABgAIAAAAIQDb4fbL7gAAAIUBAAATAAAAAAAA&#10;AAAAAAAAAAAAAABbQ29udGVudF9UeXBlc10ueG1sUEsBAi0AFAAGAAgAAAAhAFr0LFu/AAAAFQEA&#10;AAsAAAAAAAAAAAAAAAAAHwEAAF9yZWxzLy5yZWxzUEsBAi0AFAAGAAgAAAAhACgXptbHAAAA4wAA&#10;AA8AAAAAAAAAAAAAAAAABwIAAGRycy9kb3ducmV2LnhtbFBLBQYAAAAAAwADALcAAAD7AgAAAAA=&#10;">
                  <v:imagedata r:id="rId24" o:title="" cropbottom="1623f"/>
                </v:shape>
                <w10:wrap type="square" anchorx="margin" anchory="margin"/>
              </v:group>
            </w:pict>
          </mc:Fallback>
        </mc:AlternateContent>
      </w:r>
      <w:r w:rsidR="00607975" w:rsidRPr="00607975">
        <w:t xml:space="preserve">To relate the </w:t>
      </w:r>
      <w:r w:rsidR="00157FA7">
        <w:t xml:space="preserve">measured </w:t>
      </w:r>
      <w:r w:rsidR="00607975" w:rsidRPr="00607975">
        <w:t xml:space="preserve">evaporation profiles to the initial propellant droplets created, energy balance calculations are performed, as presented in the literature </w:t>
      </w:r>
      <w:sdt>
        <w:sdtPr>
          <w:rPr>
            <w:color w:val="000000"/>
          </w:rPr>
          <w:tag w:val="MENDELEY_CITATION_v3_eyJjaXRhdGlvbklEIjoiTUVOREVMRVlfQ0lUQVRJT05fNjk5ODk5NmUtY2ZiZS00NjYyLTlmYmYtMmE3YzUyZDc4MTFhIiwicHJvcGVydGllcyI6eyJub3RlSW5kZXgiOjB9LCJpc0VkaXRlZCI6ZmFsc2UsIm1hbnVhbE92ZXJyaWRlIjp7ImlzTWFudWFsbHlPdmVycmlkZGVuIjpmYWxzZSwiY2l0ZXByb2NUZXh0IjoiWzEwXSIsIm1hbnVhbE92ZXJyaWRlVGV4dCI6IiJ9LCJjaXRhdGlvbkl0ZW1zIjpbeyJpZCI6ImIzMGVkMzUxLThjODctM2I0MS04YjkyLTQ0NzE0MjBiMDRmNCIsIml0ZW1EYXRhIjp7InR5cGUiOiJhcnRpY2xlLWpvdXJuYWwiLCJpZCI6ImIzMGVkMzUxLThjODctM2I0MS04YjkyLTQ0NzE0MjBiMDRmNCIsInRpdGxlIjoiV2F0ZXIgVXB0YWtlIGJ5IEV2YXBvcmF0aW5nIHBNREkgQWVyb3NvbCBQcmlvciB0byBJbmhhbGF0aW9uIEFmZmVjdHMgQm90aCBSZWdpb25hbCBhbmQgVG90YWwgRGVwb3NpdGlvbiBpbiB0aGUgUmVzcGlyYXRvcnkgU3lzdGVtIiwiYXV0aG9yIjpbeyJmYW1pbHkiOiJMZWdoLUxhbmQiLCJnaXZlbiI6IlZpY3RvcmlhIiwicGFyc2UtbmFtZXMiOmZhbHNlLCJkcm9wcGluZy1wYXJ0aWNsZSI6IiIsIm5vbi1kcm9wcGluZy1wYXJ0aWNsZSI6IiJ9LHsiZmFtaWx5IjoiSGFkZHJlbGwiLCJnaXZlbiI6IkFsbGVuIEUuIiwicGFyc2UtbmFtZXMiOmZhbHNlLCJkcm9wcGluZy1wYXJ0aWNsZSI6IiIsIm5vbi1kcm9wcGluZy1wYXJ0aWNsZSI6IiJ9LHsiZmFtaWx5IjoiTGV3aXMiLCJnaXZlbiI6IkRhdmlkIiwicGFyc2UtbmFtZXMiOmZhbHNlLCJkcm9wcGluZy1wYXJ0aWNsZSI6IiIsIm5vbi1kcm9wcGluZy1wYXJ0aWNsZSI6IiJ9LHsiZmFtaWx5IjoiTXVybmFuZSIsImdpdmVuIjoiRGFycmFnaCIsInBhcnNlLW5hbWVzIjpmYWxzZSwiZHJvcHBpbmctcGFydGljbGUiOiIiLCJub24tZHJvcHBpbmctcGFydGljbGUiOiIifSx7ImZhbWlseSI6IlJlaWQiLCJnaXZlbiI6IkpvbmF0aGFuIFAuIiwicGFyc2UtbmFtZXMiOmZhbHNlLCJkcm9wcGluZy1wYXJ0aWNsZSI6IiIsIm5vbi1kcm9wcGluZy1wYXJ0aWNsZSI6IiJ9XSwiY29udGFpbmVyLXRpdGxlIjoiUGhhcm1hY2V1dGljcyAyMDIxLCBWb2wuIDEzLCBQYWdlIDk0MSIsImFjY2Vzc2VkIjp7ImRhdGUtcGFydHMiOltbMjAyMiw0LDEzXV19LCJET0kiOiIxMC4zMzkwL1BIQVJNQUNFVVRJQ1MxMzA3MDk0MSIsIklTU04iOiIxOTk5LTQ5MjMiLCJVUkwiOiJodHRwczovL3d3dy5tZHBpLmNvbS8xOTk5LTQ5MjMvMTMvNy85NDEvaHRtIiwiaXNzdWVkIjp7ImRhdGUtcGFydHMiOltbMjAyMSw2LDI0XV19LCJwYWdlIjoiOTQxIiwiYWJzdHJhY3QiOiJBcyBwdWxtb25hcnkgZHJ1ZyBkZXBvc2l0aW9uIGlzIGEgZnVuY3Rpb24gb2YgYWVyb3NvbCBwYXJ0aWNsZSBzaXplIGRpc3RyaWJ1dGlvbiwgaXQgaXMgY3JpdGljYWwgdGhhdCB0aGUgZHluYW1pY3Mgb2YgcGFydGljbGUgZm9ybWF0aW9uIGFuZCBtYXR1cmF0aW9uIGluIHBNREkgc3ByYXlzIGluIHRoZSBpbnRlcmltIGJldHdlZW4gZ2VuZXJhdGlvbiBhbmQgaW5oYWxhdGlvbiBhcmUgZnVsbHkgdW5kZXJzdG9vZC4gVGhpcyBwYXBlciBwcmVzZW50cyBhbiBhcHByb2FjaCB0byBtZWFzdXJlIHRoZSBldmFwb3JhdGl2ZSBhbmQgY29uZGVuc2F0aW9uYWwgZmx1eGVzIG9mIHZvbGF0aWxlIGNvbXBvbmVudHMgYW5kIHdhdGVyIGZyb20gYW5kIHRvIHNvbHV0aW9uIHBNREkgZHJvcGxldHMgZm9sbG93aW5nIGdlbmVyYXRpb24gdXNpbmcgYSBub3ZlbCB0ZWNobmlxdWUgcmVmZXJyZWQgdG8gYXMgdGhlIFNpbmdsZSBQYXJ0aWNsZSBFbGVjdHJvZHluYW1pYyBMdW5nIChTUEVMKS4gSW4gZG9pbmcgc28sIGV2YXBvcmF0aW5nIGFlcm9zb2wgZHJvcGxldHMgYXJlIHNob3duIGNhcGFibGUgb2YgYWN0aW5nIGFzIGNvbmRlbnNhdGlvbiBudWNsZWkgZm9yIHdhdGVyLiBJbmRlZWQsIHdlIHNob3cgdGhhdCB0aGUgcmFwaWQgdmFwb3Jpc2F0aW9uIG9mIHZvbGF0aWxlIGNvbXBvbmVudHMgZnJvbSBhIHZvbGF0aWxlIGRyb3BsZXQgaXMgZGlyZWN0bHkgY29ycmVsYXRlZCB0byB0aGUgdm9sdW1lIG9mIHdhdGVyIHRha2VuIHVwIGJ5IGNvbmRlbnNhdGlvbi4gRnVydGhlcm1vcmUsIGEgc2lnbmlmaWNhbnQgdm9sdW1lIG9mIHdhdGVyIGlzIHNob3duIHRvIGNvbmRlbnNlIG9uIGRyb3BsZXRzIG9mIGEgbW9kZWwgcE1ESSBmb3JtdWxhdGlvbiAoaHlkcm9mbHVvcm9hbGthbmUgKEhGQSksIGV0aGFub2wgYW5kIGdseWNlcm9sKSBkdXJpbmcgZXZhcG9yYXRpdmUgZHJvcGxldCBhZ2VpbmcsIGRpc3BsYXlpbmcgYSBkcmFtYXRpYyBzaGlmdCBmcm9tIGEgY29yZSBjb21wb3NpdGlvbiBvZiBhIHZvbGF0aWxlIHNwZWNpZXMgdG8gdGhhdCBvZiBwcmVkb21pbmFudGx5IHdhdGVyIChub24tdm9sYXRpbGUgZ2x5Y2Vyb2wgcmVtYWluZWQgaW4gdGhpcyBjYXNlKS4gVGhpcyB5aWVsZHMgYSBkcm9wbGV0IHdpdGggYSB3YXRlciBhY3Rpdml0eSBvZiAwLjk4IGF0IHRoZSBpbnN0YW5jZSBvZiBpbmhhbGF0aW9uLiBUaGUgaW1wbGljYXRpb25zIG9mIHRoZXNlIHJlc3VsdHMgb24gcmVnaW9uYWwgYW5kIHRvdGFsIHB1bG1vbmFyeSBkcnVnIGRlcG9zaXRpb24gYXJlIGV4cGxvcmVkIHVzaW5nIHRoZSBJbnRlcm5hdGlvbmFsIENvbW1pc3Npb24gb2YgUmFkaW9sb2dpY2FsIFByb3RlY3Rpb24gKElDUlApIGRlcG9zaXRpb24gbW9kZWwsIHdpdGggYW4gaW50ZWdyYXRlZCBzZW1pLWFuYWx5dGljYWwgdHJlYXRtZW50IG9mIGh5Z3Jvc2NvcGljIGdyb3d0aC4gVGhyb3VnaCB0aGlzLCBkcm9wbGV0cyB3aXRoIHdhdGVyIGFjdGl2aXR5IG9mIDAuOTggdXBvbiBpbmhhbGF0aW9uIGFyZSBzaG93biB0byBwcm9kdWNlIG1hcmtlZGx5IGRpZmZlcmVudCBkb3NlIGRlcG9zaXRpb24gcHJvZmlsZXMgdG8gdGhvc2Ugd2l0aCBsb3dlciB3YXRlciBhY3Rpdml0aWVzIGF0IHRoZSBwb2ludCBvZiBpbnNwaXJhdGlvbi4iLCJwdWJsaXNoZXIiOiJNdWx0aWRpc2NpcGxpbmFyeSBEaWdpdGFsIFB1Ymxpc2hpbmcgSW5zdGl0dXRlIiwiaXNzdWUiOiI3Iiwidm9sdW1lIjoiMTMifSwiaXNUZW1wb3JhcnkiOmZhbHNlfV19"/>
          <w:id w:val="1100060847"/>
          <w:placeholder>
            <w:docPart w:val="DefaultPlaceholder_-1854013440"/>
          </w:placeholder>
        </w:sdtPr>
        <w:sdtEndPr/>
        <w:sdtContent>
          <w:r w:rsidR="007071BD" w:rsidRPr="007071BD">
            <w:rPr>
              <w:color w:val="000000"/>
            </w:rPr>
            <w:t>[10]</w:t>
          </w:r>
        </w:sdtContent>
      </w:sdt>
      <w:r w:rsidR="00607975" w:rsidRPr="00607975">
        <w:t>. The initial radius of the observed aqueous droplets</w:t>
      </w:r>
      <w:r w:rsidR="00157FA7">
        <w:t xml:space="preserve"> is found</w:t>
      </w:r>
      <w:r w:rsidR="00607975" w:rsidRPr="00607975">
        <w:t xml:space="preserve"> via a </w:t>
      </w:r>
      <w:r w:rsidR="00607975" w:rsidRPr="00EF39D6">
        <w:t>linear fit (</w:t>
      </w:r>
      <w:r w:rsidR="00EF39D6" w:rsidRPr="00EF39D6">
        <w:fldChar w:fldCharType="begin"/>
      </w:r>
      <w:r w:rsidR="00EF39D6" w:rsidRPr="00EF39D6">
        <w:instrText xml:space="preserve"> REF _Ref171678751 \h </w:instrText>
      </w:r>
      <w:r w:rsidR="00EF39D6">
        <w:instrText xml:space="preserve"> \* MERGEFORMAT </w:instrText>
      </w:r>
      <w:r w:rsidR="00EF39D6" w:rsidRPr="00EF39D6">
        <w:fldChar w:fldCharType="separate"/>
      </w:r>
      <w:r w:rsidR="00646CB5" w:rsidRPr="00667A0A">
        <w:t xml:space="preserve">Figure </w:t>
      </w:r>
      <w:r w:rsidR="00646CB5">
        <w:t>1</w:t>
      </w:r>
      <w:r w:rsidR="00EF39D6" w:rsidRPr="00EF39D6">
        <w:fldChar w:fldCharType="end"/>
      </w:r>
      <w:r w:rsidR="00607975" w:rsidRPr="00EF39D6">
        <w:t>)</w:t>
      </w:r>
      <w:r w:rsidR="00157FA7">
        <w:t xml:space="preserve"> and </w:t>
      </w:r>
      <w:r w:rsidR="00607975" w:rsidRPr="00EF39D6">
        <w:t xml:space="preserve">the energy released through the condensation of this volume of water is equated </w:t>
      </w:r>
      <w:r w:rsidR="00342B37">
        <w:t xml:space="preserve">to </w:t>
      </w:r>
      <w:r w:rsidR="00607975" w:rsidRPr="00EF39D6">
        <w:t>the energy needed</w:t>
      </w:r>
      <w:r w:rsidR="00607975" w:rsidRPr="00607975">
        <w:t xml:space="preserve"> for the ini</w:t>
      </w:r>
      <w:r w:rsidR="00E47F31">
        <w:t>ti</w:t>
      </w:r>
      <w:r w:rsidR="00607975" w:rsidRPr="00607975">
        <w:t>al volume of propellant to vaporise</w:t>
      </w:r>
      <w:r w:rsidR="00157FA7">
        <w:t xml:space="preserve"> </w:t>
      </w:r>
      <w:r w:rsidR="00607975" w:rsidRPr="00607975">
        <w:t>using the reported latent heat of vaporisation</w:t>
      </w:r>
      <w:r w:rsidR="001079A5">
        <w:t xml:space="preserve">, </w:t>
      </w:r>
      <w:r w:rsidR="001079A5" w:rsidRPr="001079A5">
        <w:t xml:space="preserve"> ∆</w:t>
      </w:r>
      <w:proofErr w:type="spellStart"/>
      <w:r w:rsidR="001079A5" w:rsidRPr="001079A5">
        <w:rPr>
          <w:i/>
          <w:iCs/>
        </w:rPr>
        <w:t>H</w:t>
      </w:r>
      <w:r w:rsidR="001079A5" w:rsidRPr="001079A5">
        <w:rPr>
          <w:i/>
          <w:iCs/>
          <w:vertAlign w:val="subscript"/>
        </w:rPr>
        <w:t>Vap</w:t>
      </w:r>
      <w:proofErr w:type="spellEnd"/>
      <w:r w:rsidR="001079A5">
        <w:t>,</w:t>
      </w:r>
      <w:r w:rsidR="00607975" w:rsidRPr="00607975">
        <w:t xml:space="preserve"> for each propellant </w:t>
      </w:r>
      <w:sdt>
        <w:sdtPr>
          <w:rPr>
            <w:color w:val="000000"/>
          </w:rPr>
          <w:tag w:val="MENDELEY_CITATION_v3_eyJjaXRhdGlvbklEIjoiTUVOREVMRVlfQ0lUQVRJT05fYzNhYWRkZTYtMzUwNC00NTJkLWI1YmQtMzBmZWU3ZWQ3ZmRmIiwicHJvcGVydGllcyI6eyJub3RlSW5kZXgiOjB9LCJpc0VkaXRlZCI6ZmFsc2UsIm1hbnVhbE92ZXJyaWRlIjp7ImlzTWFudWFsbHlPdmVycmlkZGVuIjpmYWxzZSwiY2l0ZXByb2NUZXh0IjoiWzE0LDE1XSIsIm1hbnVhbE92ZXJyaWRlVGV4dCI6IiJ9LCJjaXRhdGlvbkl0ZW1zIjpbeyJpZCI6IjAzYzkyZjZmLWMwZDQtM2M3Yy04N2YwLTBkMTJkYjc5YmNiYiIsIml0ZW1EYXRhIjp7InR5cGUiOiJ3ZWJwYWdlIiwiaWQiOiIwM2M5MmY2Zi1jMGQ0LTNjN2MtODdmMC0wZDEyZGI3OWJjYmIiLCJ0aXRsZSI6IjEsMS1EaWZsdW9yb2V0aGFuZSB8IEMySDRGMiB8IENJRCA2MzY4IC0gUHViQ2hlbSIsImFjY2Vzc2VkIjp7ImRhdGUtcGFydHMiOltbMjAyNCw0LDExXV19LCJVUkwiOiJodHRwczovL3B1YmNoZW0ubmNiaS5ubG0ubmloLmdvdi9jb21wb3VuZC8xXzEtRGlmbHVvcm9ldGhhbmUjc2VjdGlvbj1BdXRvaWduaXRpb24tVGVtcGVyYXR1cmUiLCJjb250YWluZXItdGl0bGUtc2hvcnQiOiIifSwiaXNUZW1wb3JhcnkiOmZhbHNlfSx7ImlkIjoiOTg4MjFlZDAtNWY0My0zMGNmLTkzMmEtMzU1YjU4NjdkYTU1IiwiaXRlbURhdGEiOnsidHlwZSI6IndlYnBhZ2UiLCJpZCI6Ijk4ODIxZWQwLTVmNDMtMzBjZi05MzJhLTM1NWI1ODY3ZGE1NSIsInRpdGxlIjoiMSwxLDEsMi1UZXRyYWZsdW9yb2V0aGFuZSB8IEMySDJGNCB8IENJRCAxMzEyOSAtIFB1YkNoZW0iLCJhY2Nlc3NlZCI6eyJkYXRlLXBhcnRzIjpbWzIwMjQsNCwxMV1dfSwiVVJMIjoiaHR0cHM6Ly9wdWJjaGVtLm5jYmkubmxtLm5paC5nb3YvY29tcG91bmQvMV8xXzFfMi1UZXRyYWZsdW9yb2V0aGFuZSNzZWN0aW9uPVN0YWJpbGl0eS1TaGVsZi1MaWZlIiwiY29udGFpbmVyLXRpdGxlLXNob3J0IjoiIn0sImlzVGVtcG9yYXJ5IjpmYWxzZX1dfQ=="/>
          <w:id w:val="-953025490"/>
          <w:placeholder>
            <w:docPart w:val="DefaultPlaceholder_-1854013440"/>
          </w:placeholder>
        </w:sdtPr>
        <w:sdtEndPr/>
        <w:sdtContent>
          <w:r w:rsidR="007071BD" w:rsidRPr="007071BD">
            <w:rPr>
              <w:color w:val="000000"/>
            </w:rPr>
            <w:t>[14,15]</w:t>
          </w:r>
        </w:sdtContent>
      </w:sdt>
      <w:r w:rsidR="00607975" w:rsidRPr="00607975">
        <w:t xml:space="preserve">. This calculation </w:t>
      </w:r>
      <w:r w:rsidR="008F279F">
        <w:t>ignores</w:t>
      </w:r>
      <w:r w:rsidR="00607975" w:rsidRPr="00607975">
        <w:t xml:space="preserve"> gaseous heat transfer</w:t>
      </w:r>
      <w:r w:rsidR="00755508">
        <w:t>,</w:t>
      </w:r>
      <w:r w:rsidR="00607975" w:rsidRPr="00607975">
        <w:t xml:space="preserve"> any kinetic </w:t>
      </w:r>
      <w:r w:rsidR="008F279F">
        <w:t>limitations</w:t>
      </w:r>
      <w:r w:rsidR="001079A5">
        <w:t xml:space="preserve">, temperature dependence of </w:t>
      </w:r>
      <w:r w:rsidR="001079A5" w:rsidRPr="001079A5">
        <w:t>∆</w:t>
      </w:r>
      <w:proofErr w:type="spellStart"/>
      <w:r w:rsidR="001079A5" w:rsidRPr="001079A5">
        <w:rPr>
          <w:i/>
          <w:iCs/>
        </w:rPr>
        <w:t>H</w:t>
      </w:r>
      <w:r w:rsidR="001079A5" w:rsidRPr="001079A5">
        <w:rPr>
          <w:i/>
          <w:iCs/>
          <w:vertAlign w:val="subscript"/>
        </w:rPr>
        <w:t>Vap</w:t>
      </w:r>
      <w:proofErr w:type="spellEnd"/>
      <w:r w:rsidR="00607975" w:rsidRPr="00607975">
        <w:t xml:space="preserve"> </w:t>
      </w:r>
      <w:r w:rsidR="008F279F">
        <w:t>and</w:t>
      </w:r>
      <w:r w:rsidR="00607975" w:rsidRPr="00607975">
        <w:t xml:space="preserve"> chemical interactions that may modify the energy balance. However, it does provide an easily calculable lower limit on the initial propellant droplet size. The results of this calculation are presented in Table 2.</w:t>
      </w:r>
    </w:p>
    <w:p w14:paraId="56683B3F" w14:textId="26751495" w:rsidR="00A17ED2" w:rsidRPr="00607975" w:rsidRDefault="007071BD" w:rsidP="009B2C8D">
      <w:pPr>
        <w:pStyle w:val="DDLBodyText"/>
      </w:pPr>
      <w:r>
        <w:t>C</w:t>
      </w:r>
      <w:r w:rsidR="00245C1D" w:rsidRPr="00245C1D">
        <w:t>ombination of the estimated initial droplet size and the calculated evaporation rates from the SDA method</w:t>
      </w:r>
      <w:r>
        <w:t xml:space="preserve"> provides</w:t>
      </w:r>
      <w:r w:rsidR="00245C1D" w:rsidRPr="00245C1D">
        <w:t xml:space="preserve"> further insight into the evaporation of volatile propellant droplets. </w:t>
      </w:r>
      <w:r w:rsidR="00C14363" w:rsidRPr="00C14363">
        <w:t xml:space="preserve">Assuming steady state evaporation, the reduction in size from the initial </w:t>
      </w:r>
      <w:r w:rsidR="00C14363">
        <w:t xml:space="preserve">propellant </w:t>
      </w:r>
      <w:r w:rsidR="00C14363" w:rsidRPr="00C14363">
        <w:t>droplet size can be plotted using the calculated evaporation rate</w:t>
      </w:r>
      <w:r w:rsidR="00245C1D" w:rsidRPr="00245C1D">
        <w:t xml:space="preserve">. </w:t>
      </w:r>
      <w:r w:rsidR="00C608B3">
        <w:t>Figure 3 shows t</w:t>
      </w:r>
      <w:r w:rsidR="00245C1D" w:rsidRPr="00245C1D">
        <w:t xml:space="preserve">he results of this calculation for HFA 134a and HFA 152a using </w:t>
      </w:r>
      <w:r w:rsidR="00245C1D" w:rsidRPr="00EF39D6">
        <w:t>EDB and SDA</w:t>
      </w:r>
      <w:r w:rsidR="001079A5">
        <w:t xml:space="preserve"> data</w:t>
      </w:r>
      <w:r w:rsidR="00245C1D" w:rsidRPr="00EF39D6">
        <w:t>.</w:t>
      </w:r>
      <w:r w:rsidR="00C608B3">
        <w:t xml:space="preserve"> </w:t>
      </w:r>
      <w:r w:rsidR="0005633B">
        <w:t>For the droplets observed, t</w:t>
      </w:r>
      <w:r w:rsidR="00245C1D" w:rsidRPr="00EF39D6">
        <w:t>he predicted propellant evaporation intersects</w:t>
      </w:r>
      <w:r w:rsidR="00245C1D" w:rsidRPr="00245C1D">
        <w:t xml:space="preserve"> with the linear trend of aqueous droplet evaporation between 10 and 50 </w:t>
      </w:r>
      <w:proofErr w:type="spellStart"/>
      <w:r w:rsidR="00245C1D" w:rsidRPr="00245C1D">
        <w:t>ms</w:t>
      </w:r>
      <w:proofErr w:type="spellEnd"/>
      <w:r w:rsidR="00245C1D" w:rsidRPr="00245C1D">
        <w:t xml:space="preserve"> after droplet generation. This analysis provides a lower limit for the initial droplet size and expected time </w:t>
      </w:r>
      <w:r w:rsidR="0005633B">
        <w:t>to</w:t>
      </w:r>
      <w:r w:rsidR="00245C1D" w:rsidRPr="00245C1D">
        <w:t xml:space="preserve"> complete propellant evaporation. </w:t>
      </w:r>
      <w:r w:rsidR="0005633B">
        <w:t>In practice, c</w:t>
      </w:r>
      <w:r w:rsidR="00245C1D" w:rsidRPr="00245C1D">
        <w:t xml:space="preserve">hemical interactions and temperature effects of condensing water </w:t>
      </w:r>
      <w:r w:rsidR="0005633B">
        <w:t xml:space="preserve">may </w:t>
      </w:r>
      <w:r w:rsidR="00245C1D" w:rsidRPr="00245C1D">
        <w:t xml:space="preserve">modify this behaviour and the </w:t>
      </w:r>
      <w:r w:rsidR="0005633B">
        <w:t xml:space="preserve">concurrent </w:t>
      </w:r>
      <w:r w:rsidR="00245C1D" w:rsidRPr="00245C1D">
        <w:t>evaporation of propellant and condensation of water</w:t>
      </w:r>
      <w:r w:rsidR="0005633B">
        <w:t xml:space="preserve"> will produce </w:t>
      </w:r>
      <w:r w:rsidR="00245C1D" w:rsidRPr="00245C1D">
        <w:t xml:space="preserve">more gradual </w:t>
      </w:r>
      <w:r w:rsidR="0005633B">
        <w:t xml:space="preserve">transition in evaporation rate </w:t>
      </w:r>
      <w:r w:rsidR="00245C1D" w:rsidRPr="00245C1D">
        <w:t xml:space="preserve">than this </w:t>
      </w:r>
      <w:r w:rsidR="0005633B">
        <w:t>prediction</w:t>
      </w:r>
      <w:r w:rsidR="00245C1D" w:rsidRPr="00245C1D">
        <w:t>. This multi-</w:t>
      </w:r>
      <w:r w:rsidR="0005633B">
        <w:t xml:space="preserve">regime </w:t>
      </w:r>
      <w:r w:rsidR="00245C1D" w:rsidRPr="00245C1D">
        <w:t>behaviour is consistent with literature</w:t>
      </w:r>
      <w:r w:rsidR="00A01DF2">
        <w:t xml:space="preserve"> measurements</w:t>
      </w:r>
      <w:r w:rsidR="0005633B">
        <w:t xml:space="preserve"> but </w:t>
      </w:r>
      <w:r w:rsidR="00245C1D" w:rsidRPr="00245C1D">
        <w:t xml:space="preserve">further work is required to understand the transition between the propellant and water dominated regimes </w:t>
      </w:r>
      <w:sdt>
        <w:sdtPr>
          <w:rPr>
            <w:color w:val="000000"/>
          </w:rPr>
          <w:tag w:val="MENDELEY_CITATION_v3_eyJjaXRhdGlvbklEIjoiTUVOREVMRVlfQ0lUQVRJT05fOWM1NDYwZGMtMTAxNy00MGUzLWEzZmItZTIzODExMTc2OGEzIiwicHJvcGVydGllcyI6eyJub3RlSW5kZXgiOjB9LCJpc0VkaXRlZCI6ZmFsc2UsIm1hbnVhbE92ZXJyaWRlIjp7ImlzTWFudWFsbHlPdmVycmlkZGVuIjpmYWxzZSwiY2l0ZXByb2NUZXh0IjoiWzEwLDE2XSIsIm1hbnVhbE92ZXJyaWRlVGV4dCI6IiJ9LCJjaXRhdGlvbkl0ZW1zIjpbeyJpZCI6ImIzMGVkMzUxLThjODctM2I0MS04YjkyLTQ0NzE0MjBiMDRmNCIsIml0ZW1EYXRhIjp7InR5cGUiOiJhcnRpY2xlLWpvdXJuYWwiLCJpZCI6ImIzMGVkMzUxLThjODctM2I0MS04YjkyLTQ0NzE0MjBiMDRmNCIsInRpdGxlIjoiV2F0ZXIgVXB0YWtlIGJ5IEV2YXBvcmF0aW5nIHBNREkgQWVyb3NvbCBQcmlvciB0byBJbmhhbGF0aW9uIEFmZmVjdHMgQm90aCBSZWdpb25hbCBhbmQgVG90YWwgRGVwb3NpdGlvbiBpbiB0aGUgUmVzcGlyYXRvcnkgU3lzdGVtIiwiYXV0aG9yIjpbeyJmYW1pbHkiOiJMZWdoLUxhbmQiLCJnaXZlbiI6IlZpY3RvcmlhIiwicGFyc2UtbmFtZXMiOmZhbHNlLCJkcm9wcGluZy1wYXJ0aWNsZSI6IiIsIm5vbi1kcm9wcGluZy1wYXJ0aWNsZSI6IiJ9LHsiZmFtaWx5IjoiSGFkZHJlbGwiLCJnaXZlbiI6IkFsbGVuIEUuIiwicGFyc2UtbmFtZXMiOmZhbHNlLCJkcm9wcGluZy1wYXJ0aWNsZSI6IiIsIm5vbi1kcm9wcGluZy1wYXJ0aWNsZSI6IiJ9LHsiZmFtaWx5IjoiTGV3aXMiLCJnaXZlbiI6IkRhdmlkIiwicGFyc2UtbmFtZXMiOmZhbHNlLCJkcm9wcGluZy1wYXJ0aWNsZSI6IiIsIm5vbi1kcm9wcGluZy1wYXJ0aWNsZSI6IiJ9LHsiZmFtaWx5IjoiTXVybmFuZSIsImdpdmVuIjoiRGFycmFnaCIsInBhcnNlLW5hbWVzIjpmYWxzZSwiZHJvcHBpbmctcGFydGljbGUiOiIiLCJub24tZHJvcHBpbmctcGFydGljbGUiOiIifSx7ImZhbWlseSI6IlJlaWQiLCJnaXZlbiI6IkpvbmF0aGFuIFAuIiwicGFyc2UtbmFtZXMiOmZhbHNlLCJkcm9wcGluZy1wYXJ0aWNsZSI6IiIsIm5vbi1kcm9wcGluZy1wYXJ0aWNsZSI6IiJ9XSwiY29udGFpbmVyLXRpdGxlIjoiUGhhcm1hY2V1dGljcyAyMDIxLCBWb2wuIDEzLCBQYWdlIDk0MSIsImFjY2Vzc2VkIjp7ImRhdGUtcGFydHMiOltbMjAyMiw0LDEzXV19LCJET0kiOiIxMC4zMzkwL1BIQVJNQUNFVVRJQ1MxMzA3MDk0MSIsIklTU04iOiIxOTk5LTQ5MjMiLCJVUkwiOiJodHRwczovL3d3dy5tZHBpLmNvbS8xOTk5LTQ5MjMvMTMvNy85NDEvaHRtIiwiaXNzdWVkIjp7ImRhdGUtcGFydHMiOltbMjAyMSw2LDI0XV19LCJwYWdlIjoiOTQxIiwiYWJzdHJhY3QiOiJBcyBwdWxtb25hcnkgZHJ1ZyBkZXBvc2l0aW9uIGlzIGEgZnVuY3Rpb24gb2YgYWVyb3NvbCBwYXJ0aWNsZSBzaXplIGRpc3RyaWJ1dGlvbiwgaXQgaXMgY3JpdGljYWwgdGhhdCB0aGUgZHluYW1pY3Mgb2YgcGFydGljbGUgZm9ybWF0aW9uIGFuZCBtYXR1cmF0aW9uIGluIHBNREkgc3ByYXlzIGluIHRoZSBpbnRlcmltIGJldHdlZW4gZ2VuZXJhdGlvbiBhbmQgaW5oYWxhdGlvbiBhcmUgZnVsbHkgdW5kZXJzdG9vZC4gVGhpcyBwYXBlciBwcmVzZW50cyBhbiBhcHByb2FjaCB0byBtZWFzdXJlIHRoZSBldmFwb3JhdGl2ZSBhbmQgY29uZGVuc2F0aW9uYWwgZmx1eGVzIG9mIHZvbGF0aWxlIGNvbXBvbmVudHMgYW5kIHdhdGVyIGZyb20gYW5kIHRvIHNvbHV0aW9uIHBNREkgZHJvcGxldHMgZm9sbG93aW5nIGdlbmVyYXRpb24gdXNpbmcgYSBub3ZlbCB0ZWNobmlxdWUgcmVmZXJyZWQgdG8gYXMgdGhlIFNpbmdsZSBQYXJ0aWNsZSBFbGVjdHJvZHluYW1pYyBMdW5nIChTUEVMKS4gSW4gZG9pbmcgc28sIGV2YXBvcmF0aW5nIGFlcm9zb2wgZHJvcGxldHMgYXJlIHNob3duIGNhcGFibGUgb2YgYWN0aW5nIGFzIGNvbmRlbnNhdGlvbiBudWNsZWkgZm9yIHdhdGVyLiBJbmRlZWQsIHdlIHNob3cgdGhhdCB0aGUgcmFwaWQgdmFwb3Jpc2F0aW9uIG9mIHZvbGF0aWxlIGNvbXBvbmVudHMgZnJvbSBhIHZvbGF0aWxlIGRyb3BsZXQgaXMgZGlyZWN0bHkgY29ycmVsYXRlZCB0byB0aGUgdm9sdW1lIG9mIHdhdGVyIHRha2VuIHVwIGJ5IGNvbmRlbnNhdGlvbi4gRnVydGhlcm1vcmUsIGEgc2lnbmlmaWNhbnQgdm9sdW1lIG9mIHdhdGVyIGlzIHNob3duIHRvIGNvbmRlbnNlIG9uIGRyb3BsZXRzIG9mIGEgbW9kZWwgcE1ESSBmb3JtdWxhdGlvbiAoaHlkcm9mbHVvcm9hbGthbmUgKEhGQSksIGV0aGFub2wgYW5kIGdseWNlcm9sKSBkdXJpbmcgZXZhcG9yYXRpdmUgZHJvcGxldCBhZ2VpbmcsIGRpc3BsYXlpbmcgYSBkcmFtYXRpYyBzaGlmdCBmcm9tIGEgY29yZSBjb21wb3NpdGlvbiBvZiBhIHZvbGF0aWxlIHNwZWNpZXMgdG8gdGhhdCBvZiBwcmVkb21pbmFudGx5IHdhdGVyIChub24tdm9sYXRpbGUgZ2x5Y2Vyb2wgcmVtYWluZWQgaW4gdGhpcyBjYXNlKS4gVGhpcyB5aWVsZHMgYSBkcm9wbGV0IHdpdGggYSB3YXRlciBhY3Rpdml0eSBvZiAwLjk4IGF0IHRoZSBpbnN0YW5jZSBvZiBpbmhhbGF0aW9uLiBUaGUgaW1wbGljYXRpb25zIG9mIHRoZXNlIHJlc3VsdHMgb24gcmVnaW9uYWwgYW5kIHRvdGFsIHB1bG1vbmFyeSBkcnVnIGRlcG9zaXRpb24gYXJlIGV4cGxvcmVkIHVzaW5nIHRoZSBJbnRlcm5hdGlvbmFsIENvbW1pc3Npb24gb2YgUmFkaW9sb2dpY2FsIFByb3RlY3Rpb24gKElDUlApIGRlcG9zaXRpb24gbW9kZWwsIHdpdGggYW4gaW50ZWdyYXRlZCBzZW1pLWFuYWx5dGljYWwgdHJlYXRtZW50IG9mIGh5Z3Jvc2NvcGljIGdyb3d0aC4gVGhyb3VnaCB0aGlzLCBkcm9wbGV0cyB3aXRoIHdhdGVyIGFjdGl2aXR5IG9mIDAuOTggdXBvbiBpbmhhbGF0aW9uIGFyZSBzaG93biB0byBwcm9kdWNlIG1hcmtlZGx5IGRpZmZlcmVudCBkb3NlIGRlcG9zaXRpb24gcHJvZmlsZXMgdG8gdGhvc2Ugd2l0aCBsb3dlciB3YXRlciBhY3Rpdml0aWVzIGF0IHRoZSBwb2ludCBvZiBpbnNwaXJhdGlvbi4iLCJwdWJsaXNoZXIiOiJNdWx0aWRpc2NpcGxpbmFyeSBEaWdpdGFsIFB1Ymxpc2hpbmcgSW5zdGl0dXRlIiwiaXNzdWUiOiI3Iiwidm9sdW1lIjoiMTMiLCJjb250YWluZXItdGl0bGUtc2hvcnQiOiIifSwiaXNUZW1wb3JhcnkiOmZhbHNlfSx7ImlkIjoiNjk4N2JhZWEtZThmNy0zNDg3LTlkZjctMjEwOGE3N2RmNjRlIiwiaXRlbURhdGEiOnsidHlwZSI6ImFydGljbGUtam91cm5hbCIsImlkIjoiNjk4N2JhZWEtZThmNy0zNDg3LTlkZjctMjEwOGE3N2RmNjRlIiwidGl0bGUiOiJVbmRlcnN0YW5kaW5nIHRoZSBwZXJmb3JtYW5jZSBvZiBwcmVzc3VyaXplZCBtZXRlcmVkIGRvc2UgaW5oYWxlcnMgZm9ybXVsYXRlZCB3aXRoIGxvdyBHbG9iYWwgd2FybWluZyBwb3RlbnRpYWwgcHJvcGVsbGFudHMiLCJhdXRob3IiOlt7ImZhbWlseSI6IldhbmciLCJnaXZlbiI6Ikh1aSIsInBhcnNlLW5hbWVzIjpmYWxzZSwiZHJvcHBpbmctcGFydGljbGUiOiIiLCJub24tZHJvcHBpbmctcGFydGljbGUiOiIifSx7ImZhbWlseSI6IkxlYWwiLCJnaXZlbiI6Ikphc21pbSIsInBhcnNlLW5hbWVzIjpmYWxzZSwiZHJvcHBpbmctcGFydGljbGUiOiIiLCJub24tZHJvcHBpbmctcGFydGljbGUiOiIifSx7ImZhbWlseSI6Ik9yZG91YmFkaSIsImdpdmVuIjoiTWFuaSIsInBhcnNlLW5hbWVzIjpmYWxzZSwiZHJvcHBpbmctcGFydGljbGUiOiIiLCJub24tZHJvcHBpbmctcGFydGljbGUiOiIifSx7ImZhbWlseSI6Ik1pbm9vdGFuIiwiZ2l2ZW4iOiJaYWhyYSIsInBhcnNlLW5hbWVzIjpmYWxzZSwiZHJvcHBpbmctcGFydGljbGUiOiIiLCJub24tZHJvcHBpbmctcGFydGljbGUiOiIifSx7ImZhbWlseSI6IkxhY2hhY3oiLCJnaXZlbiI6IktlbGxpc2EiLCJwYXJzZS1uYW1lcyI6ZmFsc2UsImRyb3BwaW5nLXBhcnRpY2xlIjoiIiwibm9uLWRyb3BwaW5nLXBhcnRpY2xlIjoiIn0seyJmYW1pbHkiOiJDYXJyaWd5IiwiZ2l2ZW4iOiJOaWNob2xhcyIsInBhcnNlLW5hbWVzIjpmYWxzZSwiZHJvcHBpbmctcGFydGljbGUiOiIiLCJub24tZHJvcHBpbmctcGFydGljbGUiOiIifSx7ImZhbWlseSI6IkxlY2h1Z2EtQmFsbGVzdGVyb3MiLCJnaXZlbiI6IkRhdmlkIiwicGFyc2UtbmFtZXMiOmZhbHNlLCJkcm9wcGluZy1wYXJ0aWNsZSI6IiIsIm5vbi1kcm9wcGluZy1wYXJ0aWNsZSI6IiJ9LHsiZmFtaWx5IjoiVmVocmluZyIsImdpdmVuIjoiUmVpbmhhcmQiLCJwYXJzZS1uYW1lcyI6ZmFsc2UsImRyb3BwaW5nLXBhcnRpY2xlIjoiIiwibm9uLWRyb3BwaW5nLXBhcnRpY2xlIjoiIn1dLCJjb250YWluZXItdGl0bGUiOiJBZXJvc29sIFNjaWVuY2UgYW5kIFRlY2hub2xvZ3kiLCJET0kiOiIxMC4xMDgwLzAyNzg2ODI2LjIwMjMuMjI5NjkzMCIsIklTU04iOiIxNTIxNzM4OCIsImlzc3VlZCI6eyJkYXRlLXBhcnRzIjpbWzIwMjRdXX0sInBhZ2UiOiIxMTUtMTMzIiwiYWJzdHJhY3QiOiJTd2l0Y2hpbmcgdG8gbG93LWdsb2JhbCB3YXJtaW5nIHBvdGVudGlhbCAoR1dQKSBwcm9wZWxsYW50cyBmb3IgcHJlc3N1cml6ZWQgbWV0ZXJlZCBkb3NlIGluaGFsZXJzIChwTURJcykgaXMgY3J1Y2lhbCBpbiBjdXJyZW50IGluaGFsYXRpb24gcHJvZHVjdCBkZXZlbG9wbWVudCwgYXMgaXQgaXMgY3J1Y2lhbCB0byBzYWZlZ3VhcmQgcGF0aWVudCBhY2Nlc3MuIFRoaXMgcGFwZXIgcHJvdmlkZXMgYm90aCB0aGVvcmV0aWNhbCBhbmQgZXhwZXJpbWVudGFsIGV2aWRlbmNlIHRvIGFkdmFuY2UgdGhlIHVuZGVyc3RhbmRpbmcgb2YgdGhlIHJlbGF0aXZlIHBlcmZvcm1hbmNlIG9mIHBNRElzIHVzaW5nIHRyYWRpdGlvbmFsIEhGQSBwcm9wZWxsYW50cyAoSEZBLTEzNGEsIEhGQS0yMjdlYSkgdmVyc3VzIG5ldyBsb3ctR1dQIHByb3BlbGxhbnQgKEhGTy0xMjM0emUsIEhGTy0xMjM0eWYsIEhGQy0xNTJhKSBhY3Jvc3MgdGhyZWUgc3RhZ2VzIG9mIHBNREkgYWN0dWF0aW9uOiBkaXNjaGFyZ2Ugb2YgcHJvcGVsbGFudCBmcm9tIHRoZSBzcHJheSBvcmlmaWNlLCBhdG9taXphdGlvbiBvZiB0aGUgYnVsayBsaXF1aWQgaW50byBkcm9wbGV0cywgYW5kIGludGVyYWN0aW9uIHdpdGggdGhlIHN1cnJvdW5kaW5nIGVudmlyb25tZW50LiBUaGUgYWNvdXN0aWMgcHJvZmlsZXMsIHdoaWNoIHJlcHJlc2VudCB0aGUgcHJvcGVsbGFudCBkaXNjaGFyZ2UgZnJvbSB0aGUgc3ByYXkgb3JpZmljZSwgcmV2ZWFsZWQgdGhhdCB0aGUgcGx1bWUgZHVyYXRpb24gYW5kIGF1ZGlvIGFtcGxpdHVkZSB3ZXJlIG1vc3RseSBpbmZsdWVuY2VkIGJ5IHRoZSBkaWFtZXRlciBvZiB0aGUgb3JpZmljZSBhbmQgdG8gYSBsZXNzZXIgZXh0ZW50IGJ5IHByb3BlbGxhbnQgdHlwZS4gVGhlIGluaXRpYWwgcHJvcGVsbGFudCBkcm9wbGV0IHNpemUgcHJvZHVjZWQgYWZ0ZXIgYXRvbWl6YXRpb24gb2YgdGhlIGRpc2NoYXJnZWQgYnVsayBsaXF1aWQgd2FzIGV2YWx1YXRlZCBieSBtZWFzdXJpbmcgY29udGVudCBlcXVpdmFsZW50IGRpYW1ldGVycyBhdCBkaWZmZXJlbnQgZXRoYW5vbCBjb25jZW50cmF0aW9ucyBhbmQgc3ByYXkgb3JpZmljZSBkaWFtZXRlcnMuIFRocm91Z2ggYSAwLjMyIG1tIHNwcmF5IG9yaWZpY2UsIHByb3BlbGxhbnQtb25seSBwTURJcyBwcm9kdWNlZCBkcm9wbGV0cyBpbiB0aGUgOS4w4oCTMTMuNSDCtW0gcmFuZ2UsIHdpdGggSEZDLTE1MmEgeWllbGRpbmcgdGhlIGxhcmdlc3QgZHJvcGxldHMgYW5kIEhGTy0xMjM0eWYgdGhlIHNtYWxsZXN0LCB3aGlsZSBhbGwgZXhoaWJpdGVkIGNvbXBhcmFibGUgZGVwZW5kZW5jZSBvbiBldGhhbm9sIGNvbmNlbnRyYXRpb24gYW5kIHNwcmF5IG9yaWZpY2Ugc2l6ZS4gTW9kZWxpbmcgb2YgbW9pc3R1cmUgY29uZGVuc2F0aW9uIG9uIHByb3BlbGxhbnQgZHJvcGxldHMgaW5kaWNhdGVkIHRoYXQgdGhlIGFtb3VudCBvZiBjb25kZW5zZWQgd2F0ZXIgYW5kIGRyb3BsZXQgbGlmZXRpbWUgYm90aCBkZXBlbmQgc3Ryb25nbHkgb24gYW1iaWVudCBodW1pZGl0eSBhbmQgZXRoYW5vbCBjb25jZW50cmF0aW9uIGFuZCBvbmx5IHdlYWtseSBvbiB0aGUgcHJvcGVsbGFudCB0eXBlLiBUaHJlZSBzdXNwZW5zaW9uIGZvcm11bGF0aW9ucyBpbiBIRkEtMTM0YSwgSEZPLTEyMzR6ZSwgb3IgSEZDLTE1MmEsIHdlcmUgdGVzdGVkIHVuZGVyIHZhcnlpbmcgcmVsYXRpdmUgaHVtaWRpdGllcyB0byBldmFsdWF0ZSB0aGUgaW1wYWN0IG9mIGFtYmllbnQgaHVtaWRpdHkgb24gdGhlIGluwqB2aXRybyBhZXJvc29sIHBlcmZvcm1hbmNlIG9mIHN1c3BlbnNpb24gcE1ESXMuIENvcHlyaWdodCDCqSAyMDI0IEFtZXJpY2FuIEFzc29jaWF0aW9uIGZvciBBZXJvc29sIFJlc2VhcmNoLiIsImlzc3VlIjoiMiIsInZvbHVtZSI6IjU4IiwiY29udGFpbmVyLXRpdGxlLXNob3J0IjoiIn0sImlzVGVtcG9yYXJ5IjpmYWxzZX1dfQ=="/>
          <w:id w:val="-1445764237"/>
          <w:placeholder>
            <w:docPart w:val="DefaultPlaceholder_-1854013440"/>
          </w:placeholder>
        </w:sdtPr>
        <w:sdtEndPr/>
        <w:sdtContent>
          <w:r w:rsidRPr="007071BD">
            <w:rPr>
              <w:color w:val="000000"/>
            </w:rPr>
            <w:t>[10,16]</w:t>
          </w:r>
        </w:sdtContent>
      </w:sdt>
      <w:r w:rsidR="00245C1D" w:rsidRPr="00245C1D">
        <w:t>.</w:t>
      </w:r>
    </w:p>
    <w:p w14:paraId="57DCC0F5" w14:textId="4112B612" w:rsidR="00966CD3" w:rsidRPr="00607975" w:rsidRDefault="00607975" w:rsidP="00607975">
      <w:pPr>
        <w:pStyle w:val="DDLHeading1"/>
        <w:rPr>
          <w:sz w:val="20"/>
          <w:szCs w:val="36"/>
        </w:rPr>
      </w:pPr>
      <w:r w:rsidRPr="00607975">
        <w:rPr>
          <w:sz w:val="20"/>
          <w:szCs w:val="36"/>
        </w:rPr>
        <w:lastRenderedPageBreak/>
        <w:t>Conclusion</w:t>
      </w:r>
    </w:p>
    <w:p w14:paraId="2DDD9BF9" w14:textId="10FC2E83" w:rsidR="00607975" w:rsidRPr="00607975" w:rsidRDefault="00245C1D" w:rsidP="009B2C8D">
      <w:pPr>
        <w:pStyle w:val="DDLBodyText"/>
      </w:pPr>
      <w:r w:rsidRPr="00245C1D">
        <w:t>A stroboscopic droplet analysis method is presented that enables the evaporation rates of propellant droplets to be measured. The evaporation rate of droplets of HFA 134a, HFA 152a and HFO 1234ze were found to be approximately 10,000, 20,000, and 41,000 µm</w:t>
      </w:r>
      <w:r w:rsidRPr="00245C1D">
        <w:rPr>
          <w:vertAlign w:val="superscript"/>
        </w:rPr>
        <w:t>2</w:t>
      </w:r>
      <w:r w:rsidRPr="00245C1D">
        <w:t>s</w:t>
      </w:r>
      <w:r w:rsidRPr="00245C1D">
        <w:rPr>
          <w:vertAlign w:val="superscript"/>
        </w:rPr>
        <w:t>-1</w:t>
      </w:r>
      <w:r w:rsidRPr="00245C1D">
        <w:t>, respectively. This method is coupled with established EDB measurements to provide insight into the evolving state of propellant droplets when exposed to humid air. As an early method development study</w:t>
      </w:r>
      <w:r w:rsidR="00766B92">
        <w:t>,</w:t>
      </w:r>
      <w:r w:rsidR="00755508">
        <w:t xml:space="preserve"> </w:t>
      </w:r>
      <w:r w:rsidRPr="00245C1D">
        <w:t>further work is required to enable EDB studies of HFO 1234ze and increased control of the environmental conditions for SDA measurements.</w:t>
      </w:r>
      <w:r w:rsidR="008F279F">
        <w:t xml:space="preserve"> </w:t>
      </w:r>
      <w:r w:rsidRPr="00245C1D">
        <w:t>The approach presented provides a route to evaluating the performance of different formulations by quantifying the size of droplets over timescales relevant to inhalation. Furthermore, as the SDA method provides sensitive measurements of droplet size change, this approach offers an in vitro route to measuring aerosol maturation and is therefore a valuable tool in the context of the transition to low GWP propellants.</w:t>
      </w:r>
    </w:p>
    <w:p w14:paraId="0FD4064B" w14:textId="336FD60F" w:rsidR="00436884" w:rsidRPr="00B54667" w:rsidRDefault="00245C1D" w:rsidP="00B54667">
      <w:pPr>
        <w:pStyle w:val="DDLBodyText"/>
      </w:pPr>
      <w:r w:rsidRPr="00F51BC5">
        <w:t>Acknowledgements</w:t>
      </w:r>
      <w:r w:rsidR="0072242C">
        <w:t xml:space="preserve">: </w:t>
      </w:r>
      <w:r w:rsidR="00755508" w:rsidRPr="00755508">
        <w:t>Funding for this work was made possible by the U.S. Food and Drug Administration (FDA) through Contract 75F40123C00186; views expressed in this publication are from the authors only and do not necessarily reflect the FDA’s official views or policies nor does any mention of trade names, commercial practices, or organization imply endorsement by the U.S. Government.</w:t>
      </w:r>
    </w:p>
    <w:p w14:paraId="57DCC0FB" w14:textId="7BCD58C9" w:rsidR="007D307A" w:rsidRPr="00245C1D" w:rsidRDefault="007D307A" w:rsidP="00245C1D">
      <w:pPr>
        <w:pStyle w:val="DDLHeading1"/>
        <w:rPr>
          <w:sz w:val="20"/>
          <w:szCs w:val="36"/>
        </w:rPr>
      </w:pPr>
      <w:r w:rsidRPr="00245C1D">
        <w:rPr>
          <w:sz w:val="20"/>
          <w:szCs w:val="36"/>
        </w:rPr>
        <w:t>References</w:t>
      </w:r>
    </w:p>
    <w:sdt>
      <w:sdtPr>
        <w:rPr>
          <w:sz w:val="16"/>
          <w:szCs w:val="16"/>
        </w:rPr>
        <w:tag w:val="MENDELEY_BIBLIOGRAPHY"/>
        <w:id w:val="653261982"/>
        <w:placeholder>
          <w:docPart w:val="DefaultPlaceholder_-1854013440"/>
        </w:placeholder>
      </w:sdtPr>
      <w:sdtEndPr>
        <w:rPr>
          <w:szCs w:val="18"/>
        </w:rPr>
      </w:sdtEndPr>
      <w:sdtContent>
        <w:p w14:paraId="75B570A2" w14:textId="77777777" w:rsidR="007071BD" w:rsidRPr="007071BD" w:rsidRDefault="007071BD" w:rsidP="007071BD">
          <w:pPr>
            <w:autoSpaceDE w:val="0"/>
            <w:autoSpaceDN w:val="0"/>
            <w:spacing w:after="0" w:line="276" w:lineRule="auto"/>
            <w:ind w:hanging="640"/>
            <w:divId w:val="230698816"/>
            <w:rPr>
              <w:sz w:val="16"/>
              <w:szCs w:val="24"/>
            </w:rPr>
          </w:pPr>
          <w:r w:rsidRPr="007071BD">
            <w:rPr>
              <w:sz w:val="16"/>
            </w:rPr>
            <w:t>[1]</w:t>
          </w:r>
          <w:r w:rsidRPr="007071BD">
            <w:rPr>
              <w:sz w:val="16"/>
            </w:rPr>
            <w:tab/>
            <w:t>J.N. Pritchard, Change is in the air - the new pressurized metered-dose inhaler propellants, in: Drug Delivery to the Lungs, 2022: pp. 25–29.</w:t>
          </w:r>
        </w:p>
        <w:p w14:paraId="4CAEEF09" w14:textId="77777777" w:rsidR="007071BD" w:rsidRPr="007071BD" w:rsidRDefault="007071BD" w:rsidP="007071BD">
          <w:pPr>
            <w:autoSpaceDE w:val="0"/>
            <w:autoSpaceDN w:val="0"/>
            <w:spacing w:after="0" w:line="276" w:lineRule="auto"/>
            <w:ind w:hanging="640"/>
            <w:divId w:val="558522088"/>
            <w:rPr>
              <w:sz w:val="16"/>
            </w:rPr>
          </w:pPr>
          <w:r w:rsidRPr="007071BD">
            <w:rPr>
              <w:sz w:val="16"/>
            </w:rPr>
            <w:t>[2]</w:t>
          </w:r>
          <w:r w:rsidRPr="007071BD">
            <w:rPr>
              <w:sz w:val="16"/>
            </w:rPr>
            <w:tab/>
            <w:t xml:space="preserve">F. </w:t>
          </w:r>
          <w:proofErr w:type="spellStart"/>
          <w:r w:rsidRPr="007071BD">
            <w:rPr>
              <w:sz w:val="16"/>
            </w:rPr>
            <w:t>Buttini</w:t>
          </w:r>
          <w:proofErr w:type="spellEnd"/>
          <w:r w:rsidRPr="007071BD">
            <w:rPr>
              <w:sz w:val="16"/>
            </w:rPr>
            <w:t xml:space="preserve">, S. </w:t>
          </w:r>
          <w:proofErr w:type="spellStart"/>
          <w:r w:rsidRPr="007071BD">
            <w:rPr>
              <w:sz w:val="16"/>
            </w:rPr>
            <w:t>Glieca</w:t>
          </w:r>
          <w:proofErr w:type="spellEnd"/>
          <w:r w:rsidRPr="007071BD">
            <w:rPr>
              <w:sz w:val="16"/>
            </w:rPr>
            <w:t xml:space="preserve">, F. </w:t>
          </w:r>
          <w:proofErr w:type="spellStart"/>
          <w:r w:rsidRPr="007071BD">
            <w:rPr>
              <w:sz w:val="16"/>
            </w:rPr>
            <w:t>Sonvico</w:t>
          </w:r>
          <w:proofErr w:type="spellEnd"/>
          <w:r w:rsidRPr="007071BD">
            <w:rPr>
              <w:sz w:val="16"/>
            </w:rPr>
            <w:t xml:space="preserve">, D.A. Lewis, Metered dose inhalers in the transition to low GWP propellants: what we know and what is missing to make it happen, Expert </w:t>
          </w:r>
          <w:proofErr w:type="spellStart"/>
          <w:r w:rsidRPr="007071BD">
            <w:rPr>
              <w:sz w:val="16"/>
            </w:rPr>
            <w:t>Opin</w:t>
          </w:r>
          <w:proofErr w:type="spellEnd"/>
          <w:r w:rsidRPr="007071BD">
            <w:rPr>
              <w:sz w:val="16"/>
            </w:rPr>
            <w:t xml:space="preserve"> Drug Deliv 20 (2023) 1131–1143. https://doi.org/10.1080/17425247.2023.2264184.</w:t>
          </w:r>
        </w:p>
        <w:p w14:paraId="6E151398" w14:textId="77777777" w:rsidR="007071BD" w:rsidRPr="007071BD" w:rsidRDefault="007071BD" w:rsidP="007071BD">
          <w:pPr>
            <w:autoSpaceDE w:val="0"/>
            <w:autoSpaceDN w:val="0"/>
            <w:spacing w:after="0" w:line="276" w:lineRule="auto"/>
            <w:ind w:hanging="640"/>
            <w:divId w:val="492068242"/>
            <w:rPr>
              <w:sz w:val="16"/>
            </w:rPr>
          </w:pPr>
          <w:r w:rsidRPr="007071BD">
            <w:rPr>
              <w:sz w:val="16"/>
            </w:rPr>
            <w:t>[3]</w:t>
          </w:r>
          <w:r w:rsidRPr="007071BD">
            <w:rPr>
              <w:sz w:val="16"/>
            </w:rPr>
            <w:tab/>
            <w:t xml:space="preserve">J. Shur, I. Rossi, W. Ganley, P. Kwok, R. Telford, R. Price, The Formulators Guide to Transitioning to Low Global Warming Potential </w:t>
          </w:r>
          <w:proofErr w:type="spellStart"/>
          <w:r w:rsidRPr="007071BD">
            <w:rPr>
              <w:sz w:val="16"/>
            </w:rPr>
            <w:t>pMDIs</w:t>
          </w:r>
          <w:proofErr w:type="spellEnd"/>
          <w:r w:rsidRPr="007071BD">
            <w:rPr>
              <w:sz w:val="16"/>
            </w:rPr>
            <w:t>, in: Respiratory Drug Delivery, 2022: pp. 65–74.</w:t>
          </w:r>
        </w:p>
        <w:p w14:paraId="399D9A91" w14:textId="77777777" w:rsidR="007071BD" w:rsidRPr="007071BD" w:rsidRDefault="007071BD" w:rsidP="007071BD">
          <w:pPr>
            <w:autoSpaceDE w:val="0"/>
            <w:autoSpaceDN w:val="0"/>
            <w:spacing w:after="0" w:line="276" w:lineRule="auto"/>
            <w:ind w:hanging="640"/>
            <w:divId w:val="63530992"/>
            <w:rPr>
              <w:sz w:val="16"/>
            </w:rPr>
          </w:pPr>
          <w:r w:rsidRPr="007071BD">
            <w:rPr>
              <w:sz w:val="16"/>
            </w:rPr>
            <w:t>[4]</w:t>
          </w:r>
          <w:r w:rsidRPr="007071BD">
            <w:rPr>
              <w:sz w:val="16"/>
            </w:rPr>
            <w:tab/>
            <w:t>R.O. Williams, T.L. Rogers, J. Liu, Study of solubility of steroids in hydrofluoroalkane propellants, Drug Dev Ind Pharm 25 (1999) 1227–1234. https://doi.org/10.1081/DDC-100102292.</w:t>
          </w:r>
        </w:p>
        <w:p w14:paraId="6E3F7953" w14:textId="77777777" w:rsidR="007071BD" w:rsidRPr="007071BD" w:rsidRDefault="007071BD" w:rsidP="007071BD">
          <w:pPr>
            <w:autoSpaceDE w:val="0"/>
            <w:autoSpaceDN w:val="0"/>
            <w:spacing w:after="0" w:line="276" w:lineRule="auto"/>
            <w:ind w:hanging="640"/>
            <w:divId w:val="254366702"/>
            <w:rPr>
              <w:sz w:val="16"/>
            </w:rPr>
          </w:pPr>
          <w:r w:rsidRPr="007071BD">
            <w:rPr>
              <w:sz w:val="16"/>
            </w:rPr>
            <w:t>[5]</w:t>
          </w:r>
          <w:r w:rsidRPr="007071BD">
            <w:rPr>
              <w:sz w:val="16"/>
            </w:rPr>
            <w:tab/>
            <w:t xml:space="preserve">I. Rossi, W. Ganley, P.C.L. Kwok, I. </w:t>
          </w:r>
          <w:proofErr w:type="spellStart"/>
          <w:r w:rsidRPr="007071BD">
            <w:rPr>
              <w:sz w:val="16"/>
            </w:rPr>
            <w:t>Zadrazil</w:t>
          </w:r>
          <w:proofErr w:type="spellEnd"/>
          <w:r w:rsidRPr="007071BD">
            <w:rPr>
              <w:sz w:val="16"/>
            </w:rPr>
            <w:t xml:space="preserve">, G. </w:t>
          </w:r>
          <w:proofErr w:type="spellStart"/>
          <w:r w:rsidRPr="007071BD">
            <w:rPr>
              <w:sz w:val="16"/>
            </w:rPr>
            <w:t>Hassal</w:t>
          </w:r>
          <w:proofErr w:type="spellEnd"/>
          <w:r w:rsidRPr="007071BD">
            <w:rPr>
              <w:sz w:val="16"/>
            </w:rPr>
            <w:t xml:space="preserve">, O. Michelet, S. </w:t>
          </w:r>
          <w:proofErr w:type="spellStart"/>
          <w:r w:rsidRPr="007071BD">
            <w:rPr>
              <w:sz w:val="16"/>
            </w:rPr>
            <w:t>Sarraih</w:t>
          </w:r>
          <w:proofErr w:type="spellEnd"/>
          <w:r w:rsidRPr="007071BD">
            <w:rPr>
              <w:sz w:val="16"/>
            </w:rPr>
            <w:t xml:space="preserve">, G. Brouet, R. Price, J. Shur, Fundamental properties of propellant aerosols can guide transition to low global warming potential </w:t>
          </w:r>
          <w:proofErr w:type="spellStart"/>
          <w:r w:rsidRPr="007071BD">
            <w:rPr>
              <w:sz w:val="16"/>
            </w:rPr>
            <w:t>pMDIs</w:t>
          </w:r>
          <w:proofErr w:type="spellEnd"/>
          <w:r w:rsidRPr="007071BD">
            <w:rPr>
              <w:sz w:val="16"/>
            </w:rPr>
            <w:t>: size, velocity and surface charge, in: Drug Delivery to the Lungs, 2021.</w:t>
          </w:r>
        </w:p>
        <w:p w14:paraId="141E5E64" w14:textId="77777777" w:rsidR="007071BD" w:rsidRPr="007071BD" w:rsidRDefault="007071BD" w:rsidP="007071BD">
          <w:pPr>
            <w:autoSpaceDE w:val="0"/>
            <w:autoSpaceDN w:val="0"/>
            <w:spacing w:after="0" w:line="276" w:lineRule="auto"/>
            <w:ind w:hanging="640"/>
            <w:divId w:val="688525500"/>
            <w:rPr>
              <w:sz w:val="16"/>
            </w:rPr>
          </w:pPr>
          <w:r w:rsidRPr="007071BD">
            <w:rPr>
              <w:sz w:val="16"/>
            </w:rPr>
            <w:t>[6]</w:t>
          </w:r>
          <w:r w:rsidRPr="007071BD">
            <w:rPr>
              <w:sz w:val="16"/>
            </w:rPr>
            <w:tab/>
            <w:t>D.J. Duke, B.J. Myatt, L. Rao, S. Vutlapalli, N. Marasini, H. Dowdle, P. Cocks, D. Schmidt, Optimizing Spray Formation in Solution and Suspension Low GWP Metered Dose Inhalers, in: Respiratory Drug Delivery, 2023: pp. 81–92.</w:t>
          </w:r>
        </w:p>
        <w:p w14:paraId="6C17D1E8" w14:textId="77777777" w:rsidR="007071BD" w:rsidRPr="007071BD" w:rsidRDefault="007071BD" w:rsidP="007071BD">
          <w:pPr>
            <w:autoSpaceDE w:val="0"/>
            <w:autoSpaceDN w:val="0"/>
            <w:spacing w:after="0" w:line="276" w:lineRule="auto"/>
            <w:ind w:hanging="640"/>
            <w:divId w:val="1434591390"/>
            <w:rPr>
              <w:sz w:val="16"/>
            </w:rPr>
          </w:pPr>
          <w:r w:rsidRPr="007071BD">
            <w:rPr>
              <w:sz w:val="16"/>
            </w:rPr>
            <w:t>[7]</w:t>
          </w:r>
          <w:r w:rsidRPr="007071BD">
            <w:rPr>
              <w:sz w:val="16"/>
            </w:rPr>
            <w:tab/>
            <w:t>S.W. Stein, P.B. Myrdal, The relative influence of atomization and evaporation on metered dose inhaler drug delivery efficiency, Aerosol Science and Technology 40 (2006) 335–347. https://doi.org/10.1080/02786820600612268.</w:t>
          </w:r>
        </w:p>
        <w:p w14:paraId="68DC983B" w14:textId="77777777" w:rsidR="007071BD" w:rsidRPr="007071BD" w:rsidRDefault="007071BD" w:rsidP="007071BD">
          <w:pPr>
            <w:autoSpaceDE w:val="0"/>
            <w:autoSpaceDN w:val="0"/>
            <w:spacing w:after="0" w:line="276" w:lineRule="auto"/>
            <w:ind w:hanging="640"/>
            <w:divId w:val="2022707469"/>
            <w:rPr>
              <w:sz w:val="16"/>
            </w:rPr>
          </w:pPr>
          <w:r w:rsidRPr="007071BD">
            <w:rPr>
              <w:sz w:val="16"/>
            </w:rPr>
            <w:t>[8]</w:t>
          </w:r>
          <w:r w:rsidRPr="007071BD">
            <w:rPr>
              <w:sz w:val="16"/>
            </w:rPr>
            <w:tab/>
            <w:t xml:space="preserve">P. Sheth, S.W. Stein, P.B. Myrdal, </w:t>
          </w:r>
          <w:proofErr w:type="gramStart"/>
          <w:r w:rsidRPr="007071BD">
            <w:rPr>
              <w:sz w:val="16"/>
            </w:rPr>
            <w:t>The</w:t>
          </w:r>
          <w:proofErr w:type="gramEnd"/>
          <w:r w:rsidRPr="007071BD">
            <w:rPr>
              <w:sz w:val="16"/>
            </w:rPr>
            <w:t xml:space="preserve"> influence of initial atomized droplet size on residual particle size from pressurized metered dose inhalers, Int J Pharm 455 (2013) 57–65. https://doi.org/10.1016/j.ijpharm.2013.07.061.</w:t>
          </w:r>
        </w:p>
        <w:p w14:paraId="71C8FF73" w14:textId="77777777" w:rsidR="007071BD" w:rsidRPr="007071BD" w:rsidRDefault="007071BD" w:rsidP="007071BD">
          <w:pPr>
            <w:autoSpaceDE w:val="0"/>
            <w:autoSpaceDN w:val="0"/>
            <w:spacing w:after="0" w:line="276" w:lineRule="auto"/>
            <w:ind w:hanging="640"/>
            <w:divId w:val="1709912938"/>
            <w:rPr>
              <w:sz w:val="16"/>
            </w:rPr>
          </w:pPr>
          <w:r w:rsidRPr="007071BD">
            <w:rPr>
              <w:sz w:val="16"/>
            </w:rPr>
            <w:t>[9]</w:t>
          </w:r>
          <w:r w:rsidRPr="007071BD">
            <w:rPr>
              <w:sz w:val="16"/>
            </w:rPr>
            <w:tab/>
            <w:t xml:space="preserve">P. </w:t>
          </w:r>
          <w:proofErr w:type="spellStart"/>
          <w:r w:rsidRPr="007071BD">
            <w:rPr>
              <w:sz w:val="16"/>
            </w:rPr>
            <w:t>Akhuemokhan</w:t>
          </w:r>
          <w:proofErr w:type="spellEnd"/>
          <w:r w:rsidRPr="007071BD">
            <w:rPr>
              <w:sz w:val="16"/>
            </w:rPr>
            <w:t xml:space="preserve">, N.A. Green, A. Haddrell, D. Lewis, J.P. Reid, B. Forbes, </w:t>
          </w:r>
          <w:proofErr w:type="gramStart"/>
          <w:r w:rsidRPr="007071BD">
            <w:rPr>
              <w:sz w:val="16"/>
            </w:rPr>
            <w:t>How</w:t>
          </w:r>
          <w:proofErr w:type="gramEnd"/>
          <w:r w:rsidRPr="007071BD">
            <w:rPr>
              <w:sz w:val="16"/>
            </w:rPr>
            <w:t xml:space="preserve"> to engineer aerosol particle properties and biopharmaceutical performance of propellant inhalers, Int J Pharm 634 (2023). https://doi.org/10.1016/J.IJPHARM.2023.122676.</w:t>
          </w:r>
        </w:p>
        <w:p w14:paraId="46FCCDD2" w14:textId="77777777" w:rsidR="007071BD" w:rsidRPr="007071BD" w:rsidRDefault="007071BD" w:rsidP="007071BD">
          <w:pPr>
            <w:autoSpaceDE w:val="0"/>
            <w:autoSpaceDN w:val="0"/>
            <w:spacing w:after="0" w:line="276" w:lineRule="auto"/>
            <w:ind w:hanging="640"/>
            <w:divId w:val="1533811081"/>
            <w:rPr>
              <w:sz w:val="16"/>
            </w:rPr>
          </w:pPr>
          <w:r w:rsidRPr="007071BD">
            <w:rPr>
              <w:sz w:val="16"/>
            </w:rPr>
            <w:t>[10]</w:t>
          </w:r>
          <w:r w:rsidRPr="007071BD">
            <w:rPr>
              <w:sz w:val="16"/>
            </w:rPr>
            <w:tab/>
            <w:t xml:space="preserve">V. Legh-Land, A.E. Haddrell, D. Lewis, D. Murnane, J.P. Reid, Water Uptake by Evaporating </w:t>
          </w:r>
          <w:proofErr w:type="spellStart"/>
          <w:r w:rsidRPr="007071BD">
            <w:rPr>
              <w:sz w:val="16"/>
            </w:rPr>
            <w:t>pMDI</w:t>
          </w:r>
          <w:proofErr w:type="spellEnd"/>
          <w:r w:rsidRPr="007071BD">
            <w:rPr>
              <w:sz w:val="16"/>
            </w:rPr>
            <w:t xml:space="preserve"> Aerosol Prior to Inhalation Affects Both Regional and Total Deposition in the Respiratory System, Pharmaceutics 2021, Vol. 13, Page 941 13 (2021) 941. https://doi.org/10.3390/PHARMACEUTICS13070941.</w:t>
          </w:r>
        </w:p>
        <w:p w14:paraId="6B70D29E" w14:textId="77777777" w:rsidR="007071BD" w:rsidRPr="007071BD" w:rsidRDefault="007071BD" w:rsidP="007071BD">
          <w:pPr>
            <w:autoSpaceDE w:val="0"/>
            <w:autoSpaceDN w:val="0"/>
            <w:spacing w:after="0" w:line="276" w:lineRule="auto"/>
            <w:ind w:hanging="640"/>
            <w:divId w:val="458382683"/>
            <w:rPr>
              <w:sz w:val="16"/>
            </w:rPr>
          </w:pPr>
          <w:r w:rsidRPr="007071BD">
            <w:rPr>
              <w:sz w:val="16"/>
            </w:rPr>
            <w:t>[11]</w:t>
          </w:r>
          <w:r w:rsidRPr="007071BD">
            <w:rPr>
              <w:sz w:val="16"/>
            </w:rPr>
            <w:tab/>
            <w:t xml:space="preserve">R.O. Williams, T.C. Carvalho, J.I. Peters, Influence of particle size on regional lung deposition - What evidence is </w:t>
          </w:r>
          <w:proofErr w:type="gramStart"/>
          <w:r w:rsidRPr="007071BD">
            <w:rPr>
              <w:sz w:val="16"/>
            </w:rPr>
            <w:t>there?,</w:t>
          </w:r>
          <w:proofErr w:type="gramEnd"/>
          <w:r w:rsidRPr="007071BD">
            <w:rPr>
              <w:sz w:val="16"/>
            </w:rPr>
            <w:t xml:space="preserve"> Int J Pharm 406 (2011) 1–10. https://doi.org/10.1016/j.ijpharm.2010.12.040.</w:t>
          </w:r>
        </w:p>
        <w:p w14:paraId="624CF5BA" w14:textId="77777777" w:rsidR="007071BD" w:rsidRPr="007071BD" w:rsidRDefault="007071BD" w:rsidP="007071BD">
          <w:pPr>
            <w:autoSpaceDE w:val="0"/>
            <w:autoSpaceDN w:val="0"/>
            <w:spacing w:after="0" w:line="276" w:lineRule="auto"/>
            <w:ind w:hanging="640"/>
            <w:divId w:val="1369912188"/>
            <w:rPr>
              <w:sz w:val="16"/>
            </w:rPr>
          </w:pPr>
          <w:r w:rsidRPr="007071BD">
            <w:rPr>
              <w:sz w:val="16"/>
            </w:rPr>
            <w:t>[12]</w:t>
          </w:r>
          <w:r w:rsidRPr="007071BD">
            <w:rPr>
              <w:sz w:val="16"/>
            </w:rPr>
            <w:tab/>
            <w:t xml:space="preserve">H.J.J. Staat, A. van der Bos, M. van den Berg, H. </w:t>
          </w:r>
          <w:proofErr w:type="spellStart"/>
          <w:r w:rsidRPr="007071BD">
            <w:rPr>
              <w:sz w:val="16"/>
            </w:rPr>
            <w:t>Reinten</w:t>
          </w:r>
          <w:proofErr w:type="spellEnd"/>
          <w:r w:rsidRPr="007071BD">
            <w:rPr>
              <w:sz w:val="16"/>
            </w:rPr>
            <w:t xml:space="preserve">, H. </w:t>
          </w:r>
          <w:proofErr w:type="spellStart"/>
          <w:r w:rsidRPr="007071BD">
            <w:rPr>
              <w:sz w:val="16"/>
            </w:rPr>
            <w:t>Wijshoff</w:t>
          </w:r>
          <w:proofErr w:type="spellEnd"/>
          <w:r w:rsidRPr="007071BD">
            <w:rPr>
              <w:sz w:val="16"/>
            </w:rPr>
            <w:t>, M. Versluis, D. Lohse, Ultrafast imaging method to measure surface tension and viscosity of inkjet-printed droplets in flight, Exp Fluids 58 (2017) 1–8. https://doi.org/10.1007/s00348-016-2284-8.</w:t>
          </w:r>
        </w:p>
        <w:p w14:paraId="3D7BC400" w14:textId="77777777" w:rsidR="007071BD" w:rsidRPr="007071BD" w:rsidRDefault="007071BD" w:rsidP="007071BD">
          <w:pPr>
            <w:autoSpaceDE w:val="0"/>
            <w:autoSpaceDN w:val="0"/>
            <w:spacing w:after="0" w:line="276" w:lineRule="auto"/>
            <w:ind w:hanging="640"/>
            <w:divId w:val="1640762052"/>
            <w:rPr>
              <w:sz w:val="16"/>
            </w:rPr>
          </w:pPr>
          <w:r w:rsidRPr="007071BD">
            <w:rPr>
              <w:sz w:val="16"/>
            </w:rPr>
            <w:t>[13]</w:t>
          </w:r>
          <w:r w:rsidRPr="007071BD">
            <w:rPr>
              <w:sz w:val="16"/>
            </w:rPr>
            <w:tab/>
            <w:t xml:space="preserve">R.E.H. Miles, M.W.J. Glerum, H.C. Boyer, J.S. Walker, C.S. Dutcher, B.R. </w:t>
          </w:r>
          <w:proofErr w:type="spellStart"/>
          <w:r w:rsidRPr="007071BD">
            <w:rPr>
              <w:sz w:val="16"/>
            </w:rPr>
            <w:t>Bzdek</w:t>
          </w:r>
          <w:proofErr w:type="spellEnd"/>
          <w:r w:rsidRPr="007071BD">
            <w:rPr>
              <w:sz w:val="16"/>
            </w:rPr>
            <w:t xml:space="preserve">, Surface Tensions of </w:t>
          </w:r>
          <w:proofErr w:type="spellStart"/>
          <w:r w:rsidRPr="007071BD">
            <w:rPr>
              <w:sz w:val="16"/>
            </w:rPr>
            <w:t>Picoliter</w:t>
          </w:r>
          <w:proofErr w:type="spellEnd"/>
          <w:r w:rsidRPr="007071BD">
            <w:rPr>
              <w:sz w:val="16"/>
            </w:rPr>
            <w:t xml:space="preserve"> Droplets with Sub-Millisecond Surface Age, Journal of Physical Chemistry A 123 (2019) 3021–3029. https://doi.org/10.1021/acs.jpca.9b00903.</w:t>
          </w:r>
        </w:p>
        <w:p w14:paraId="501B0F43" w14:textId="77777777" w:rsidR="007071BD" w:rsidRPr="007071BD" w:rsidRDefault="007071BD" w:rsidP="007071BD">
          <w:pPr>
            <w:autoSpaceDE w:val="0"/>
            <w:autoSpaceDN w:val="0"/>
            <w:spacing w:after="0" w:line="276" w:lineRule="auto"/>
            <w:ind w:hanging="640"/>
            <w:divId w:val="1021780554"/>
            <w:rPr>
              <w:sz w:val="16"/>
            </w:rPr>
          </w:pPr>
          <w:r w:rsidRPr="007071BD">
            <w:rPr>
              <w:sz w:val="16"/>
            </w:rPr>
            <w:t>[14]</w:t>
          </w:r>
          <w:r w:rsidRPr="007071BD">
            <w:rPr>
              <w:sz w:val="16"/>
            </w:rPr>
            <w:tab/>
            <w:t>1,1-Difluoroethane | C2H4F2 | CID 6368 - PubChem, (n.d.). https://pubchem.ncbi.nlm.nih.gov/compound/1_1-Difluoroethane#section=Autoignition-Temperature (accessed April 11, 2024).</w:t>
          </w:r>
        </w:p>
        <w:p w14:paraId="39256052" w14:textId="77777777" w:rsidR="007071BD" w:rsidRPr="007071BD" w:rsidRDefault="007071BD" w:rsidP="007071BD">
          <w:pPr>
            <w:autoSpaceDE w:val="0"/>
            <w:autoSpaceDN w:val="0"/>
            <w:spacing w:after="0" w:line="276" w:lineRule="auto"/>
            <w:ind w:hanging="640"/>
            <w:divId w:val="2055039588"/>
            <w:rPr>
              <w:sz w:val="16"/>
            </w:rPr>
          </w:pPr>
          <w:r w:rsidRPr="007071BD">
            <w:rPr>
              <w:sz w:val="16"/>
            </w:rPr>
            <w:t>[15]</w:t>
          </w:r>
          <w:r w:rsidRPr="007071BD">
            <w:rPr>
              <w:sz w:val="16"/>
            </w:rPr>
            <w:tab/>
            <w:t>1,1,1,2-Tetrafluoroethane | C2H2F4 | CID 13129 - PubChem, (n.d.). https://pubchem.ncbi.nlm.nih.gov/compound/1_1_1_2-Tetrafluoroethane#section=Stability-Shelf-Life (accessed April 11, 2024).</w:t>
          </w:r>
        </w:p>
        <w:p w14:paraId="69ED019A" w14:textId="77777777" w:rsidR="007071BD" w:rsidRPr="007071BD" w:rsidRDefault="007071BD" w:rsidP="007071BD">
          <w:pPr>
            <w:autoSpaceDE w:val="0"/>
            <w:autoSpaceDN w:val="0"/>
            <w:spacing w:after="0" w:line="276" w:lineRule="auto"/>
            <w:ind w:hanging="640"/>
            <w:divId w:val="928612260"/>
            <w:rPr>
              <w:sz w:val="16"/>
            </w:rPr>
          </w:pPr>
          <w:r w:rsidRPr="007071BD">
            <w:rPr>
              <w:sz w:val="16"/>
            </w:rPr>
            <w:t>[16]</w:t>
          </w:r>
          <w:r w:rsidRPr="007071BD">
            <w:rPr>
              <w:sz w:val="16"/>
            </w:rPr>
            <w:tab/>
            <w:t xml:space="preserve">H. Wang, J. Leal, M. </w:t>
          </w:r>
          <w:proofErr w:type="spellStart"/>
          <w:r w:rsidRPr="007071BD">
            <w:rPr>
              <w:sz w:val="16"/>
            </w:rPr>
            <w:t>Ordoubadi</w:t>
          </w:r>
          <w:proofErr w:type="spellEnd"/>
          <w:r w:rsidRPr="007071BD">
            <w:rPr>
              <w:sz w:val="16"/>
            </w:rPr>
            <w:t xml:space="preserve">, Z. </w:t>
          </w:r>
          <w:proofErr w:type="spellStart"/>
          <w:r w:rsidRPr="007071BD">
            <w:rPr>
              <w:sz w:val="16"/>
            </w:rPr>
            <w:t>Minootan</w:t>
          </w:r>
          <w:proofErr w:type="spellEnd"/>
          <w:r w:rsidRPr="007071BD">
            <w:rPr>
              <w:sz w:val="16"/>
            </w:rPr>
            <w:t xml:space="preserve">, K. Lachacz, N. </w:t>
          </w:r>
          <w:proofErr w:type="spellStart"/>
          <w:r w:rsidRPr="007071BD">
            <w:rPr>
              <w:sz w:val="16"/>
            </w:rPr>
            <w:t>Carrigy</w:t>
          </w:r>
          <w:proofErr w:type="spellEnd"/>
          <w:r w:rsidRPr="007071BD">
            <w:rPr>
              <w:sz w:val="16"/>
            </w:rPr>
            <w:t xml:space="preserve">, D. Lechuga-Ballesteros, R. </w:t>
          </w:r>
          <w:proofErr w:type="spellStart"/>
          <w:r w:rsidRPr="007071BD">
            <w:rPr>
              <w:sz w:val="16"/>
            </w:rPr>
            <w:t>Vehring</w:t>
          </w:r>
          <w:proofErr w:type="spellEnd"/>
          <w:r w:rsidRPr="007071BD">
            <w:rPr>
              <w:sz w:val="16"/>
            </w:rPr>
            <w:t>, Understanding the performance of pressurized metered dose inhalers formulated with low Global warming potential propellants, Aerosol Science and Technology 58 (2024) 115–133. https://doi.org/10.1080/02786826.2023.2296930.</w:t>
          </w:r>
        </w:p>
        <w:p w14:paraId="57DCC100" w14:textId="44636CA7" w:rsidR="00A515A9" w:rsidRPr="001C1A34" w:rsidRDefault="007071BD" w:rsidP="007071BD">
          <w:pPr>
            <w:pStyle w:val="DDLBodyText"/>
            <w:spacing w:after="0" w:line="276" w:lineRule="auto"/>
            <w:jc w:val="left"/>
          </w:pPr>
          <w:r w:rsidRPr="007071BD">
            <w:rPr>
              <w:sz w:val="16"/>
            </w:rPr>
            <w:t> </w:t>
          </w:r>
        </w:p>
      </w:sdtContent>
    </w:sdt>
    <w:sectPr w:rsidR="00A515A9" w:rsidRPr="001C1A34" w:rsidSect="00337CF5">
      <w:headerReference w:type="even" r:id="rId25"/>
      <w:headerReference w:type="default" r:id="rId26"/>
      <w:footerReference w:type="even" r:id="rId27"/>
      <w:pgSz w:w="12240" w:h="15840"/>
      <w:pgMar w:top="1304" w:right="1304" w:bottom="992" w:left="1531" w:header="720" w:footer="232" w:gutter="0"/>
      <w:cols w:space="720"/>
      <w:docGrid w:linePitch="245"/>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1038E03F" w14:textId="77777777" w:rsidR="00826623" w:rsidRDefault="00826623" w:rsidP="00A515A9">
      <w:pPr>
        <w:spacing w:after="0"/>
      </w:pPr>
      <w:r>
        <w:separator/>
      </w:r>
    </w:p>
  </w:endnote>
  <w:endnote w:type="continuationSeparator" w:id="0">
    <w:p w14:paraId="163ACD50" w14:textId="77777777" w:rsidR="00826623" w:rsidRDefault="00826623" w:rsidP="00A515A9">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37E1A8A" w14:textId="59950BEE" w:rsidR="00D63F91" w:rsidRPr="00D63F91" w:rsidRDefault="00D63F91" w:rsidP="00D63F91">
    <w:pPr>
      <w:pStyle w:val="Footer"/>
      <w:pBdr>
        <w:top w:val="single" w:sz="4" w:space="1" w:color="auto"/>
      </w:pBdr>
    </w:pPr>
    <w:bookmarkStart w:id="8" w:name="_Hlk162423855"/>
    <w:bookmarkStart w:id="9" w:name="_Hlk162423856"/>
    <w:bookmarkStart w:id="10" w:name="_Hlk162423857"/>
    <w:bookmarkStart w:id="11" w:name="_Hlk162423858"/>
    <w:bookmarkStart w:id="12" w:name="_Hlk162423859"/>
    <w:bookmarkStart w:id="13" w:name="_Hlk162423860"/>
    <w:r w:rsidRPr="00D638B5">
      <w:rPr>
        <w:sz w:val="16"/>
      </w:rPr>
      <w:t>Drug Delivery to the Lungs</w:t>
    </w:r>
    <w:r w:rsidRPr="0059643B">
      <w:rPr>
        <w:sz w:val="16"/>
      </w:rPr>
      <w:t xml:space="preserve"> </w:t>
    </w:r>
    <w:r>
      <w:rPr>
        <w:sz w:val="16"/>
      </w:rPr>
      <w:t>conference proceedings</w:t>
    </w:r>
    <w:r w:rsidRPr="00D638B5">
      <w:rPr>
        <w:sz w:val="16"/>
      </w:rPr>
      <w:t>, Volume 35, 2024</w:t>
    </w:r>
    <w:r w:rsidRPr="006148E4">
      <w:rPr>
        <w:sz w:val="16"/>
      </w:rPr>
      <w:t>, https://doi.org/10.60565/cjpx-1k63</w:t>
    </w:r>
    <w:bookmarkEnd w:id="8"/>
    <w:bookmarkEnd w:id="9"/>
    <w:bookmarkEnd w:id="10"/>
    <w:bookmarkEnd w:id="11"/>
    <w:bookmarkEnd w:id="12"/>
    <w:bookmarkEnd w:id="13"/>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18EB71EF" w14:textId="77777777" w:rsidR="00826623" w:rsidRDefault="00826623" w:rsidP="00A515A9">
      <w:pPr>
        <w:spacing w:after="0"/>
      </w:pPr>
      <w:r>
        <w:separator/>
      </w:r>
    </w:p>
  </w:footnote>
  <w:footnote w:type="continuationSeparator" w:id="0">
    <w:p w14:paraId="6498861D" w14:textId="77777777" w:rsidR="00826623" w:rsidRDefault="00826623" w:rsidP="00A515A9">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5171650" w14:textId="2BDB3480" w:rsidR="00695A85" w:rsidRPr="00B34ECD" w:rsidRDefault="00695A85" w:rsidP="00695A85">
    <w:pPr>
      <w:pStyle w:val="Header"/>
      <w:pBdr>
        <w:bottom w:val="single" w:sz="6" w:space="1" w:color="auto"/>
      </w:pBdr>
      <w:jc w:val="left"/>
      <w:rPr>
        <w:i/>
      </w:rPr>
    </w:pPr>
    <w:r>
      <w:rPr>
        <w:i/>
      </w:rPr>
      <w:t>DDL</w:t>
    </w:r>
    <w:r w:rsidRPr="003C58EE">
      <w:rPr>
        <w:i/>
      </w:rPr>
      <w:t>202</w:t>
    </w:r>
    <w:r>
      <w:rPr>
        <w:i/>
      </w:rPr>
      <w:t>4</w:t>
    </w:r>
    <w:r w:rsidRPr="003C58EE">
      <w:rPr>
        <w:i/>
      </w:rPr>
      <w:t xml:space="preserve"> </w:t>
    </w:r>
    <w:r w:rsidRPr="00B34ECD">
      <w:rPr>
        <w:i/>
      </w:rPr>
      <w:t xml:space="preserve">- </w:t>
    </w:r>
    <w:r w:rsidRPr="00B34ECD">
      <w:rPr>
        <w:i/>
      </w:rPr>
      <w:fldChar w:fldCharType="begin"/>
    </w:r>
    <w:r w:rsidRPr="00B34ECD">
      <w:rPr>
        <w:i/>
      </w:rPr>
      <w:instrText xml:space="preserve"> REF Title \h  \* MERGEFORMAT </w:instrText>
    </w:r>
    <w:r w:rsidRPr="00B34ECD">
      <w:rPr>
        <w:i/>
      </w:rPr>
    </w:r>
    <w:r w:rsidRPr="00B34ECD">
      <w:rPr>
        <w:i/>
      </w:rPr>
      <w:fldChar w:fldCharType="separate"/>
    </w:r>
    <w:sdt>
      <w:sdtPr>
        <w:rPr>
          <w:i/>
        </w:rPr>
        <w:alias w:val="Title"/>
        <w:tag w:val="Title"/>
        <w:id w:val="-908922185"/>
        <w:lock w:val="sdtLocked"/>
        <w:placeholder>
          <w:docPart w:val="948FC145DB960D4BAE256A7D0EA19720"/>
        </w:placeholder>
      </w:sdtPr>
      <w:sdtEndPr>
        <w:rPr>
          <w:sz w:val="20"/>
        </w:rPr>
      </w:sdtEndPr>
      <w:sdtContent>
        <w:r w:rsidR="00646CB5" w:rsidRPr="00B34ECD">
          <w:rPr>
            <w:i/>
          </w:rPr>
          <w:t xml:space="preserve">A Method for Exploring </w:t>
        </w:r>
        <w:r w:rsidR="00646CB5" w:rsidRPr="00B34ECD">
          <w:rPr>
            <w:i/>
            <w:sz w:val="20"/>
          </w:rPr>
          <w:t xml:space="preserve">the Evaporation of </w:t>
        </w:r>
        <w:proofErr w:type="spellStart"/>
        <w:r w:rsidR="00646CB5" w:rsidRPr="00B34ECD">
          <w:rPr>
            <w:i/>
            <w:sz w:val="20"/>
          </w:rPr>
          <w:t>pMDI</w:t>
        </w:r>
        <w:proofErr w:type="spellEnd"/>
        <w:r w:rsidR="00646CB5" w:rsidRPr="00B34ECD">
          <w:rPr>
            <w:i/>
            <w:sz w:val="20"/>
          </w:rPr>
          <w:t xml:space="preserve"> Propellant Droplets with Microsecond Time Resolution</w:t>
        </w:r>
      </w:sdtContent>
    </w:sdt>
    <w:r w:rsidRPr="00B34ECD">
      <w:rPr>
        <w:i/>
      </w:rPr>
      <w:fldChar w:fldCharType="end"/>
    </w:r>
    <w:r w:rsidRPr="00B34ECD">
      <w:rPr>
        <w:i/>
      </w:rP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66B9C0B" w14:textId="1D3437FF" w:rsidR="00D63F91" w:rsidRPr="00D63F91" w:rsidRDefault="00D63F91" w:rsidP="00D63F91">
    <w:pPr>
      <w:pStyle w:val="Header"/>
      <w:pBdr>
        <w:bottom w:val="single" w:sz="6" w:space="1" w:color="auto"/>
      </w:pBdr>
      <w:rPr>
        <w:i/>
      </w:rPr>
    </w:pPr>
    <w:r>
      <w:rPr>
        <w:i/>
      </w:rPr>
      <w:t>DDL</w:t>
    </w:r>
    <w:r w:rsidRPr="00964A86">
      <w:rPr>
        <w:i/>
      </w:rPr>
      <w:t>20</w:t>
    </w:r>
    <w:r>
      <w:rPr>
        <w:i/>
      </w:rPr>
      <w:t>24</w:t>
    </w:r>
    <w:r w:rsidRPr="00964A86">
      <w:rPr>
        <w:i/>
      </w:rPr>
      <w:t xml:space="preserve"> </w:t>
    </w:r>
    <w:r>
      <w:rPr>
        <w:i/>
      </w:rPr>
      <w:t>–</w:t>
    </w:r>
    <w:r w:rsidRPr="00964A86">
      <w:rPr>
        <w:i/>
      </w:rPr>
      <w:t xml:space="preserve">- </w:t>
    </w:r>
    <w:r w:rsidRPr="00BD7DE3">
      <w:rPr>
        <w:i/>
      </w:rPr>
      <w:fldChar w:fldCharType="begin"/>
    </w:r>
    <w:r w:rsidRPr="00BD7DE3">
      <w:rPr>
        <w:i/>
      </w:rPr>
      <w:instrText xml:space="preserve"> REF Author \h  \* MERGEFORMAT </w:instrText>
    </w:r>
    <w:r w:rsidRPr="00BD7DE3">
      <w:rPr>
        <w:i/>
      </w:rPr>
    </w:r>
    <w:r w:rsidRPr="00BD7DE3">
      <w:rPr>
        <w:i/>
      </w:rPr>
      <w:fldChar w:fldCharType="separate"/>
    </w:r>
    <w:sdt>
      <w:sdtPr>
        <w:rPr>
          <w:i/>
        </w:rPr>
        <w:alias w:val="Main Author"/>
        <w:tag w:val="Main Author"/>
        <w:id w:val="-1028490082"/>
        <w:lock w:val="sdtLocked"/>
        <w:placeholder>
          <w:docPart w:val="89D170B32DC306448D3D89E55F129D9A"/>
        </w:placeholder>
      </w:sdtPr>
      <w:sdtEndPr>
        <w:rPr>
          <w:rStyle w:val="PlaceholderText"/>
          <w:color w:val="808080"/>
        </w:rPr>
      </w:sdtEndPr>
      <w:sdtContent>
        <w:r w:rsidR="00646CB5" w:rsidRPr="00646CB5">
          <w:rPr>
            <w:rStyle w:val="PlaceholderText"/>
            <w:i/>
            <w:color w:val="auto"/>
          </w:rPr>
          <w:t>Daniel Hardy</w:t>
        </w:r>
      </w:sdtContent>
    </w:sdt>
    <w:r w:rsidRPr="00BD7DE3">
      <w:rPr>
        <w:i/>
      </w:rPr>
      <w:fldChar w:fldCharType="end"/>
    </w:r>
    <w:r w:rsidRPr="00BD7DE3">
      <w:rPr>
        <w:i/>
      </w:rPr>
      <w:t xml:space="preserve"> et al.</w:t>
    </w:r>
    <w:r>
      <w:rPr>
        <w:i/>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88A48BE"/>
    <w:multiLevelType w:val="singleLevel"/>
    <w:tmpl w:val="E01298FA"/>
    <w:lvl w:ilvl="0">
      <w:start w:val="4"/>
      <w:numFmt w:val="decimal"/>
      <w:lvlText w:val="%1."/>
      <w:lvlJc w:val="left"/>
      <w:pPr>
        <w:tabs>
          <w:tab w:val="num" w:pos="720"/>
        </w:tabs>
        <w:ind w:left="720" w:hanging="720"/>
      </w:pPr>
      <w:rPr>
        <w:rFonts w:hint="default"/>
      </w:rPr>
    </w:lvl>
  </w:abstractNum>
  <w:abstractNum w:abstractNumId="1" w15:restartNumberingAfterBreak="0">
    <w:nsid w:val="4D2838E3"/>
    <w:multiLevelType w:val="hybridMultilevel"/>
    <w:tmpl w:val="273A54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69117410"/>
    <w:multiLevelType w:val="hybridMultilevel"/>
    <w:tmpl w:val="3098AA1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749C5B5C"/>
    <w:multiLevelType w:val="hybridMultilevel"/>
    <w:tmpl w:val="F4D2D526"/>
    <w:lvl w:ilvl="0" w:tplc="D310CAD2">
      <w:start w:val="1"/>
      <w:numFmt w:val="bullet"/>
      <w:pStyle w:val="DDLBullets"/>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7A387F93"/>
    <w:multiLevelType w:val="singleLevel"/>
    <w:tmpl w:val="153E676C"/>
    <w:lvl w:ilvl="0">
      <w:start w:val="1"/>
      <w:numFmt w:val="decimal"/>
      <w:lvlText w:val="%1."/>
      <w:lvlJc w:val="left"/>
      <w:pPr>
        <w:tabs>
          <w:tab w:val="num" w:pos="720"/>
        </w:tabs>
        <w:ind w:left="720" w:hanging="720"/>
      </w:pPr>
      <w:rPr>
        <w:rFonts w:hint="default"/>
      </w:rPr>
    </w:lvl>
  </w:abstractNum>
  <w:num w:numId="1" w16cid:durableId="196817104">
    <w:abstractNumId w:val="4"/>
  </w:num>
  <w:num w:numId="2" w16cid:durableId="1173883495">
    <w:abstractNumId w:val="0"/>
  </w:num>
  <w:num w:numId="3" w16cid:durableId="1473520453">
    <w:abstractNumId w:val="2"/>
  </w:num>
  <w:num w:numId="4" w16cid:durableId="880900156">
    <w:abstractNumId w:val="3"/>
  </w:num>
  <w:num w:numId="5" w16cid:durableId="1941520065">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E77D5"/>
    <w:rsid w:val="0000715D"/>
    <w:rsid w:val="0001616D"/>
    <w:rsid w:val="00016641"/>
    <w:rsid w:val="00032260"/>
    <w:rsid w:val="00042D62"/>
    <w:rsid w:val="00054372"/>
    <w:rsid w:val="0005633B"/>
    <w:rsid w:val="00062A20"/>
    <w:rsid w:val="0006467A"/>
    <w:rsid w:val="000815E6"/>
    <w:rsid w:val="000A2590"/>
    <w:rsid w:val="000A37A5"/>
    <w:rsid w:val="000A5A12"/>
    <w:rsid w:val="000B3AAE"/>
    <w:rsid w:val="000C7AA5"/>
    <w:rsid w:val="000E66E8"/>
    <w:rsid w:val="000E770E"/>
    <w:rsid w:val="000E77D5"/>
    <w:rsid w:val="0010058A"/>
    <w:rsid w:val="001079A5"/>
    <w:rsid w:val="0011747D"/>
    <w:rsid w:val="0012224E"/>
    <w:rsid w:val="00131A43"/>
    <w:rsid w:val="00134FB6"/>
    <w:rsid w:val="001516A0"/>
    <w:rsid w:val="00157FA7"/>
    <w:rsid w:val="00160344"/>
    <w:rsid w:val="001604DB"/>
    <w:rsid w:val="0016080F"/>
    <w:rsid w:val="00183B86"/>
    <w:rsid w:val="0018774B"/>
    <w:rsid w:val="001942DB"/>
    <w:rsid w:val="001B0E1B"/>
    <w:rsid w:val="001C1A34"/>
    <w:rsid w:val="001E614C"/>
    <w:rsid w:val="001F70F6"/>
    <w:rsid w:val="001F79B3"/>
    <w:rsid w:val="00200494"/>
    <w:rsid w:val="002017F5"/>
    <w:rsid w:val="00201CD1"/>
    <w:rsid w:val="00217845"/>
    <w:rsid w:val="00220784"/>
    <w:rsid w:val="00231C18"/>
    <w:rsid w:val="0023405C"/>
    <w:rsid w:val="00245C1D"/>
    <w:rsid w:val="00260681"/>
    <w:rsid w:val="002666D8"/>
    <w:rsid w:val="00283F05"/>
    <w:rsid w:val="00287EA3"/>
    <w:rsid w:val="0029067A"/>
    <w:rsid w:val="002A3E34"/>
    <w:rsid w:val="002B74ED"/>
    <w:rsid w:val="002E77AE"/>
    <w:rsid w:val="002F38E3"/>
    <w:rsid w:val="002F5E72"/>
    <w:rsid w:val="0031117D"/>
    <w:rsid w:val="00311E4A"/>
    <w:rsid w:val="0031528C"/>
    <w:rsid w:val="00323FE7"/>
    <w:rsid w:val="003274A8"/>
    <w:rsid w:val="0033185B"/>
    <w:rsid w:val="00335E20"/>
    <w:rsid w:val="00337CF5"/>
    <w:rsid w:val="00342B37"/>
    <w:rsid w:val="003430B0"/>
    <w:rsid w:val="003455CD"/>
    <w:rsid w:val="0034725F"/>
    <w:rsid w:val="003534F8"/>
    <w:rsid w:val="003541B7"/>
    <w:rsid w:val="00375EC4"/>
    <w:rsid w:val="00387ECA"/>
    <w:rsid w:val="0039248E"/>
    <w:rsid w:val="00392600"/>
    <w:rsid w:val="003969C8"/>
    <w:rsid w:val="003A212C"/>
    <w:rsid w:val="003B1031"/>
    <w:rsid w:val="003B383B"/>
    <w:rsid w:val="003B65D1"/>
    <w:rsid w:val="003C38DE"/>
    <w:rsid w:val="003C568E"/>
    <w:rsid w:val="003C58EE"/>
    <w:rsid w:val="003C5EE1"/>
    <w:rsid w:val="003C6A3B"/>
    <w:rsid w:val="003D10FC"/>
    <w:rsid w:val="003D3DDE"/>
    <w:rsid w:val="003D7C47"/>
    <w:rsid w:val="003E5D10"/>
    <w:rsid w:val="003F0449"/>
    <w:rsid w:val="003F37A9"/>
    <w:rsid w:val="003F3FCD"/>
    <w:rsid w:val="00404A4E"/>
    <w:rsid w:val="0040614F"/>
    <w:rsid w:val="0041018A"/>
    <w:rsid w:val="00424C98"/>
    <w:rsid w:val="00427F09"/>
    <w:rsid w:val="00436884"/>
    <w:rsid w:val="00442036"/>
    <w:rsid w:val="00444A63"/>
    <w:rsid w:val="00447700"/>
    <w:rsid w:val="00457526"/>
    <w:rsid w:val="004806EC"/>
    <w:rsid w:val="0049031A"/>
    <w:rsid w:val="00490C5A"/>
    <w:rsid w:val="00496006"/>
    <w:rsid w:val="004A684A"/>
    <w:rsid w:val="004B2051"/>
    <w:rsid w:val="004B6D88"/>
    <w:rsid w:val="004C1847"/>
    <w:rsid w:val="004C525F"/>
    <w:rsid w:val="004F7E1D"/>
    <w:rsid w:val="004F7F64"/>
    <w:rsid w:val="005035D8"/>
    <w:rsid w:val="00505122"/>
    <w:rsid w:val="00507E08"/>
    <w:rsid w:val="005302DC"/>
    <w:rsid w:val="005303CA"/>
    <w:rsid w:val="005357DB"/>
    <w:rsid w:val="00541F41"/>
    <w:rsid w:val="00544864"/>
    <w:rsid w:val="00544FB7"/>
    <w:rsid w:val="005629C8"/>
    <w:rsid w:val="005650C3"/>
    <w:rsid w:val="00565D5A"/>
    <w:rsid w:val="00582113"/>
    <w:rsid w:val="00583C38"/>
    <w:rsid w:val="00591DC8"/>
    <w:rsid w:val="00593A46"/>
    <w:rsid w:val="0059643B"/>
    <w:rsid w:val="00596663"/>
    <w:rsid w:val="00596673"/>
    <w:rsid w:val="005B1360"/>
    <w:rsid w:val="005B5FD9"/>
    <w:rsid w:val="005D1383"/>
    <w:rsid w:val="005D441D"/>
    <w:rsid w:val="005D5C36"/>
    <w:rsid w:val="005E6A80"/>
    <w:rsid w:val="005F4472"/>
    <w:rsid w:val="006047B7"/>
    <w:rsid w:val="00607975"/>
    <w:rsid w:val="006104FA"/>
    <w:rsid w:val="00613573"/>
    <w:rsid w:val="006148E4"/>
    <w:rsid w:val="0061508F"/>
    <w:rsid w:val="006220F6"/>
    <w:rsid w:val="006231F4"/>
    <w:rsid w:val="00623DF2"/>
    <w:rsid w:val="00631B86"/>
    <w:rsid w:val="00637050"/>
    <w:rsid w:val="00642787"/>
    <w:rsid w:val="00646CB5"/>
    <w:rsid w:val="00660395"/>
    <w:rsid w:val="006640E2"/>
    <w:rsid w:val="00667A0A"/>
    <w:rsid w:val="00671088"/>
    <w:rsid w:val="00676DA7"/>
    <w:rsid w:val="00677708"/>
    <w:rsid w:val="00686D0B"/>
    <w:rsid w:val="00693A9E"/>
    <w:rsid w:val="00695A85"/>
    <w:rsid w:val="0069658B"/>
    <w:rsid w:val="00697590"/>
    <w:rsid w:val="00697AE7"/>
    <w:rsid w:val="006A7D26"/>
    <w:rsid w:val="006B00FE"/>
    <w:rsid w:val="006B12B5"/>
    <w:rsid w:val="006B3D22"/>
    <w:rsid w:val="006B5F01"/>
    <w:rsid w:val="006C007E"/>
    <w:rsid w:val="006E1C6F"/>
    <w:rsid w:val="006E20AB"/>
    <w:rsid w:val="006F0288"/>
    <w:rsid w:val="007071BD"/>
    <w:rsid w:val="0070763C"/>
    <w:rsid w:val="00711C1F"/>
    <w:rsid w:val="00715F4B"/>
    <w:rsid w:val="0072242C"/>
    <w:rsid w:val="00755508"/>
    <w:rsid w:val="00766B92"/>
    <w:rsid w:val="007735FD"/>
    <w:rsid w:val="007746D2"/>
    <w:rsid w:val="00774E51"/>
    <w:rsid w:val="00781E78"/>
    <w:rsid w:val="0078212D"/>
    <w:rsid w:val="00784010"/>
    <w:rsid w:val="00787223"/>
    <w:rsid w:val="00787F68"/>
    <w:rsid w:val="00791988"/>
    <w:rsid w:val="007B2BEC"/>
    <w:rsid w:val="007B38B6"/>
    <w:rsid w:val="007D307A"/>
    <w:rsid w:val="007D47DE"/>
    <w:rsid w:val="007E2F09"/>
    <w:rsid w:val="007E4351"/>
    <w:rsid w:val="007E51C8"/>
    <w:rsid w:val="007F4697"/>
    <w:rsid w:val="007F5431"/>
    <w:rsid w:val="00804EEB"/>
    <w:rsid w:val="008050EA"/>
    <w:rsid w:val="008052F8"/>
    <w:rsid w:val="008128FC"/>
    <w:rsid w:val="00821655"/>
    <w:rsid w:val="00826623"/>
    <w:rsid w:val="00827511"/>
    <w:rsid w:val="00836B77"/>
    <w:rsid w:val="00837ED2"/>
    <w:rsid w:val="008443EE"/>
    <w:rsid w:val="0084598F"/>
    <w:rsid w:val="00852506"/>
    <w:rsid w:val="00852676"/>
    <w:rsid w:val="00852748"/>
    <w:rsid w:val="00855F49"/>
    <w:rsid w:val="00857AED"/>
    <w:rsid w:val="00860916"/>
    <w:rsid w:val="00870B52"/>
    <w:rsid w:val="00870C3C"/>
    <w:rsid w:val="00875828"/>
    <w:rsid w:val="00877982"/>
    <w:rsid w:val="008814FE"/>
    <w:rsid w:val="00881895"/>
    <w:rsid w:val="00881F0C"/>
    <w:rsid w:val="008B02F1"/>
    <w:rsid w:val="008B4BF0"/>
    <w:rsid w:val="008C5C57"/>
    <w:rsid w:val="008C7F2D"/>
    <w:rsid w:val="008D115B"/>
    <w:rsid w:val="008D4D8B"/>
    <w:rsid w:val="008D7F19"/>
    <w:rsid w:val="008E4AAC"/>
    <w:rsid w:val="008F279F"/>
    <w:rsid w:val="008F2A41"/>
    <w:rsid w:val="00930DA1"/>
    <w:rsid w:val="0093458B"/>
    <w:rsid w:val="00941946"/>
    <w:rsid w:val="0095324F"/>
    <w:rsid w:val="00964A86"/>
    <w:rsid w:val="0096626B"/>
    <w:rsid w:val="00966CD3"/>
    <w:rsid w:val="00974E37"/>
    <w:rsid w:val="00977266"/>
    <w:rsid w:val="00977349"/>
    <w:rsid w:val="009818AC"/>
    <w:rsid w:val="00990C1E"/>
    <w:rsid w:val="00993888"/>
    <w:rsid w:val="00996628"/>
    <w:rsid w:val="009A0009"/>
    <w:rsid w:val="009A031D"/>
    <w:rsid w:val="009A1638"/>
    <w:rsid w:val="009A4453"/>
    <w:rsid w:val="009A52B9"/>
    <w:rsid w:val="009A5E01"/>
    <w:rsid w:val="009A6549"/>
    <w:rsid w:val="009B2C8D"/>
    <w:rsid w:val="009C6C08"/>
    <w:rsid w:val="009C7B8C"/>
    <w:rsid w:val="009D1A31"/>
    <w:rsid w:val="009D1CB7"/>
    <w:rsid w:val="009D5953"/>
    <w:rsid w:val="009D77B3"/>
    <w:rsid w:val="009E7542"/>
    <w:rsid w:val="009F6A0B"/>
    <w:rsid w:val="00A01DF2"/>
    <w:rsid w:val="00A01ED9"/>
    <w:rsid w:val="00A0358B"/>
    <w:rsid w:val="00A05613"/>
    <w:rsid w:val="00A13504"/>
    <w:rsid w:val="00A14F14"/>
    <w:rsid w:val="00A17ED2"/>
    <w:rsid w:val="00A46DAE"/>
    <w:rsid w:val="00A47784"/>
    <w:rsid w:val="00A47D45"/>
    <w:rsid w:val="00A515A9"/>
    <w:rsid w:val="00A67298"/>
    <w:rsid w:val="00A94905"/>
    <w:rsid w:val="00AA0D88"/>
    <w:rsid w:val="00AA1175"/>
    <w:rsid w:val="00AA74BE"/>
    <w:rsid w:val="00AC04A2"/>
    <w:rsid w:val="00AC2B29"/>
    <w:rsid w:val="00AD115D"/>
    <w:rsid w:val="00AE4B2D"/>
    <w:rsid w:val="00B069A3"/>
    <w:rsid w:val="00B122AD"/>
    <w:rsid w:val="00B25B95"/>
    <w:rsid w:val="00B3099C"/>
    <w:rsid w:val="00B34B6E"/>
    <w:rsid w:val="00B34ECD"/>
    <w:rsid w:val="00B412B3"/>
    <w:rsid w:val="00B42A7F"/>
    <w:rsid w:val="00B44849"/>
    <w:rsid w:val="00B44C77"/>
    <w:rsid w:val="00B5120E"/>
    <w:rsid w:val="00B54667"/>
    <w:rsid w:val="00B54843"/>
    <w:rsid w:val="00B55646"/>
    <w:rsid w:val="00B719D1"/>
    <w:rsid w:val="00B804AB"/>
    <w:rsid w:val="00B906A5"/>
    <w:rsid w:val="00B94313"/>
    <w:rsid w:val="00BB2738"/>
    <w:rsid w:val="00BB33A4"/>
    <w:rsid w:val="00BB722C"/>
    <w:rsid w:val="00BC0021"/>
    <w:rsid w:val="00BC30C2"/>
    <w:rsid w:val="00BC3B49"/>
    <w:rsid w:val="00BD68AD"/>
    <w:rsid w:val="00BD70D3"/>
    <w:rsid w:val="00BD7DE3"/>
    <w:rsid w:val="00BF5735"/>
    <w:rsid w:val="00C0283C"/>
    <w:rsid w:val="00C126B9"/>
    <w:rsid w:val="00C14363"/>
    <w:rsid w:val="00C14A96"/>
    <w:rsid w:val="00C31444"/>
    <w:rsid w:val="00C404B1"/>
    <w:rsid w:val="00C47A53"/>
    <w:rsid w:val="00C53DC0"/>
    <w:rsid w:val="00C543B6"/>
    <w:rsid w:val="00C544FF"/>
    <w:rsid w:val="00C5513E"/>
    <w:rsid w:val="00C608B3"/>
    <w:rsid w:val="00C65A37"/>
    <w:rsid w:val="00C6681A"/>
    <w:rsid w:val="00C8514D"/>
    <w:rsid w:val="00C974E1"/>
    <w:rsid w:val="00CC1B69"/>
    <w:rsid w:val="00CD7C45"/>
    <w:rsid w:val="00CE39C8"/>
    <w:rsid w:val="00CE592F"/>
    <w:rsid w:val="00CF24A7"/>
    <w:rsid w:val="00CF7D1B"/>
    <w:rsid w:val="00D075F7"/>
    <w:rsid w:val="00D1209B"/>
    <w:rsid w:val="00D156FE"/>
    <w:rsid w:val="00D23C41"/>
    <w:rsid w:val="00D26210"/>
    <w:rsid w:val="00D41A7C"/>
    <w:rsid w:val="00D427C0"/>
    <w:rsid w:val="00D47884"/>
    <w:rsid w:val="00D54376"/>
    <w:rsid w:val="00D566D3"/>
    <w:rsid w:val="00D638B5"/>
    <w:rsid w:val="00D63F91"/>
    <w:rsid w:val="00D65077"/>
    <w:rsid w:val="00D67A60"/>
    <w:rsid w:val="00D72458"/>
    <w:rsid w:val="00D843F2"/>
    <w:rsid w:val="00D85CE6"/>
    <w:rsid w:val="00D93537"/>
    <w:rsid w:val="00D9655E"/>
    <w:rsid w:val="00DA5D3A"/>
    <w:rsid w:val="00DB349E"/>
    <w:rsid w:val="00DB3A39"/>
    <w:rsid w:val="00DD4A2D"/>
    <w:rsid w:val="00DD5EB8"/>
    <w:rsid w:val="00DE0973"/>
    <w:rsid w:val="00DE27DE"/>
    <w:rsid w:val="00DE53F7"/>
    <w:rsid w:val="00DE6AE7"/>
    <w:rsid w:val="00DF1745"/>
    <w:rsid w:val="00DF392A"/>
    <w:rsid w:val="00DF5393"/>
    <w:rsid w:val="00E00624"/>
    <w:rsid w:val="00E108CE"/>
    <w:rsid w:val="00E149E9"/>
    <w:rsid w:val="00E14DBF"/>
    <w:rsid w:val="00E42945"/>
    <w:rsid w:val="00E474F1"/>
    <w:rsid w:val="00E47F31"/>
    <w:rsid w:val="00E51903"/>
    <w:rsid w:val="00E57A0E"/>
    <w:rsid w:val="00E62590"/>
    <w:rsid w:val="00E92FCA"/>
    <w:rsid w:val="00E9667D"/>
    <w:rsid w:val="00E97489"/>
    <w:rsid w:val="00EA530D"/>
    <w:rsid w:val="00EB6E3D"/>
    <w:rsid w:val="00EC2143"/>
    <w:rsid w:val="00ED144F"/>
    <w:rsid w:val="00ED747C"/>
    <w:rsid w:val="00EE7503"/>
    <w:rsid w:val="00EE7F03"/>
    <w:rsid w:val="00EF39D6"/>
    <w:rsid w:val="00EF6FDE"/>
    <w:rsid w:val="00EF72DB"/>
    <w:rsid w:val="00F15D45"/>
    <w:rsid w:val="00F20F19"/>
    <w:rsid w:val="00F2495D"/>
    <w:rsid w:val="00F27E20"/>
    <w:rsid w:val="00F3080A"/>
    <w:rsid w:val="00F35B1F"/>
    <w:rsid w:val="00F433A7"/>
    <w:rsid w:val="00F435EA"/>
    <w:rsid w:val="00F5042B"/>
    <w:rsid w:val="00F51BC5"/>
    <w:rsid w:val="00F56E35"/>
    <w:rsid w:val="00F71959"/>
    <w:rsid w:val="00F92787"/>
    <w:rsid w:val="00F97CD3"/>
    <w:rsid w:val="00FA0704"/>
    <w:rsid w:val="00FA6F23"/>
    <w:rsid w:val="00FB1EF5"/>
    <w:rsid w:val="00FC33BA"/>
    <w:rsid w:val="00FD125D"/>
    <w:rsid w:val="00FD37E0"/>
    <w:rsid w:val="00FE2845"/>
    <w:rsid w:val="00FE2AC2"/>
    <w:rsid w:val="00FE2EE6"/>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7DCC0EB"/>
  <w15:docId w15:val="{807131DF-70D9-4A92-AC1A-A05F2C4974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lsdException w:name="heading 1" w:uiPriority="9"/>
    <w:lsdException w:name="heading 2" w:uiPriority="9"/>
    <w:lsdException w:name="heading 3" w:uiPriority="9"/>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9D77B3"/>
    <w:pPr>
      <w:spacing w:after="180"/>
      <w:jc w:val="both"/>
    </w:pPr>
    <w:rPr>
      <w:rFonts w:ascii="Arial" w:hAnsi="Arial"/>
      <w:sz w:val="18"/>
    </w:rPr>
  </w:style>
  <w:style w:type="paragraph" w:styleId="Heading1">
    <w:name w:val="heading 1"/>
    <w:basedOn w:val="Normal"/>
    <w:next w:val="Normal"/>
    <w:link w:val="Heading1Char"/>
    <w:autoRedefine/>
    <w:uiPriority w:val="9"/>
    <w:rsid w:val="00565D5A"/>
    <w:pPr>
      <w:keepNext/>
      <w:spacing w:before="360"/>
      <w:outlineLvl w:val="0"/>
    </w:pPr>
    <w:rPr>
      <w:b/>
      <w:bCs/>
      <w:kern w:val="32"/>
      <w:szCs w:val="32"/>
    </w:rPr>
  </w:style>
  <w:style w:type="paragraph" w:styleId="Heading2">
    <w:name w:val="heading 2"/>
    <w:basedOn w:val="Normal"/>
    <w:next w:val="Normal"/>
    <w:rsid w:val="00BD68AD"/>
    <w:pPr>
      <w:keepNext/>
      <w:outlineLvl w:val="1"/>
    </w:pPr>
    <w:rPr>
      <w:rFonts w:ascii="Times New Roman" w:hAnsi="Times New Roman"/>
      <w:b/>
      <w:i/>
      <w:sz w:val="22"/>
      <w:lang w:eastAsia="en-US"/>
    </w:rPr>
  </w:style>
  <w:style w:type="paragraph" w:styleId="Heading3">
    <w:name w:val="heading 3"/>
    <w:basedOn w:val="Normal"/>
    <w:next w:val="Normal"/>
    <w:rsid w:val="008D115B"/>
    <w:pPr>
      <w:keepNext/>
      <w:spacing w:before="240" w:after="60"/>
      <w:outlineLvl w:val="2"/>
    </w:pPr>
    <w:rPr>
      <w:rFonts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uiPriority w:val="99"/>
    <w:unhideWhenUsed/>
    <w:rsid w:val="00DD5EB8"/>
    <w:rPr>
      <w:color w:val="0563C1"/>
      <w:u w:val="single"/>
    </w:rPr>
  </w:style>
  <w:style w:type="paragraph" w:customStyle="1" w:styleId="DDLTitle">
    <w:name w:val="DDL_Title"/>
    <w:basedOn w:val="Title"/>
    <w:next w:val="DDLSubtitle"/>
    <w:qFormat/>
    <w:rsid w:val="00AD115D"/>
    <w:pPr>
      <w:spacing w:before="0" w:after="280"/>
    </w:pPr>
    <w:rPr>
      <w:rFonts w:ascii="Arial" w:hAnsi="Arial"/>
      <w:sz w:val="18"/>
    </w:rPr>
  </w:style>
  <w:style w:type="paragraph" w:customStyle="1" w:styleId="DDLSubtitle">
    <w:name w:val="DDL_Subtitle"/>
    <w:basedOn w:val="Subtitle"/>
    <w:next w:val="DDLAddress1"/>
    <w:qFormat/>
    <w:rsid w:val="00AD115D"/>
    <w:pPr>
      <w:spacing w:after="180"/>
    </w:pPr>
    <w:rPr>
      <w:rFonts w:ascii="Arial" w:hAnsi="Arial"/>
      <w:b/>
      <w:sz w:val="18"/>
    </w:rPr>
  </w:style>
  <w:style w:type="paragraph" w:styleId="Title">
    <w:name w:val="Title"/>
    <w:basedOn w:val="Normal"/>
    <w:next w:val="Normal"/>
    <w:link w:val="TitleChar"/>
    <w:uiPriority w:val="10"/>
    <w:rsid w:val="00AD115D"/>
    <w:pPr>
      <w:spacing w:before="240" w:after="60"/>
      <w:jc w:val="center"/>
      <w:outlineLvl w:val="0"/>
    </w:pPr>
    <w:rPr>
      <w:rFonts w:ascii="Calibri Light" w:hAnsi="Calibri Light"/>
      <w:b/>
      <w:bCs/>
      <w:kern w:val="28"/>
      <w:sz w:val="32"/>
      <w:szCs w:val="32"/>
    </w:rPr>
  </w:style>
  <w:style w:type="character" w:customStyle="1" w:styleId="Heading1Char">
    <w:name w:val="Heading 1 Char"/>
    <w:link w:val="Heading1"/>
    <w:uiPriority w:val="9"/>
    <w:rsid w:val="00565D5A"/>
    <w:rPr>
      <w:rFonts w:ascii="Arial" w:eastAsia="Times New Roman" w:hAnsi="Arial" w:cs="Times New Roman"/>
      <w:b/>
      <w:bCs/>
      <w:kern w:val="32"/>
      <w:sz w:val="18"/>
      <w:szCs w:val="32"/>
    </w:rPr>
  </w:style>
  <w:style w:type="character" w:customStyle="1" w:styleId="TitleChar">
    <w:name w:val="Title Char"/>
    <w:link w:val="Title"/>
    <w:uiPriority w:val="10"/>
    <w:rsid w:val="00AD115D"/>
    <w:rPr>
      <w:rFonts w:ascii="Calibri Light" w:eastAsia="Times New Roman" w:hAnsi="Calibri Light" w:cs="Times New Roman"/>
      <w:b/>
      <w:bCs/>
      <w:kern w:val="28"/>
      <w:sz w:val="32"/>
      <w:szCs w:val="32"/>
    </w:rPr>
  </w:style>
  <w:style w:type="paragraph" w:styleId="Subtitle">
    <w:name w:val="Subtitle"/>
    <w:basedOn w:val="Normal"/>
    <w:next w:val="Normal"/>
    <w:link w:val="SubtitleChar"/>
    <w:uiPriority w:val="11"/>
    <w:rsid w:val="00AD115D"/>
    <w:pPr>
      <w:spacing w:after="60"/>
      <w:jc w:val="center"/>
      <w:outlineLvl w:val="1"/>
    </w:pPr>
    <w:rPr>
      <w:rFonts w:ascii="Calibri Light" w:hAnsi="Calibri Light"/>
      <w:sz w:val="24"/>
      <w:szCs w:val="24"/>
    </w:rPr>
  </w:style>
  <w:style w:type="character" w:customStyle="1" w:styleId="SubtitleChar">
    <w:name w:val="Subtitle Char"/>
    <w:link w:val="Subtitle"/>
    <w:uiPriority w:val="11"/>
    <w:rsid w:val="00AD115D"/>
    <w:rPr>
      <w:rFonts w:ascii="Calibri Light" w:eastAsia="Times New Roman" w:hAnsi="Calibri Light" w:cs="Times New Roman"/>
      <w:sz w:val="24"/>
      <w:szCs w:val="24"/>
    </w:rPr>
  </w:style>
  <w:style w:type="paragraph" w:customStyle="1" w:styleId="DDLAddress1">
    <w:name w:val="DDL_Address1"/>
    <w:basedOn w:val="DDLSubtitle"/>
    <w:next w:val="DDLAddress2"/>
    <w:qFormat/>
    <w:rsid w:val="00AD115D"/>
    <w:pPr>
      <w:spacing w:after="60"/>
    </w:pPr>
    <w:rPr>
      <w:b w:val="0"/>
    </w:rPr>
  </w:style>
  <w:style w:type="paragraph" w:customStyle="1" w:styleId="DDLAddress2">
    <w:name w:val="DDL_Address2"/>
    <w:basedOn w:val="DDLAddress1"/>
    <w:next w:val="DDLHeading1"/>
    <w:qFormat/>
    <w:rsid w:val="00AD115D"/>
    <w:pPr>
      <w:spacing w:after="280"/>
    </w:pPr>
  </w:style>
  <w:style w:type="paragraph" w:customStyle="1" w:styleId="DDLBodyText">
    <w:name w:val="DDL_BodyText"/>
    <w:basedOn w:val="Normal"/>
    <w:qFormat/>
    <w:rsid w:val="009B2C8D"/>
    <w:rPr>
      <w:sz w:val="20"/>
      <w:szCs w:val="21"/>
    </w:rPr>
  </w:style>
  <w:style w:type="paragraph" w:customStyle="1" w:styleId="DDLBullets">
    <w:name w:val="DDL_Bullets"/>
    <w:basedOn w:val="Normal"/>
    <w:qFormat/>
    <w:rsid w:val="00D156FE"/>
    <w:pPr>
      <w:numPr>
        <w:numId w:val="4"/>
      </w:numPr>
      <w:tabs>
        <w:tab w:val="left" w:pos="567"/>
        <w:tab w:val="left" w:pos="1701"/>
      </w:tabs>
      <w:spacing w:after="60"/>
      <w:ind w:left="568" w:hanging="284"/>
    </w:pPr>
  </w:style>
  <w:style w:type="paragraph" w:customStyle="1" w:styleId="DDLHeading1">
    <w:name w:val="DDL_Heading1"/>
    <w:basedOn w:val="Heading1"/>
    <w:next w:val="DDLBodyText"/>
    <w:qFormat/>
    <w:rsid w:val="00D156FE"/>
    <w:pPr>
      <w:spacing w:before="280"/>
    </w:pPr>
  </w:style>
  <w:style w:type="character" w:customStyle="1" w:styleId="DDLEmphasis">
    <w:name w:val="DDL_Emphasis"/>
    <w:qFormat/>
    <w:rsid w:val="00821655"/>
    <w:rPr>
      <w:rFonts w:ascii="Arial Black" w:hAnsi="Arial Black"/>
      <w:b w:val="0"/>
      <w:color w:val="595959"/>
      <w:sz w:val="18"/>
    </w:rPr>
  </w:style>
  <w:style w:type="character" w:styleId="CommentReference">
    <w:name w:val="annotation reference"/>
    <w:uiPriority w:val="99"/>
    <w:semiHidden/>
    <w:unhideWhenUsed/>
    <w:rsid w:val="0095324F"/>
    <w:rPr>
      <w:sz w:val="16"/>
      <w:szCs w:val="16"/>
    </w:rPr>
  </w:style>
  <w:style w:type="paragraph" w:styleId="CommentText">
    <w:name w:val="annotation text"/>
    <w:basedOn w:val="Normal"/>
    <w:link w:val="CommentTextChar"/>
    <w:uiPriority w:val="99"/>
    <w:unhideWhenUsed/>
    <w:rsid w:val="0095324F"/>
    <w:rPr>
      <w:sz w:val="20"/>
    </w:rPr>
  </w:style>
  <w:style w:type="character" w:customStyle="1" w:styleId="CommentTextChar">
    <w:name w:val="Comment Text Char"/>
    <w:link w:val="CommentText"/>
    <w:uiPriority w:val="99"/>
    <w:rsid w:val="0095324F"/>
    <w:rPr>
      <w:rFonts w:ascii="Arial" w:hAnsi="Arial"/>
    </w:rPr>
  </w:style>
  <w:style w:type="paragraph" w:styleId="CommentSubject">
    <w:name w:val="annotation subject"/>
    <w:basedOn w:val="CommentText"/>
    <w:next w:val="CommentText"/>
    <w:link w:val="CommentSubjectChar"/>
    <w:uiPriority w:val="99"/>
    <w:semiHidden/>
    <w:unhideWhenUsed/>
    <w:rsid w:val="0095324F"/>
    <w:rPr>
      <w:b/>
      <w:bCs/>
    </w:rPr>
  </w:style>
  <w:style w:type="character" w:customStyle="1" w:styleId="CommentSubjectChar">
    <w:name w:val="Comment Subject Char"/>
    <w:link w:val="CommentSubject"/>
    <w:uiPriority w:val="99"/>
    <w:semiHidden/>
    <w:rsid w:val="0095324F"/>
    <w:rPr>
      <w:rFonts w:ascii="Arial" w:hAnsi="Arial"/>
      <w:b/>
      <w:bCs/>
    </w:rPr>
  </w:style>
  <w:style w:type="paragraph" w:styleId="BalloonText">
    <w:name w:val="Balloon Text"/>
    <w:basedOn w:val="Normal"/>
    <w:link w:val="BalloonTextChar"/>
    <w:uiPriority w:val="99"/>
    <w:semiHidden/>
    <w:unhideWhenUsed/>
    <w:rsid w:val="0095324F"/>
    <w:pPr>
      <w:spacing w:after="0"/>
    </w:pPr>
    <w:rPr>
      <w:rFonts w:ascii="Segoe UI" w:hAnsi="Segoe UI"/>
      <w:szCs w:val="18"/>
    </w:rPr>
  </w:style>
  <w:style w:type="character" w:customStyle="1" w:styleId="BalloonTextChar">
    <w:name w:val="Balloon Text Char"/>
    <w:link w:val="BalloonText"/>
    <w:uiPriority w:val="99"/>
    <w:semiHidden/>
    <w:rsid w:val="0095324F"/>
    <w:rPr>
      <w:rFonts w:ascii="Segoe UI" w:hAnsi="Segoe UI" w:cs="Segoe UI"/>
      <w:sz w:val="18"/>
      <w:szCs w:val="18"/>
    </w:rPr>
  </w:style>
  <w:style w:type="paragraph" w:styleId="Caption">
    <w:name w:val="caption"/>
    <w:basedOn w:val="Normal"/>
    <w:next w:val="Normal"/>
    <w:uiPriority w:val="35"/>
    <w:unhideWhenUsed/>
    <w:qFormat/>
    <w:rsid w:val="0095324F"/>
    <w:rPr>
      <w:b/>
      <w:bCs/>
      <w:sz w:val="20"/>
    </w:rPr>
  </w:style>
  <w:style w:type="paragraph" w:customStyle="1" w:styleId="DDLCaption">
    <w:name w:val="DDL_Caption"/>
    <w:basedOn w:val="Caption"/>
    <w:next w:val="Normal"/>
    <w:qFormat/>
    <w:rsid w:val="0095324F"/>
    <w:pPr>
      <w:tabs>
        <w:tab w:val="left" w:pos="851"/>
      </w:tabs>
    </w:pPr>
    <w:rPr>
      <w:sz w:val="16"/>
      <w:szCs w:val="16"/>
    </w:rPr>
  </w:style>
  <w:style w:type="paragraph" w:customStyle="1" w:styleId="DDLFigure">
    <w:name w:val="DDL_Figure"/>
    <w:basedOn w:val="Normal"/>
    <w:qFormat/>
    <w:rsid w:val="00DF392A"/>
    <w:pPr>
      <w:keepNext/>
      <w:spacing w:after="100"/>
      <w:ind w:left="851"/>
    </w:pPr>
  </w:style>
  <w:style w:type="paragraph" w:styleId="EndnoteText">
    <w:name w:val="endnote text"/>
    <w:basedOn w:val="Normal"/>
    <w:link w:val="EndnoteTextChar"/>
    <w:uiPriority w:val="99"/>
    <w:semiHidden/>
    <w:unhideWhenUsed/>
    <w:rsid w:val="00A515A9"/>
    <w:rPr>
      <w:sz w:val="20"/>
    </w:rPr>
  </w:style>
  <w:style w:type="character" w:customStyle="1" w:styleId="EndnoteTextChar">
    <w:name w:val="Endnote Text Char"/>
    <w:link w:val="EndnoteText"/>
    <w:uiPriority w:val="99"/>
    <w:semiHidden/>
    <w:rsid w:val="00A515A9"/>
    <w:rPr>
      <w:rFonts w:ascii="Arial" w:hAnsi="Arial"/>
    </w:rPr>
  </w:style>
  <w:style w:type="character" w:styleId="EndnoteReference">
    <w:name w:val="endnote reference"/>
    <w:uiPriority w:val="99"/>
    <w:semiHidden/>
    <w:unhideWhenUsed/>
    <w:rsid w:val="00A515A9"/>
    <w:rPr>
      <w:vertAlign w:val="superscript"/>
    </w:rPr>
  </w:style>
  <w:style w:type="character" w:customStyle="1" w:styleId="DDLReferenceSuperscript">
    <w:name w:val="DDL_ReferenceSuperscript"/>
    <w:rsid w:val="00A515A9"/>
    <w:rPr>
      <w:vertAlign w:val="superscript"/>
    </w:rPr>
  </w:style>
  <w:style w:type="paragraph" w:customStyle="1" w:styleId="DDLReferences">
    <w:name w:val="DDL_References"/>
    <w:basedOn w:val="EndnoteText"/>
    <w:rsid w:val="00930DA1"/>
    <w:pPr>
      <w:tabs>
        <w:tab w:val="left" w:pos="284"/>
      </w:tabs>
      <w:ind w:left="284" w:hanging="284"/>
      <w:jc w:val="left"/>
    </w:pPr>
    <w:rPr>
      <w:sz w:val="16"/>
    </w:rPr>
  </w:style>
  <w:style w:type="paragraph" w:styleId="Header">
    <w:name w:val="header"/>
    <w:basedOn w:val="Normal"/>
    <w:link w:val="HeaderChar"/>
    <w:uiPriority w:val="99"/>
    <w:unhideWhenUsed/>
    <w:rsid w:val="00C126B9"/>
    <w:pPr>
      <w:tabs>
        <w:tab w:val="center" w:pos="4513"/>
        <w:tab w:val="right" w:pos="9026"/>
      </w:tabs>
    </w:pPr>
  </w:style>
  <w:style w:type="character" w:customStyle="1" w:styleId="HeaderChar">
    <w:name w:val="Header Char"/>
    <w:link w:val="Header"/>
    <w:uiPriority w:val="99"/>
    <w:rsid w:val="00C126B9"/>
    <w:rPr>
      <w:rFonts w:ascii="Arial" w:hAnsi="Arial"/>
      <w:sz w:val="18"/>
    </w:rPr>
  </w:style>
  <w:style w:type="paragraph" w:styleId="Footer">
    <w:name w:val="footer"/>
    <w:basedOn w:val="Normal"/>
    <w:link w:val="FooterChar"/>
    <w:uiPriority w:val="99"/>
    <w:unhideWhenUsed/>
    <w:rsid w:val="00C126B9"/>
    <w:pPr>
      <w:tabs>
        <w:tab w:val="center" w:pos="4513"/>
        <w:tab w:val="right" w:pos="9026"/>
      </w:tabs>
    </w:pPr>
  </w:style>
  <w:style w:type="character" w:customStyle="1" w:styleId="FooterChar">
    <w:name w:val="Footer Char"/>
    <w:link w:val="Footer"/>
    <w:uiPriority w:val="99"/>
    <w:rsid w:val="00C126B9"/>
    <w:rPr>
      <w:rFonts w:ascii="Arial" w:hAnsi="Arial"/>
      <w:sz w:val="18"/>
    </w:rPr>
  </w:style>
  <w:style w:type="character" w:styleId="PlaceholderText">
    <w:name w:val="Placeholder Text"/>
    <w:basedOn w:val="DefaultParagraphFont"/>
    <w:uiPriority w:val="99"/>
    <w:semiHidden/>
    <w:rsid w:val="00160344"/>
    <w:rPr>
      <w:color w:val="808080"/>
    </w:rPr>
  </w:style>
  <w:style w:type="character" w:styleId="Strong">
    <w:name w:val="Strong"/>
    <w:uiPriority w:val="22"/>
    <w:qFormat/>
    <w:rsid w:val="00E14DBF"/>
    <w:rPr>
      <w:b/>
      <w:bCs/>
    </w:rPr>
  </w:style>
  <w:style w:type="paragraph" w:styleId="Revision">
    <w:name w:val="Revision"/>
    <w:hidden/>
    <w:uiPriority w:val="99"/>
    <w:semiHidden/>
    <w:rsid w:val="000A5A12"/>
    <w:rPr>
      <w:rFonts w:ascii="Arial" w:hAnsi="Arial"/>
      <w:sz w:val="18"/>
    </w:rPr>
  </w:style>
  <w:style w:type="character" w:styleId="UnresolvedMention">
    <w:name w:val="Unresolved Mention"/>
    <w:basedOn w:val="DefaultParagraphFont"/>
    <w:uiPriority w:val="99"/>
    <w:semiHidden/>
    <w:unhideWhenUsed/>
    <w:rsid w:val="005D5C36"/>
    <w:rPr>
      <w:color w:val="605E5C"/>
      <w:shd w:val="clear" w:color="auto" w:fill="E1DFDD"/>
    </w:rPr>
  </w:style>
  <w:style w:type="table" w:styleId="TableGrid">
    <w:name w:val="Table Grid"/>
    <w:basedOn w:val="TableNormal"/>
    <w:uiPriority w:val="59"/>
    <w:rsid w:val="0043688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41878397">
      <w:bodyDiv w:val="1"/>
      <w:marLeft w:val="0"/>
      <w:marRight w:val="0"/>
      <w:marTop w:val="0"/>
      <w:marBottom w:val="0"/>
      <w:divBdr>
        <w:top w:val="none" w:sz="0" w:space="0" w:color="auto"/>
        <w:left w:val="none" w:sz="0" w:space="0" w:color="auto"/>
        <w:bottom w:val="none" w:sz="0" w:space="0" w:color="auto"/>
        <w:right w:val="none" w:sz="0" w:space="0" w:color="auto"/>
      </w:divBdr>
      <w:divsChild>
        <w:div w:id="472135873">
          <w:marLeft w:val="640"/>
          <w:marRight w:val="0"/>
          <w:marTop w:val="0"/>
          <w:marBottom w:val="0"/>
          <w:divBdr>
            <w:top w:val="none" w:sz="0" w:space="0" w:color="auto"/>
            <w:left w:val="none" w:sz="0" w:space="0" w:color="auto"/>
            <w:bottom w:val="none" w:sz="0" w:space="0" w:color="auto"/>
            <w:right w:val="none" w:sz="0" w:space="0" w:color="auto"/>
          </w:divBdr>
        </w:div>
        <w:div w:id="1691370179">
          <w:marLeft w:val="640"/>
          <w:marRight w:val="0"/>
          <w:marTop w:val="0"/>
          <w:marBottom w:val="0"/>
          <w:divBdr>
            <w:top w:val="none" w:sz="0" w:space="0" w:color="auto"/>
            <w:left w:val="none" w:sz="0" w:space="0" w:color="auto"/>
            <w:bottom w:val="none" w:sz="0" w:space="0" w:color="auto"/>
            <w:right w:val="none" w:sz="0" w:space="0" w:color="auto"/>
          </w:divBdr>
        </w:div>
        <w:div w:id="614750623">
          <w:marLeft w:val="640"/>
          <w:marRight w:val="0"/>
          <w:marTop w:val="0"/>
          <w:marBottom w:val="0"/>
          <w:divBdr>
            <w:top w:val="none" w:sz="0" w:space="0" w:color="auto"/>
            <w:left w:val="none" w:sz="0" w:space="0" w:color="auto"/>
            <w:bottom w:val="none" w:sz="0" w:space="0" w:color="auto"/>
            <w:right w:val="none" w:sz="0" w:space="0" w:color="auto"/>
          </w:divBdr>
        </w:div>
        <w:div w:id="1777866490">
          <w:marLeft w:val="640"/>
          <w:marRight w:val="0"/>
          <w:marTop w:val="0"/>
          <w:marBottom w:val="0"/>
          <w:divBdr>
            <w:top w:val="none" w:sz="0" w:space="0" w:color="auto"/>
            <w:left w:val="none" w:sz="0" w:space="0" w:color="auto"/>
            <w:bottom w:val="none" w:sz="0" w:space="0" w:color="auto"/>
            <w:right w:val="none" w:sz="0" w:space="0" w:color="auto"/>
          </w:divBdr>
        </w:div>
        <w:div w:id="432432442">
          <w:marLeft w:val="640"/>
          <w:marRight w:val="0"/>
          <w:marTop w:val="0"/>
          <w:marBottom w:val="0"/>
          <w:divBdr>
            <w:top w:val="none" w:sz="0" w:space="0" w:color="auto"/>
            <w:left w:val="none" w:sz="0" w:space="0" w:color="auto"/>
            <w:bottom w:val="none" w:sz="0" w:space="0" w:color="auto"/>
            <w:right w:val="none" w:sz="0" w:space="0" w:color="auto"/>
          </w:divBdr>
        </w:div>
        <w:div w:id="84154400">
          <w:marLeft w:val="640"/>
          <w:marRight w:val="0"/>
          <w:marTop w:val="0"/>
          <w:marBottom w:val="0"/>
          <w:divBdr>
            <w:top w:val="none" w:sz="0" w:space="0" w:color="auto"/>
            <w:left w:val="none" w:sz="0" w:space="0" w:color="auto"/>
            <w:bottom w:val="none" w:sz="0" w:space="0" w:color="auto"/>
            <w:right w:val="none" w:sz="0" w:space="0" w:color="auto"/>
          </w:divBdr>
        </w:div>
        <w:div w:id="1709791784">
          <w:marLeft w:val="640"/>
          <w:marRight w:val="0"/>
          <w:marTop w:val="0"/>
          <w:marBottom w:val="0"/>
          <w:divBdr>
            <w:top w:val="none" w:sz="0" w:space="0" w:color="auto"/>
            <w:left w:val="none" w:sz="0" w:space="0" w:color="auto"/>
            <w:bottom w:val="none" w:sz="0" w:space="0" w:color="auto"/>
            <w:right w:val="none" w:sz="0" w:space="0" w:color="auto"/>
          </w:divBdr>
        </w:div>
        <w:div w:id="1037782377">
          <w:marLeft w:val="640"/>
          <w:marRight w:val="0"/>
          <w:marTop w:val="0"/>
          <w:marBottom w:val="0"/>
          <w:divBdr>
            <w:top w:val="none" w:sz="0" w:space="0" w:color="auto"/>
            <w:left w:val="none" w:sz="0" w:space="0" w:color="auto"/>
            <w:bottom w:val="none" w:sz="0" w:space="0" w:color="auto"/>
            <w:right w:val="none" w:sz="0" w:space="0" w:color="auto"/>
          </w:divBdr>
        </w:div>
        <w:div w:id="973871615">
          <w:marLeft w:val="640"/>
          <w:marRight w:val="0"/>
          <w:marTop w:val="0"/>
          <w:marBottom w:val="0"/>
          <w:divBdr>
            <w:top w:val="none" w:sz="0" w:space="0" w:color="auto"/>
            <w:left w:val="none" w:sz="0" w:space="0" w:color="auto"/>
            <w:bottom w:val="none" w:sz="0" w:space="0" w:color="auto"/>
            <w:right w:val="none" w:sz="0" w:space="0" w:color="auto"/>
          </w:divBdr>
        </w:div>
        <w:div w:id="1994790133">
          <w:marLeft w:val="640"/>
          <w:marRight w:val="0"/>
          <w:marTop w:val="0"/>
          <w:marBottom w:val="0"/>
          <w:divBdr>
            <w:top w:val="none" w:sz="0" w:space="0" w:color="auto"/>
            <w:left w:val="none" w:sz="0" w:space="0" w:color="auto"/>
            <w:bottom w:val="none" w:sz="0" w:space="0" w:color="auto"/>
            <w:right w:val="none" w:sz="0" w:space="0" w:color="auto"/>
          </w:divBdr>
        </w:div>
        <w:div w:id="1545404647">
          <w:marLeft w:val="640"/>
          <w:marRight w:val="0"/>
          <w:marTop w:val="0"/>
          <w:marBottom w:val="0"/>
          <w:divBdr>
            <w:top w:val="none" w:sz="0" w:space="0" w:color="auto"/>
            <w:left w:val="none" w:sz="0" w:space="0" w:color="auto"/>
            <w:bottom w:val="none" w:sz="0" w:space="0" w:color="auto"/>
            <w:right w:val="none" w:sz="0" w:space="0" w:color="auto"/>
          </w:divBdr>
        </w:div>
        <w:div w:id="2111046150">
          <w:marLeft w:val="640"/>
          <w:marRight w:val="0"/>
          <w:marTop w:val="0"/>
          <w:marBottom w:val="0"/>
          <w:divBdr>
            <w:top w:val="none" w:sz="0" w:space="0" w:color="auto"/>
            <w:left w:val="none" w:sz="0" w:space="0" w:color="auto"/>
            <w:bottom w:val="none" w:sz="0" w:space="0" w:color="auto"/>
            <w:right w:val="none" w:sz="0" w:space="0" w:color="auto"/>
          </w:divBdr>
        </w:div>
        <w:div w:id="327252451">
          <w:marLeft w:val="640"/>
          <w:marRight w:val="0"/>
          <w:marTop w:val="0"/>
          <w:marBottom w:val="0"/>
          <w:divBdr>
            <w:top w:val="none" w:sz="0" w:space="0" w:color="auto"/>
            <w:left w:val="none" w:sz="0" w:space="0" w:color="auto"/>
            <w:bottom w:val="none" w:sz="0" w:space="0" w:color="auto"/>
            <w:right w:val="none" w:sz="0" w:space="0" w:color="auto"/>
          </w:divBdr>
        </w:div>
        <w:div w:id="2080781124">
          <w:marLeft w:val="640"/>
          <w:marRight w:val="0"/>
          <w:marTop w:val="0"/>
          <w:marBottom w:val="0"/>
          <w:divBdr>
            <w:top w:val="none" w:sz="0" w:space="0" w:color="auto"/>
            <w:left w:val="none" w:sz="0" w:space="0" w:color="auto"/>
            <w:bottom w:val="none" w:sz="0" w:space="0" w:color="auto"/>
            <w:right w:val="none" w:sz="0" w:space="0" w:color="auto"/>
          </w:divBdr>
        </w:div>
        <w:div w:id="1045638682">
          <w:marLeft w:val="640"/>
          <w:marRight w:val="0"/>
          <w:marTop w:val="0"/>
          <w:marBottom w:val="0"/>
          <w:divBdr>
            <w:top w:val="none" w:sz="0" w:space="0" w:color="auto"/>
            <w:left w:val="none" w:sz="0" w:space="0" w:color="auto"/>
            <w:bottom w:val="none" w:sz="0" w:space="0" w:color="auto"/>
            <w:right w:val="none" w:sz="0" w:space="0" w:color="auto"/>
          </w:divBdr>
        </w:div>
        <w:div w:id="221674875">
          <w:marLeft w:val="640"/>
          <w:marRight w:val="0"/>
          <w:marTop w:val="0"/>
          <w:marBottom w:val="0"/>
          <w:divBdr>
            <w:top w:val="none" w:sz="0" w:space="0" w:color="auto"/>
            <w:left w:val="none" w:sz="0" w:space="0" w:color="auto"/>
            <w:bottom w:val="none" w:sz="0" w:space="0" w:color="auto"/>
            <w:right w:val="none" w:sz="0" w:space="0" w:color="auto"/>
          </w:divBdr>
        </w:div>
        <w:div w:id="916668337">
          <w:marLeft w:val="640"/>
          <w:marRight w:val="0"/>
          <w:marTop w:val="0"/>
          <w:marBottom w:val="0"/>
          <w:divBdr>
            <w:top w:val="none" w:sz="0" w:space="0" w:color="auto"/>
            <w:left w:val="none" w:sz="0" w:space="0" w:color="auto"/>
            <w:bottom w:val="none" w:sz="0" w:space="0" w:color="auto"/>
            <w:right w:val="none" w:sz="0" w:space="0" w:color="auto"/>
          </w:divBdr>
        </w:div>
      </w:divsChild>
    </w:div>
    <w:div w:id="225378704">
      <w:bodyDiv w:val="1"/>
      <w:marLeft w:val="0"/>
      <w:marRight w:val="0"/>
      <w:marTop w:val="0"/>
      <w:marBottom w:val="0"/>
      <w:divBdr>
        <w:top w:val="none" w:sz="0" w:space="0" w:color="auto"/>
        <w:left w:val="none" w:sz="0" w:space="0" w:color="auto"/>
        <w:bottom w:val="none" w:sz="0" w:space="0" w:color="auto"/>
        <w:right w:val="none" w:sz="0" w:space="0" w:color="auto"/>
      </w:divBdr>
    </w:div>
    <w:div w:id="294264708">
      <w:bodyDiv w:val="1"/>
      <w:marLeft w:val="0"/>
      <w:marRight w:val="0"/>
      <w:marTop w:val="0"/>
      <w:marBottom w:val="0"/>
      <w:divBdr>
        <w:top w:val="none" w:sz="0" w:space="0" w:color="auto"/>
        <w:left w:val="none" w:sz="0" w:space="0" w:color="auto"/>
        <w:bottom w:val="none" w:sz="0" w:space="0" w:color="auto"/>
        <w:right w:val="none" w:sz="0" w:space="0" w:color="auto"/>
      </w:divBdr>
    </w:div>
    <w:div w:id="306589721">
      <w:bodyDiv w:val="1"/>
      <w:marLeft w:val="0"/>
      <w:marRight w:val="0"/>
      <w:marTop w:val="0"/>
      <w:marBottom w:val="0"/>
      <w:divBdr>
        <w:top w:val="none" w:sz="0" w:space="0" w:color="auto"/>
        <w:left w:val="none" w:sz="0" w:space="0" w:color="auto"/>
        <w:bottom w:val="none" w:sz="0" w:space="0" w:color="auto"/>
        <w:right w:val="none" w:sz="0" w:space="0" w:color="auto"/>
      </w:divBdr>
    </w:div>
    <w:div w:id="369839629">
      <w:bodyDiv w:val="1"/>
      <w:marLeft w:val="0"/>
      <w:marRight w:val="0"/>
      <w:marTop w:val="0"/>
      <w:marBottom w:val="0"/>
      <w:divBdr>
        <w:top w:val="none" w:sz="0" w:space="0" w:color="auto"/>
        <w:left w:val="none" w:sz="0" w:space="0" w:color="auto"/>
        <w:bottom w:val="none" w:sz="0" w:space="0" w:color="auto"/>
        <w:right w:val="none" w:sz="0" w:space="0" w:color="auto"/>
      </w:divBdr>
    </w:div>
    <w:div w:id="402142124">
      <w:bodyDiv w:val="1"/>
      <w:marLeft w:val="0"/>
      <w:marRight w:val="0"/>
      <w:marTop w:val="0"/>
      <w:marBottom w:val="0"/>
      <w:divBdr>
        <w:top w:val="none" w:sz="0" w:space="0" w:color="auto"/>
        <w:left w:val="none" w:sz="0" w:space="0" w:color="auto"/>
        <w:bottom w:val="none" w:sz="0" w:space="0" w:color="auto"/>
        <w:right w:val="none" w:sz="0" w:space="0" w:color="auto"/>
      </w:divBdr>
      <w:divsChild>
        <w:div w:id="657458592">
          <w:marLeft w:val="640"/>
          <w:marRight w:val="0"/>
          <w:marTop w:val="0"/>
          <w:marBottom w:val="0"/>
          <w:divBdr>
            <w:top w:val="none" w:sz="0" w:space="0" w:color="auto"/>
            <w:left w:val="none" w:sz="0" w:space="0" w:color="auto"/>
            <w:bottom w:val="none" w:sz="0" w:space="0" w:color="auto"/>
            <w:right w:val="none" w:sz="0" w:space="0" w:color="auto"/>
          </w:divBdr>
        </w:div>
        <w:div w:id="90395739">
          <w:marLeft w:val="640"/>
          <w:marRight w:val="0"/>
          <w:marTop w:val="0"/>
          <w:marBottom w:val="0"/>
          <w:divBdr>
            <w:top w:val="none" w:sz="0" w:space="0" w:color="auto"/>
            <w:left w:val="none" w:sz="0" w:space="0" w:color="auto"/>
            <w:bottom w:val="none" w:sz="0" w:space="0" w:color="auto"/>
            <w:right w:val="none" w:sz="0" w:space="0" w:color="auto"/>
          </w:divBdr>
        </w:div>
        <w:div w:id="227032660">
          <w:marLeft w:val="640"/>
          <w:marRight w:val="0"/>
          <w:marTop w:val="0"/>
          <w:marBottom w:val="0"/>
          <w:divBdr>
            <w:top w:val="none" w:sz="0" w:space="0" w:color="auto"/>
            <w:left w:val="none" w:sz="0" w:space="0" w:color="auto"/>
            <w:bottom w:val="none" w:sz="0" w:space="0" w:color="auto"/>
            <w:right w:val="none" w:sz="0" w:space="0" w:color="auto"/>
          </w:divBdr>
        </w:div>
        <w:div w:id="773209387">
          <w:marLeft w:val="640"/>
          <w:marRight w:val="0"/>
          <w:marTop w:val="0"/>
          <w:marBottom w:val="0"/>
          <w:divBdr>
            <w:top w:val="none" w:sz="0" w:space="0" w:color="auto"/>
            <w:left w:val="none" w:sz="0" w:space="0" w:color="auto"/>
            <w:bottom w:val="none" w:sz="0" w:space="0" w:color="auto"/>
            <w:right w:val="none" w:sz="0" w:space="0" w:color="auto"/>
          </w:divBdr>
        </w:div>
        <w:div w:id="372458816">
          <w:marLeft w:val="640"/>
          <w:marRight w:val="0"/>
          <w:marTop w:val="0"/>
          <w:marBottom w:val="0"/>
          <w:divBdr>
            <w:top w:val="none" w:sz="0" w:space="0" w:color="auto"/>
            <w:left w:val="none" w:sz="0" w:space="0" w:color="auto"/>
            <w:bottom w:val="none" w:sz="0" w:space="0" w:color="auto"/>
            <w:right w:val="none" w:sz="0" w:space="0" w:color="auto"/>
          </w:divBdr>
        </w:div>
        <w:div w:id="750464659">
          <w:marLeft w:val="640"/>
          <w:marRight w:val="0"/>
          <w:marTop w:val="0"/>
          <w:marBottom w:val="0"/>
          <w:divBdr>
            <w:top w:val="none" w:sz="0" w:space="0" w:color="auto"/>
            <w:left w:val="none" w:sz="0" w:space="0" w:color="auto"/>
            <w:bottom w:val="none" w:sz="0" w:space="0" w:color="auto"/>
            <w:right w:val="none" w:sz="0" w:space="0" w:color="auto"/>
          </w:divBdr>
        </w:div>
        <w:div w:id="250090243">
          <w:marLeft w:val="640"/>
          <w:marRight w:val="0"/>
          <w:marTop w:val="0"/>
          <w:marBottom w:val="0"/>
          <w:divBdr>
            <w:top w:val="none" w:sz="0" w:space="0" w:color="auto"/>
            <w:left w:val="none" w:sz="0" w:space="0" w:color="auto"/>
            <w:bottom w:val="none" w:sz="0" w:space="0" w:color="auto"/>
            <w:right w:val="none" w:sz="0" w:space="0" w:color="auto"/>
          </w:divBdr>
        </w:div>
        <w:div w:id="1402292959">
          <w:marLeft w:val="640"/>
          <w:marRight w:val="0"/>
          <w:marTop w:val="0"/>
          <w:marBottom w:val="0"/>
          <w:divBdr>
            <w:top w:val="none" w:sz="0" w:space="0" w:color="auto"/>
            <w:left w:val="none" w:sz="0" w:space="0" w:color="auto"/>
            <w:bottom w:val="none" w:sz="0" w:space="0" w:color="auto"/>
            <w:right w:val="none" w:sz="0" w:space="0" w:color="auto"/>
          </w:divBdr>
        </w:div>
        <w:div w:id="781194058">
          <w:marLeft w:val="640"/>
          <w:marRight w:val="0"/>
          <w:marTop w:val="0"/>
          <w:marBottom w:val="0"/>
          <w:divBdr>
            <w:top w:val="none" w:sz="0" w:space="0" w:color="auto"/>
            <w:left w:val="none" w:sz="0" w:space="0" w:color="auto"/>
            <w:bottom w:val="none" w:sz="0" w:space="0" w:color="auto"/>
            <w:right w:val="none" w:sz="0" w:space="0" w:color="auto"/>
          </w:divBdr>
        </w:div>
        <w:div w:id="735783091">
          <w:marLeft w:val="640"/>
          <w:marRight w:val="0"/>
          <w:marTop w:val="0"/>
          <w:marBottom w:val="0"/>
          <w:divBdr>
            <w:top w:val="none" w:sz="0" w:space="0" w:color="auto"/>
            <w:left w:val="none" w:sz="0" w:space="0" w:color="auto"/>
            <w:bottom w:val="none" w:sz="0" w:space="0" w:color="auto"/>
            <w:right w:val="none" w:sz="0" w:space="0" w:color="auto"/>
          </w:divBdr>
        </w:div>
        <w:div w:id="330373494">
          <w:marLeft w:val="640"/>
          <w:marRight w:val="0"/>
          <w:marTop w:val="0"/>
          <w:marBottom w:val="0"/>
          <w:divBdr>
            <w:top w:val="none" w:sz="0" w:space="0" w:color="auto"/>
            <w:left w:val="none" w:sz="0" w:space="0" w:color="auto"/>
            <w:bottom w:val="none" w:sz="0" w:space="0" w:color="auto"/>
            <w:right w:val="none" w:sz="0" w:space="0" w:color="auto"/>
          </w:divBdr>
        </w:div>
        <w:div w:id="1334379932">
          <w:marLeft w:val="640"/>
          <w:marRight w:val="0"/>
          <w:marTop w:val="0"/>
          <w:marBottom w:val="0"/>
          <w:divBdr>
            <w:top w:val="none" w:sz="0" w:space="0" w:color="auto"/>
            <w:left w:val="none" w:sz="0" w:space="0" w:color="auto"/>
            <w:bottom w:val="none" w:sz="0" w:space="0" w:color="auto"/>
            <w:right w:val="none" w:sz="0" w:space="0" w:color="auto"/>
          </w:divBdr>
        </w:div>
        <w:div w:id="1956279906">
          <w:marLeft w:val="640"/>
          <w:marRight w:val="0"/>
          <w:marTop w:val="0"/>
          <w:marBottom w:val="0"/>
          <w:divBdr>
            <w:top w:val="none" w:sz="0" w:space="0" w:color="auto"/>
            <w:left w:val="none" w:sz="0" w:space="0" w:color="auto"/>
            <w:bottom w:val="none" w:sz="0" w:space="0" w:color="auto"/>
            <w:right w:val="none" w:sz="0" w:space="0" w:color="auto"/>
          </w:divBdr>
        </w:div>
        <w:div w:id="162548023">
          <w:marLeft w:val="640"/>
          <w:marRight w:val="0"/>
          <w:marTop w:val="0"/>
          <w:marBottom w:val="0"/>
          <w:divBdr>
            <w:top w:val="none" w:sz="0" w:space="0" w:color="auto"/>
            <w:left w:val="none" w:sz="0" w:space="0" w:color="auto"/>
            <w:bottom w:val="none" w:sz="0" w:space="0" w:color="auto"/>
            <w:right w:val="none" w:sz="0" w:space="0" w:color="auto"/>
          </w:divBdr>
        </w:div>
        <w:div w:id="442848174">
          <w:marLeft w:val="640"/>
          <w:marRight w:val="0"/>
          <w:marTop w:val="0"/>
          <w:marBottom w:val="0"/>
          <w:divBdr>
            <w:top w:val="none" w:sz="0" w:space="0" w:color="auto"/>
            <w:left w:val="none" w:sz="0" w:space="0" w:color="auto"/>
            <w:bottom w:val="none" w:sz="0" w:space="0" w:color="auto"/>
            <w:right w:val="none" w:sz="0" w:space="0" w:color="auto"/>
          </w:divBdr>
        </w:div>
        <w:div w:id="454175485">
          <w:marLeft w:val="640"/>
          <w:marRight w:val="0"/>
          <w:marTop w:val="0"/>
          <w:marBottom w:val="0"/>
          <w:divBdr>
            <w:top w:val="none" w:sz="0" w:space="0" w:color="auto"/>
            <w:left w:val="none" w:sz="0" w:space="0" w:color="auto"/>
            <w:bottom w:val="none" w:sz="0" w:space="0" w:color="auto"/>
            <w:right w:val="none" w:sz="0" w:space="0" w:color="auto"/>
          </w:divBdr>
        </w:div>
        <w:div w:id="1488861131">
          <w:marLeft w:val="640"/>
          <w:marRight w:val="0"/>
          <w:marTop w:val="0"/>
          <w:marBottom w:val="0"/>
          <w:divBdr>
            <w:top w:val="none" w:sz="0" w:space="0" w:color="auto"/>
            <w:left w:val="none" w:sz="0" w:space="0" w:color="auto"/>
            <w:bottom w:val="none" w:sz="0" w:space="0" w:color="auto"/>
            <w:right w:val="none" w:sz="0" w:space="0" w:color="auto"/>
          </w:divBdr>
        </w:div>
        <w:div w:id="2072193762">
          <w:marLeft w:val="640"/>
          <w:marRight w:val="0"/>
          <w:marTop w:val="0"/>
          <w:marBottom w:val="0"/>
          <w:divBdr>
            <w:top w:val="none" w:sz="0" w:space="0" w:color="auto"/>
            <w:left w:val="none" w:sz="0" w:space="0" w:color="auto"/>
            <w:bottom w:val="none" w:sz="0" w:space="0" w:color="auto"/>
            <w:right w:val="none" w:sz="0" w:space="0" w:color="auto"/>
          </w:divBdr>
        </w:div>
        <w:div w:id="457912448">
          <w:marLeft w:val="640"/>
          <w:marRight w:val="0"/>
          <w:marTop w:val="0"/>
          <w:marBottom w:val="0"/>
          <w:divBdr>
            <w:top w:val="none" w:sz="0" w:space="0" w:color="auto"/>
            <w:left w:val="none" w:sz="0" w:space="0" w:color="auto"/>
            <w:bottom w:val="none" w:sz="0" w:space="0" w:color="auto"/>
            <w:right w:val="none" w:sz="0" w:space="0" w:color="auto"/>
          </w:divBdr>
        </w:div>
      </w:divsChild>
    </w:div>
    <w:div w:id="467868716">
      <w:bodyDiv w:val="1"/>
      <w:marLeft w:val="0"/>
      <w:marRight w:val="0"/>
      <w:marTop w:val="0"/>
      <w:marBottom w:val="0"/>
      <w:divBdr>
        <w:top w:val="none" w:sz="0" w:space="0" w:color="auto"/>
        <w:left w:val="none" w:sz="0" w:space="0" w:color="auto"/>
        <w:bottom w:val="none" w:sz="0" w:space="0" w:color="auto"/>
        <w:right w:val="none" w:sz="0" w:space="0" w:color="auto"/>
      </w:divBdr>
      <w:divsChild>
        <w:div w:id="768159698">
          <w:marLeft w:val="640"/>
          <w:marRight w:val="0"/>
          <w:marTop w:val="0"/>
          <w:marBottom w:val="0"/>
          <w:divBdr>
            <w:top w:val="none" w:sz="0" w:space="0" w:color="auto"/>
            <w:left w:val="none" w:sz="0" w:space="0" w:color="auto"/>
            <w:bottom w:val="none" w:sz="0" w:space="0" w:color="auto"/>
            <w:right w:val="none" w:sz="0" w:space="0" w:color="auto"/>
          </w:divBdr>
        </w:div>
        <w:div w:id="210073815">
          <w:marLeft w:val="640"/>
          <w:marRight w:val="0"/>
          <w:marTop w:val="0"/>
          <w:marBottom w:val="0"/>
          <w:divBdr>
            <w:top w:val="none" w:sz="0" w:space="0" w:color="auto"/>
            <w:left w:val="none" w:sz="0" w:space="0" w:color="auto"/>
            <w:bottom w:val="none" w:sz="0" w:space="0" w:color="auto"/>
            <w:right w:val="none" w:sz="0" w:space="0" w:color="auto"/>
          </w:divBdr>
        </w:div>
        <w:div w:id="1266157295">
          <w:marLeft w:val="640"/>
          <w:marRight w:val="0"/>
          <w:marTop w:val="0"/>
          <w:marBottom w:val="0"/>
          <w:divBdr>
            <w:top w:val="none" w:sz="0" w:space="0" w:color="auto"/>
            <w:left w:val="none" w:sz="0" w:space="0" w:color="auto"/>
            <w:bottom w:val="none" w:sz="0" w:space="0" w:color="auto"/>
            <w:right w:val="none" w:sz="0" w:space="0" w:color="auto"/>
          </w:divBdr>
        </w:div>
        <w:div w:id="1238587354">
          <w:marLeft w:val="640"/>
          <w:marRight w:val="0"/>
          <w:marTop w:val="0"/>
          <w:marBottom w:val="0"/>
          <w:divBdr>
            <w:top w:val="none" w:sz="0" w:space="0" w:color="auto"/>
            <w:left w:val="none" w:sz="0" w:space="0" w:color="auto"/>
            <w:bottom w:val="none" w:sz="0" w:space="0" w:color="auto"/>
            <w:right w:val="none" w:sz="0" w:space="0" w:color="auto"/>
          </w:divBdr>
        </w:div>
        <w:div w:id="158010877">
          <w:marLeft w:val="640"/>
          <w:marRight w:val="0"/>
          <w:marTop w:val="0"/>
          <w:marBottom w:val="0"/>
          <w:divBdr>
            <w:top w:val="none" w:sz="0" w:space="0" w:color="auto"/>
            <w:left w:val="none" w:sz="0" w:space="0" w:color="auto"/>
            <w:bottom w:val="none" w:sz="0" w:space="0" w:color="auto"/>
            <w:right w:val="none" w:sz="0" w:space="0" w:color="auto"/>
          </w:divBdr>
        </w:div>
        <w:div w:id="1872721148">
          <w:marLeft w:val="640"/>
          <w:marRight w:val="0"/>
          <w:marTop w:val="0"/>
          <w:marBottom w:val="0"/>
          <w:divBdr>
            <w:top w:val="none" w:sz="0" w:space="0" w:color="auto"/>
            <w:left w:val="none" w:sz="0" w:space="0" w:color="auto"/>
            <w:bottom w:val="none" w:sz="0" w:space="0" w:color="auto"/>
            <w:right w:val="none" w:sz="0" w:space="0" w:color="auto"/>
          </w:divBdr>
        </w:div>
        <w:div w:id="1706366980">
          <w:marLeft w:val="640"/>
          <w:marRight w:val="0"/>
          <w:marTop w:val="0"/>
          <w:marBottom w:val="0"/>
          <w:divBdr>
            <w:top w:val="none" w:sz="0" w:space="0" w:color="auto"/>
            <w:left w:val="none" w:sz="0" w:space="0" w:color="auto"/>
            <w:bottom w:val="none" w:sz="0" w:space="0" w:color="auto"/>
            <w:right w:val="none" w:sz="0" w:space="0" w:color="auto"/>
          </w:divBdr>
        </w:div>
        <w:div w:id="361369074">
          <w:marLeft w:val="640"/>
          <w:marRight w:val="0"/>
          <w:marTop w:val="0"/>
          <w:marBottom w:val="0"/>
          <w:divBdr>
            <w:top w:val="none" w:sz="0" w:space="0" w:color="auto"/>
            <w:left w:val="none" w:sz="0" w:space="0" w:color="auto"/>
            <w:bottom w:val="none" w:sz="0" w:space="0" w:color="auto"/>
            <w:right w:val="none" w:sz="0" w:space="0" w:color="auto"/>
          </w:divBdr>
        </w:div>
        <w:div w:id="581573663">
          <w:marLeft w:val="640"/>
          <w:marRight w:val="0"/>
          <w:marTop w:val="0"/>
          <w:marBottom w:val="0"/>
          <w:divBdr>
            <w:top w:val="none" w:sz="0" w:space="0" w:color="auto"/>
            <w:left w:val="none" w:sz="0" w:space="0" w:color="auto"/>
            <w:bottom w:val="none" w:sz="0" w:space="0" w:color="auto"/>
            <w:right w:val="none" w:sz="0" w:space="0" w:color="auto"/>
          </w:divBdr>
        </w:div>
        <w:div w:id="363407798">
          <w:marLeft w:val="640"/>
          <w:marRight w:val="0"/>
          <w:marTop w:val="0"/>
          <w:marBottom w:val="0"/>
          <w:divBdr>
            <w:top w:val="none" w:sz="0" w:space="0" w:color="auto"/>
            <w:left w:val="none" w:sz="0" w:space="0" w:color="auto"/>
            <w:bottom w:val="none" w:sz="0" w:space="0" w:color="auto"/>
            <w:right w:val="none" w:sz="0" w:space="0" w:color="auto"/>
          </w:divBdr>
        </w:div>
        <w:div w:id="277303023">
          <w:marLeft w:val="640"/>
          <w:marRight w:val="0"/>
          <w:marTop w:val="0"/>
          <w:marBottom w:val="0"/>
          <w:divBdr>
            <w:top w:val="none" w:sz="0" w:space="0" w:color="auto"/>
            <w:left w:val="none" w:sz="0" w:space="0" w:color="auto"/>
            <w:bottom w:val="none" w:sz="0" w:space="0" w:color="auto"/>
            <w:right w:val="none" w:sz="0" w:space="0" w:color="auto"/>
          </w:divBdr>
        </w:div>
        <w:div w:id="1490362771">
          <w:marLeft w:val="640"/>
          <w:marRight w:val="0"/>
          <w:marTop w:val="0"/>
          <w:marBottom w:val="0"/>
          <w:divBdr>
            <w:top w:val="none" w:sz="0" w:space="0" w:color="auto"/>
            <w:left w:val="none" w:sz="0" w:space="0" w:color="auto"/>
            <w:bottom w:val="none" w:sz="0" w:space="0" w:color="auto"/>
            <w:right w:val="none" w:sz="0" w:space="0" w:color="auto"/>
          </w:divBdr>
        </w:div>
        <w:div w:id="1876383399">
          <w:marLeft w:val="640"/>
          <w:marRight w:val="0"/>
          <w:marTop w:val="0"/>
          <w:marBottom w:val="0"/>
          <w:divBdr>
            <w:top w:val="none" w:sz="0" w:space="0" w:color="auto"/>
            <w:left w:val="none" w:sz="0" w:space="0" w:color="auto"/>
            <w:bottom w:val="none" w:sz="0" w:space="0" w:color="auto"/>
            <w:right w:val="none" w:sz="0" w:space="0" w:color="auto"/>
          </w:divBdr>
        </w:div>
        <w:div w:id="1673602308">
          <w:marLeft w:val="640"/>
          <w:marRight w:val="0"/>
          <w:marTop w:val="0"/>
          <w:marBottom w:val="0"/>
          <w:divBdr>
            <w:top w:val="none" w:sz="0" w:space="0" w:color="auto"/>
            <w:left w:val="none" w:sz="0" w:space="0" w:color="auto"/>
            <w:bottom w:val="none" w:sz="0" w:space="0" w:color="auto"/>
            <w:right w:val="none" w:sz="0" w:space="0" w:color="auto"/>
          </w:divBdr>
        </w:div>
        <w:div w:id="474180543">
          <w:marLeft w:val="640"/>
          <w:marRight w:val="0"/>
          <w:marTop w:val="0"/>
          <w:marBottom w:val="0"/>
          <w:divBdr>
            <w:top w:val="none" w:sz="0" w:space="0" w:color="auto"/>
            <w:left w:val="none" w:sz="0" w:space="0" w:color="auto"/>
            <w:bottom w:val="none" w:sz="0" w:space="0" w:color="auto"/>
            <w:right w:val="none" w:sz="0" w:space="0" w:color="auto"/>
          </w:divBdr>
        </w:div>
        <w:div w:id="2136216040">
          <w:marLeft w:val="640"/>
          <w:marRight w:val="0"/>
          <w:marTop w:val="0"/>
          <w:marBottom w:val="0"/>
          <w:divBdr>
            <w:top w:val="none" w:sz="0" w:space="0" w:color="auto"/>
            <w:left w:val="none" w:sz="0" w:space="0" w:color="auto"/>
            <w:bottom w:val="none" w:sz="0" w:space="0" w:color="auto"/>
            <w:right w:val="none" w:sz="0" w:space="0" w:color="auto"/>
          </w:divBdr>
        </w:div>
        <w:div w:id="1823278698">
          <w:marLeft w:val="640"/>
          <w:marRight w:val="0"/>
          <w:marTop w:val="0"/>
          <w:marBottom w:val="0"/>
          <w:divBdr>
            <w:top w:val="none" w:sz="0" w:space="0" w:color="auto"/>
            <w:left w:val="none" w:sz="0" w:space="0" w:color="auto"/>
            <w:bottom w:val="none" w:sz="0" w:space="0" w:color="auto"/>
            <w:right w:val="none" w:sz="0" w:space="0" w:color="auto"/>
          </w:divBdr>
        </w:div>
      </w:divsChild>
    </w:div>
    <w:div w:id="548494069">
      <w:bodyDiv w:val="1"/>
      <w:marLeft w:val="0"/>
      <w:marRight w:val="0"/>
      <w:marTop w:val="0"/>
      <w:marBottom w:val="0"/>
      <w:divBdr>
        <w:top w:val="none" w:sz="0" w:space="0" w:color="auto"/>
        <w:left w:val="none" w:sz="0" w:space="0" w:color="auto"/>
        <w:bottom w:val="none" w:sz="0" w:space="0" w:color="auto"/>
        <w:right w:val="none" w:sz="0" w:space="0" w:color="auto"/>
      </w:divBdr>
    </w:div>
    <w:div w:id="723675231">
      <w:bodyDiv w:val="1"/>
      <w:marLeft w:val="0"/>
      <w:marRight w:val="0"/>
      <w:marTop w:val="0"/>
      <w:marBottom w:val="0"/>
      <w:divBdr>
        <w:top w:val="none" w:sz="0" w:space="0" w:color="auto"/>
        <w:left w:val="none" w:sz="0" w:space="0" w:color="auto"/>
        <w:bottom w:val="none" w:sz="0" w:space="0" w:color="auto"/>
        <w:right w:val="none" w:sz="0" w:space="0" w:color="auto"/>
      </w:divBdr>
    </w:div>
    <w:div w:id="894514557">
      <w:bodyDiv w:val="1"/>
      <w:marLeft w:val="0"/>
      <w:marRight w:val="0"/>
      <w:marTop w:val="0"/>
      <w:marBottom w:val="0"/>
      <w:divBdr>
        <w:top w:val="none" w:sz="0" w:space="0" w:color="auto"/>
        <w:left w:val="none" w:sz="0" w:space="0" w:color="auto"/>
        <w:bottom w:val="none" w:sz="0" w:space="0" w:color="auto"/>
        <w:right w:val="none" w:sz="0" w:space="0" w:color="auto"/>
      </w:divBdr>
      <w:divsChild>
        <w:div w:id="2052724275">
          <w:marLeft w:val="0"/>
          <w:marRight w:val="0"/>
          <w:marTop w:val="0"/>
          <w:marBottom w:val="0"/>
          <w:divBdr>
            <w:top w:val="none" w:sz="0" w:space="0" w:color="auto"/>
            <w:left w:val="none" w:sz="0" w:space="0" w:color="auto"/>
            <w:bottom w:val="none" w:sz="0" w:space="0" w:color="auto"/>
            <w:right w:val="none" w:sz="0" w:space="0" w:color="auto"/>
          </w:divBdr>
          <w:divsChild>
            <w:div w:id="912812720">
              <w:marLeft w:val="0"/>
              <w:marRight w:val="0"/>
              <w:marTop w:val="0"/>
              <w:marBottom w:val="0"/>
              <w:divBdr>
                <w:top w:val="none" w:sz="0" w:space="0" w:color="auto"/>
                <w:left w:val="none" w:sz="0" w:space="0" w:color="auto"/>
                <w:bottom w:val="none" w:sz="0" w:space="0" w:color="auto"/>
                <w:right w:val="none" w:sz="0" w:space="0" w:color="auto"/>
              </w:divBdr>
              <w:divsChild>
                <w:div w:id="2944853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7636224">
      <w:bodyDiv w:val="1"/>
      <w:marLeft w:val="0"/>
      <w:marRight w:val="0"/>
      <w:marTop w:val="0"/>
      <w:marBottom w:val="0"/>
      <w:divBdr>
        <w:top w:val="none" w:sz="0" w:space="0" w:color="auto"/>
        <w:left w:val="none" w:sz="0" w:space="0" w:color="auto"/>
        <w:bottom w:val="none" w:sz="0" w:space="0" w:color="auto"/>
        <w:right w:val="none" w:sz="0" w:space="0" w:color="auto"/>
      </w:divBdr>
      <w:divsChild>
        <w:div w:id="1253512583">
          <w:marLeft w:val="640"/>
          <w:marRight w:val="0"/>
          <w:marTop w:val="0"/>
          <w:marBottom w:val="0"/>
          <w:divBdr>
            <w:top w:val="none" w:sz="0" w:space="0" w:color="auto"/>
            <w:left w:val="none" w:sz="0" w:space="0" w:color="auto"/>
            <w:bottom w:val="none" w:sz="0" w:space="0" w:color="auto"/>
            <w:right w:val="none" w:sz="0" w:space="0" w:color="auto"/>
          </w:divBdr>
        </w:div>
        <w:div w:id="1302006116">
          <w:marLeft w:val="640"/>
          <w:marRight w:val="0"/>
          <w:marTop w:val="0"/>
          <w:marBottom w:val="0"/>
          <w:divBdr>
            <w:top w:val="none" w:sz="0" w:space="0" w:color="auto"/>
            <w:left w:val="none" w:sz="0" w:space="0" w:color="auto"/>
            <w:bottom w:val="none" w:sz="0" w:space="0" w:color="auto"/>
            <w:right w:val="none" w:sz="0" w:space="0" w:color="auto"/>
          </w:divBdr>
        </w:div>
        <w:div w:id="1349217937">
          <w:marLeft w:val="640"/>
          <w:marRight w:val="0"/>
          <w:marTop w:val="0"/>
          <w:marBottom w:val="0"/>
          <w:divBdr>
            <w:top w:val="none" w:sz="0" w:space="0" w:color="auto"/>
            <w:left w:val="none" w:sz="0" w:space="0" w:color="auto"/>
            <w:bottom w:val="none" w:sz="0" w:space="0" w:color="auto"/>
            <w:right w:val="none" w:sz="0" w:space="0" w:color="auto"/>
          </w:divBdr>
        </w:div>
        <w:div w:id="1350832667">
          <w:marLeft w:val="640"/>
          <w:marRight w:val="0"/>
          <w:marTop w:val="0"/>
          <w:marBottom w:val="0"/>
          <w:divBdr>
            <w:top w:val="none" w:sz="0" w:space="0" w:color="auto"/>
            <w:left w:val="none" w:sz="0" w:space="0" w:color="auto"/>
            <w:bottom w:val="none" w:sz="0" w:space="0" w:color="auto"/>
            <w:right w:val="none" w:sz="0" w:space="0" w:color="auto"/>
          </w:divBdr>
        </w:div>
        <w:div w:id="469447509">
          <w:marLeft w:val="640"/>
          <w:marRight w:val="0"/>
          <w:marTop w:val="0"/>
          <w:marBottom w:val="0"/>
          <w:divBdr>
            <w:top w:val="none" w:sz="0" w:space="0" w:color="auto"/>
            <w:left w:val="none" w:sz="0" w:space="0" w:color="auto"/>
            <w:bottom w:val="none" w:sz="0" w:space="0" w:color="auto"/>
            <w:right w:val="none" w:sz="0" w:space="0" w:color="auto"/>
          </w:divBdr>
        </w:div>
        <w:div w:id="705567905">
          <w:marLeft w:val="640"/>
          <w:marRight w:val="0"/>
          <w:marTop w:val="0"/>
          <w:marBottom w:val="0"/>
          <w:divBdr>
            <w:top w:val="none" w:sz="0" w:space="0" w:color="auto"/>
            <w:left w:val="none" w:sz="0" w:space="0" w:color="auto"/>
            <w:bottom w:val="none" w:sz="0" w:space="0" w:color="auto"/>
            <w:right w:val="none" w:sz="0" w:space="0" w:color="auto"/>
          </w:divBdr>
        </w:div>
        <w:div w:id="1595891915">
          <w:marLeft w:val="640"/>
          <w:marRight w:val="0"/>
          <w:marTop w:val="0"/>
          <w:marBottom w:val="0"/>
          <w:divBdr>
            <w:top w:val="none" w:sz="0" w:space="0" w:color="auto"/>
            <w:left w:val="none" w:sz="0" w:space="0" w:color="auto"/>
            <w:bottom w:val="none" w:sz="0" w:space="0" w:color="auto"/>
            <w:right w:val="none" w:sz="0" w:space="0" w:color="auto"/>
          </w:divBdr>
        </w:div>
        <w:div w:id="1146704489">
          <w:marLeft w:val="640"/>
          <w:marRight w:val="0"/>
          <w:marTop w:val="0"/>
          <w:marBottom w:val="0"/>
          <w:divBdr>
            <w:top w:val="none" w:sz="0" w:space="0" w:color="auto"/>
            <w:left w:val="none" w:sz="0" w:space="0" w:color="auto"/>
            <w:bottom w:val="none" w:sz="0" w:space="0" w:color="auto"/>
            <w:right w:val="none" w:sz="0" w:space="0" w:color="auto"/>
          </w:divBdr>
        </w:div>
        <w:div w:id="1960067151">
          <w:marLeft w:val="640"/>
          <w:marRight w:val="0"/>
          <w:marTop w:val="0"/>
          <w:marBottom w:val="0"/>
          <w:divBdr>
            <w:top w:val="none" w:sz="0" w:space="0" w:color="auto"/>
            <w:left w:val="none" w:sz="0" w:space="0" w:color="auto"/>
            <w:bottom w:val="none" w:sz="0" w:space="0" w:color="auto"/>
            <w:right w:val="none" w:sz="0" w:space="0" w:color="auto"/>
          </w:divBdr>
        </w:div>
        <w:div w:id="597982366">
          <w:marLeft w:val="640"/>
          <w:marRight w:val="0"/>
          <w:marTop w:val="0"/>
          <w:marBottom w:val="0"/>
          <w:divBdr>
            <w:top w:val="none" w:sz="0" w:space="0" w:color="auto"/>
            <w:left w:val="none" w:sz="0" w:space="0" w:color="auto"/>
            <w:bottom w:val="none" w:sz="0" w:space="0" w:color="auto"/>
            <w:right w:val="none" w:sz="0" w:space="0" w:color="auto"/>
          </w:divBdr>
        </w:div>
        <w:div w:id="54669684">
          <w:marLeft w:val="640"/>
          <w:marRight w:val="0"/>
          <w:marTop w:val="0"/>
          <w:marBottom w:val="0"/>
          <w:divBdr>
            <w:top w:val="none" w:sz="0" w:space="0" w:color="auto"/>
            <w:left w:val="none" w:sz="0" w:space="0" w:color="auto"/>
            <w:bottom w:val="none" w:sz="0" w:space="0" w:color="auto"/>
            <w:right w:val="none" w:sz="0" w:space="0" w:color="auto"/>
          </w:divBdr>
        </w:div>
        <w:div w:id="2058896099">
          <w:marLeft w:val="640"/>
          <w:marRight w:val="0"/>
          <w:marTop w:val="0"/>
          <w:marBottom w:val="0"/>
          <w:divBdr>
            <w:top w:val="none" w:sz="0" w:space="0" w:color="auto"/>
            <w:left w:val="none" w:sz="0" w:space="0" w:color="auto"/>
            <w:bottom w:val="none" w:sz="0" w:space="0" w:color="auto"/>
            <w:right w:val="none" w:sz="0" w:space="0" w:color="auto"/>
          </w:divBdr>
        </w:div>
        <w:div w:id="68426826">
          <w:marLeft w:val="640"/>
          <w:marRight w:val="0"/>
          <w:marTop w:val="0"/>
          <w:marBottom w:val="0"/>
          <w:divBdr>
            <w:top w:val="none" w:sz="0" w:space="0" w:color="auto"/>
            <w:left w:val="none" w:sz="0" w:space="0" w:color="auto"/>
            <w:bottom w:val="none" w:sz="0" w:space="0" w:color="auto"/>
            <w:right w:val="none" w:sz="0" w:space="0" w:color="auto"/>
          </w:divBdr>
        </w:div>
        <w:div w:id="1634797950">
          <w:marLeft w:val="640"/>
          <w:marRight w:val="0"/>
          <w:marTop w:val="0"/>
          <w:marBottom w:val="0"/>
          <w:divBdr>
            <w:top w:val="none" w:sz="0" w:space="0" w:color="auto"/>
            <w:left w:val="none" w:sz="0" w:space="0" w:color="auto"/>
            <w:bottom w:val="none" w:sz="0" w:space="0" w:color="auto"/>
            <w:right w:val="none" w:sz="0" w:space="0" w:color="auto"/>
          </w:divBdr>
        </w:div>
        <w:div w:id="1602882763">
          <w:marLeft w:val="640"/>
          <w:marRight w:val="0"/>
          <w:marTop w:val="0"/>
          <w:marBottom w:val="0"/>
          <w:divBdr>
            <w:top w:val="none" w:sz="0" w:space="0" w:color="auto"/>
            <w:left w:val="none" w:sz="0" w:space="0" w:color="auto"/>
            <w:bottom w:val="none" w:sz="0" w:space="0" w:color="auto"/>
            <w:right w:val="none" w:sz="0" w:space="0" w:color="auto"/>
          </w:divBdr>
        </w:div>
        <w:div w:id="2127190284">
          <w:marLeft w:val="640"/>
          <w:marRight w:val="0"/>
          <w:marTop w:val="0"/>
          <w:marBottom w:val="0"/>
          <w:divBdr>
            <w:top w:val="none" w:sz="0" w:space="0" w:color="auto"/>
            <w:left w:val="none" w:sz="0" w:space="0" w:color="auto"/>
            <w:bottom w:val="none" w:sz="0" w:space="0" w:color="auto"/>
            <w:right w:val="none" w:sz="0" w:space="0" w:color="auto"/>
          </w:divBdr>
        </w:div>
        <w:div w:id="558174126">
          <w:marLeft w:val="640"/>
          <w:marRight w:val="0"/>
          <w:marTop w:val="0"/>
          <w:marBottom w:val="0"/>
          <w:divBdr>
            <w:top w:val="none" w:sz="0" w:space="0" w:color="auto"/>
            <w:left w:val="none" w:sz="0" w:space="0" w:color="auto"/>
            <w:bottom w:val="none" w:sz="0" w:space="0" w:color="auto"/>
            <w:right w:val="none" w:sz="0" w:space="0" w:color="auto"/>
          </w:divBdr>
        </w:div>
      </w:divsChild>
    </w:div>
    <w:div w:id="945387595">
      <w:bodyDiv w:val="1"/>
      <w:marLeft w:val="0"/>
      <w:marRight w:val="0"/>
      <w:marTop w:val="0"/>
      <w:marBottom w:val="0"/>
      <w:divBdr>
        <w:top w:val="none" w:sz="0" w:space="0" w:color="auto"/>
        <w:left w:val="none" w:sz="0" w:space="0" w:color="auto"/>
        <w:bottom w:val="none" w:sz="0" w:space="0" w:color="auto"/>
        <w:right w:val="none" w:sz="0" w:space="0" w:color="auto"/>
      </w:divBdr>
      <w:divsChild>
        <w:div w:id="230698816">
          <w:marLeft w:val="640"/>
          <w:marRight w:val="0"/>
          <w:marTop w:val="0"/>
          <w:marBottom w:val="0"/>
          <w:divBdr>
            <w:top w:val="none" w:sz="0" w:space="0" w:color="auto"/>
            <w:left w:val="none" w:sz="0" w:space="0" w:color="auto"/>
            <w:bottom w:val="none" w:sz="0" w:space="0" w:color="auto"/>
            <w:right w:val="none" w:sz="0" w:space="0" w:color="auto"/>
          </w:divBdr>
        </w:div>
        <w:div w:id="558522088">
          <w:marLeft w:val="640"/>
          <w:marRight w:val="0"/>
          <w:marTop w:val="0"/>
          <w:marBottom w:val="0"/>
          <w:divBdr>
            <w:top w:val="none" w:sz="0" w:space="0" w:color="auto"/>
            <w:left w:val="none" w:sz="0" w:space="0" w:color="auto"/>
            <w:bottom w:val="none" w:sz="0" w:space="0" w:color="auto"/>
            <w:right w:val="none" w:sz="0" w:space="0" w:color="auto"/>
          </w:divBdr>
        </w:div>
        <w:div w:id="492068242">
          <w:marLeft w:val="640"/>
          <w:marRight w:val="0"/>
          <w:marTop w:val="0"/>
          <w:marBottom w:val="0"/>
          <w:divBdr>
            <w:top w:val="none" w:sz="0" w:space="0" w:color="auto"/>
            <w:left w:val="none" w:sz="0" w:space="0" w:color="auto"/>
            <w:bottom w:val="none" w:sz="0" w:space="0" w:color="auto"/>
            <w:right w:val="none" w:sz="0" w:space="0" w:color="auto"/>
          </w:divBdr>
        </w:div>
        <w:div w:id="63530992">
          <w:marLeft w:val="640"/>
          <w:marRight w:val="0"/>
          <w:marTop w:val="0"/>
          <w:marBottom w:val="0"/>
          <w:divBdr>
            <w:top w:val="none" w:sz="0" w:space="0" w:color="auto"/>
            <w:left w:val="none" w:sz="0" w:space="0" w:color="auto"/>
            <w:bottom w:val="none" w:sz="0" w:space="0" w:color="auto"/>
            <w:right w:val="none" w:sz="0" w:space="0" w:color="auto"/>
          </w:divBdr>
        </w:div>
        <w:div w:id="254366702">
          <w:marLeft w:val="640"/>
          <w:marRight w:val="0"/>
          <w:marTop w:val="0"/>
          <w:marBottom w:val="0"/>
          <w:divBdr>
            <w:top w:val="none" w:sz="0" w:space="0" w:color="auto"/>
            <w:left w:val="none" w:sz="0" w:space="0" w:color="auto"/>
            <w:bottom w:val="none" w:sz="0" w:space="0" w:color="auto"/>
            <w:right w:val="none" w:sz="0" w:space="0" w:color="auto"/>
          </w:divBdr>
        </w:div>
        <w:div w:id="688525500">
          <w:marLeft w:val="640"/>
          <w:marRight w:val="0"/>
          <w:marTop w:val="0"/>
          <w:marBottom w:val="0"/>
          <w:divBdr>
            <w:top w:val="none" w:sz="0" w:space="0" w:color="auto"/>
            <w:left w:val="none" w:sz="0" w:space="0" w:color="auto"/>
            <w:bottom w:val="none" w:sz="0" w:space="0" w:color="auto"/>
            <w:right w:val="none" w:sz="0" w:space="0" w:color="auto"/>
          </w:divBdr>
        </w:div>
        <w:div w:id="1434591390">
          <w:marLeft w:val="640"/>
          <w:marRight w:val="0"/>
          <w:marTop w:val="0"/>
          <w:marBottom w:val="0"/>
          <w:divBdr>
            <w:top w:val="none" w:sz="0" w:space="0" w:color="auto"/>
            <w:left w:val="none" w:sz="0" w:space="0" w:color="auto"/>
            <w:bottom w:val="none" w:sz="0" w:space="0" w:color="auto"/>
            <w:right w:val="none" w:sz="0" w:space="0" w:color="auto"/>
          </w:divBdr>
        </w:div>
        <w:div w:id="2022707469">
          <w:marLeft w:val="640"/>
          <w:marRight w:val="0"/>
          <w:marTop w:val="0"/>
          <w:marBottom w:val="0"/>
          <w:divBdr>
            <w:top w:val="none" w:sz="0" w:space="0" w:color="auto"/>
            <w:left w:val="none" w:sz="0" w:space="0" w:color="auto"/>
            <w:bottom w:val="none" w:sz="0" w:space="0" w:color="auto"/>
            <w:right w:val="none" w:sz="0" w:space="0" w:color="auto"/>
          </w:divBdr>
        </w:div>
        <w:div w:id="1709912938">
          <w:marLeft w:val="640"/>
          <w:marRight w:val="0"/>
          <w:marTop w:val="0"/>
          <w:marBottom w:val="0"/>
          <w:divBdr>
            <w:top w:val="none" w:sz="0" w:space="0" w:color="auto"/>
            <w:left w:val="none" w:sz="0" w:space="0" w:color="auto"/>
            <w:bottom w:val="none" w:sz="0" w:space="0" w:color="auto"/>
            <w:right w:val="none" w:sz="0" w:space="0" w:color="auto"/>
          </w:divBdr>
        </w:div>
        <w:div w:id="1533811081">
          <w:marLeft w:val="640"/>
          <w:marRight w:val="0"/>
          <w:marTop w:val="0"/>
          <w:marBottom w:val="0"/>
          <w:divBdr>
            <w:top w:val="none" w:sz="0" w:space="0" w:color="auto"/>
            <w:left w:val="none" w:sz="0" w:space="0" w:color="auto"/>
            <w:bottom w:val="none" w:sz="0" w:space="0" w:color="auto"/>
            <w:right w:val="none" w:sz="0" w:space="0" w:color="auto"/>
          </w:divBdr>
        </w:div>
        <w:div w:id="458382683">
          <w:marLeft w:val="640"/>
          <w:marRight w:val="0"/>
          <w:marTop w:val="0"/>
          <w:marBottom w:val="0"/>
          <w:divBdr>
            <w:top w:val="none" w:sz="0" w:space="0" w:color="auto"/>
            <w:left w:val="none" w:sz="0" w:space="0" w:color="auto"/>
            <w:bottom w:val="none" w:sz="0" w:space="0" w:color="auto"/>
            <w:right w:val="none" w:sz="0" w:space="0" w:color="auto"/>
          </w:divBdr>
        </w:div>
        <w:div w:id="1369912188">
          <w:marLeft w:val="640"/>
          <w:marRight w:val="0"/>
          <w:marTop w:val="0"/>
          <w:marBottom w:val="0"/>
          <w:divBdr>
            <w:top w:val="none" w:sz="0" w:space="0" w:color="auto"/>
            <w:left w:val="none" w:sz="0" w:space="0" w:color="auto"/>
            <w:bottom w:val="none" w:sz="0" w:space="0" w:color="auto"/>
            <w:right w:val="none" w:sz="0" w:space="0" w:color="auto"/>
          </w:divBdr>
        </w:div>
        <w:div w:id="1640762052">
          <w:marLeft w:val="640"/>
          <w:marRight w:val="0"/>
          <w:marTop w:val="0"/>
          <w:marBottom w:val="0"/>
          <w:divBdr>
            <w:top w:val="none" w:sz="0" w:space="0" w:color="auto"/>
            <w:left w:val="none" w:sz="0" w:space="0" w:color="auto"/>
            <w:bottom w:val="none" w:sz="0" w:space="0" w:color="auto"/>
            <w:right w:val="none" w:sz="0" w:space="0" w:color="auto"/>
          </w:divBdr>
        </w:div>
        <w:div w:id="1021780554">
          <w:marLeft w:val="640"/>
          <w:marRight w:val="0"/>
          <w:marTop w:val="0"/>
          <w:marBottom w:val="0"/>
          <w:divBdr>
            <w:top w:val="none" w:sz="0" w:space="0" w:color="auto"/>
            <w:left w:val="none" w:sz="0" w:space="0" w:color="auto"/>
            <w:bottom w:val="none" w:sz="0" w:space="0" w:color="auto"/>
            <w:right w:val="none" w:sz="0" w:space="0" w:color="auto"/>
          </w:divBdr>
        </w:div>
        <w:div w:id="2055039588">
          <w:marLeft w:val="640"/>
          <w:marRight w:val="0"/>
          <w:marTop w:val="0"/>
          <w:marBottom w:val="0"/>
          <w:divBdr>
            <w:top w:val="none" w:sz="0" w:space="0" w:color="auto"/>
            <w:left w:val="none" w:sz="0" w:space="0" w:color="auto"/>
            <w:bottom w:val="none" w:sz="0" w:space="0" w:color="auto"/>
            <w:right w:val="none" w:sz="0" w:space="0" w:color="auto"/>
          </w:divBdr>
        </w:div>
        <w:div w:id="928612260">
          <w:marLeft w:val="640"/>
          <w:marRight w:val="0"/>
          <w:marTop w:val="0"/>
          <w:marBottom w:val="0"/>
          <w:divBdr>
            <w:top w:val="none" w:sz="0" w:space="0" w:color="auto"/>
            <w:left w:val="none" w:sz="0" w:space="0" w:color="auto"/>
            <w:bottom w:val="none" w:sz="0" w:space="0" w:color="auto"/>
            <w:right w:val="none" w:sz="0" w:space="0" w:color="auto"/>
          </w:divBdr>
        </w:div>
      </w:divsChild>
    </w:div>
    <w:div w:id="1005478128">
      <w:bodyDiv w:val="1"/>
      <w:marLeft w:val="0"/>
      <w:marRight w:val="0"/>
      <w:marTop w:val="0"/>
      <w:marBottom w:val="0"/>
      <w:divBdr>
        <w:top w:val="none" w:sz="0" w:space="0" w:color="auto"/>
        <w:left w:val="none" w:sz="0" w:space="0" w:color="auto"/>
        <w:bottom w:val="none" w:sz="0" w:space="0" w:color="auto"/>
        <w:right w:val="none" w:sz="0" w:space="0" w:color="auto"/>
      </w:divBdr>
      <w:divsChild>
        <w:div w:id="1413966597">
          <w:marLeft w:val="0"/>
          <w:marRight w:val="0"/>
          <w:marTop w:val="0"/>
          <w:marBottom w:val="0"/>
          <w:divBdr>
            <w:top w:val="none" w:sz="0" w:space="0" w:color="auto"/>
            <w:left w:val="none" w:sz="0" w:space="0" w:color="auto"/>
            <w:bottom w:val="none" w:sz="0" w:space="0" w:color="auto"/>
            <w:right w:val="none" w:sz="0" w:space="0" w:color="auto"/>
          </w:divBdr>
          <w:divsChild>
            <w:div w:id="1577780557">
              <w:marLeft w:val="0"/>
              <w:marRight w:val="0"/>
              <w:marTop w:val="0"/>
              <w:marBottom w:val="0"/>
              <w:divBdr>
                <w:top w:val="none" w:sz="0" w:space="0" w:color="auto"/>
                <w:left w:val="none" w:sz="0" w:space="0" w:color="auto"/>
                <w:bottom w:val="none" w:sz="0" w:space="0" w:color="auto"/>
                <w:right w:val="none" w:sz="0" w:space="0" w:color="auto"/>
              </w:divBdr>
              <w:divsChild>
                <w:div w:id="13135634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4182591">
      <w:bodyDiv w:val="1"/>
      <w:marLeft w:val="0"/>
      <w:marRight w:val="0"/>
      <w:marTop w:val="0"/>
      <w:marBottom w:val="0"/>
      <w:divBdr>
        <w:top w:val="none" w:sz="0" w:space="0" w:color="auto"/>
        <w:left w:val="none" w:sz="0" w:space="0" w:color="auto"/>
        <w:bottom w:val="none" w:sz="0" w:space="0" w:color="auto"/>
        <w:right w:val="none" w:sz="0" w:space="0" w:color="auto"/>
      </w:divBdr>
      <w:divsChild>
        <w:div w:id="1974869413">
          <w:marLeft w:val="640"/>
          <w:marRight w:val="0"/>
          <w:marTop w:val="0"/>
          <w:marBottom w:val="0"/>
          <w:divBdr>
            <w:top w:val="none" w:sz="0" w:space="0" w:color="auto"/>
            <w:left w:val="none" w:sz="0" w:space="0" w:color="auto"/>
            <w:bottom w:val="none" w:sz="0" w:space="0" w:color="auto"/>
            <w:right w:val="none" w:sz="0" w:space="0" w:color="auto"/>
          </w:divBdr>
        </w:div>
        <w:div w:id="439762251">
          <w:marLeft w:val="640"/>
          <w:marRight w:val="0"/>
          <w:marTop w:val="0"/>
          <w:marBottom w:val="0"/>
          <w:divBdr>
            <w:top w:val="none" w:sz="0" w:space="0" w:color="auto"/>
            <w:left w:val="none" w:sz="0" w:space="0" w:color="auto"/>
            <w:bottom w:val="none" w:sz="0" w:space="0" w:color="auto"/>
            <w:right w:val="none" w:sz="0" w:space="0" w:color="auto"/>
          </w:divBdr>
        </w:div>
        <w:div w:id="861285816">
          <w:marLeft w:val="640"/>
          <w:marRight w:val="0"/>
          <w:marTop w:val="0"/>
          <w:marBottom w:val="0"/>
          <w:divBdr>
            <w:top w:val="none" w:sz="0" w:space="0" w:color="auto"/>
            <w:left w:val="none" w:sz="0" w:space="0" w:color="auto"/>
            <w:bottom w:val="none" w:sz="0" w:space="0" w:color="auto"/>
            <w:right w:val="none" w:sz="0" w:space="0" w:color="auto"/>
          </w:divBdr>
        </w:div>
        <w:div w:id="1404907047">
          <w:marLeft w:val="640"/>
          <w:marRight w:val="0"/>
          <w:marTop w:val="0"/>
          <w:marBottom w:val="0"/>
          <w:divBdr>
            <w:top w:val="none" w:sz="0" w:space="0" w:color="auto"/>
            <w:left w:val="none" w:sz="0" w:space="0" w:color="auto"/>
            <w:bottom w:val="none" w:sz="0" w:space="0" w:color="auto"/>
            <w:right w:val="none" w:sz="0" w:space="0" w:color="auto"/>
          </w:divBdr>
        </w:div>
        <w:div w:id="194850301">
          <w:marLeft w:val="640"/>
          <w:marRight w:val="0"/>
          <w:marTop w:val="0"/>
          <w:marBottom w:val="0"/>
          <w:divBdr>
            <w:top w:val="none" w:sz="0" w:space="0" w:color="auto"/>
            <w:left w:val="none" w:sz="0" w:space="0" w:color="auto"/>
            <w:bottom w:val="none" w:sz="0" w:space="0" w:color="auto"/>
            <w:right w:val="none" w:sz="0" w:space="0" w:color="auto"/>
          </w:divBdr>
        </w:div>
        <w:div w:id="2026906018">
          <w:marLeft w:val="640"/>
          <w:marRight w:val="0"/>
          <w:marTop w:val="0"/>
          <w:marBottom w:val="0"/>
          <w:divBdr>
            <w:top w:val="none" w:sz="0" w:space="0" w:color="auto"/>
            <w:left w:val="none" w:sz="0" w:space="0" w:color="auto"/>
            <w:bottom w:val="none" w:sz="0" w:space="0" w:color="auto"/>
            <w:right w:val="none" w:sz="0" w:space="0" w:color="auto"/>
          </w:divBdr>
        </w:div>
        <w:div w:id="1466506067">
          <w:marLeft w:val="640"/>
          <w:marRight w:val="0"/>
          <w:marTop w:val="0"/>
          <w:marBottom w:val="0"/>
          <w:divBdr>
            <w:top w:val="none" w:sz="0" w:space="0" w:color="auto"/>
            <w:left w:val="none" w:sz="0" w:space="0" w:color="auto"/>
            <w:bottom w:val="none" w:sz="0" w:space="0" w:color="auto"/>
            <w:right w:val="none" w:sz="0" w:space="0" w:color="auto"/>
          </w:divBdr>
        </w:div>
        <w:div w:id="890965323">
          <w:marLeft w:val="640"/>
          <w:marRight w:val="0"/>
          <w:marTop w:val="0"/>
          <w:marBottom w:val="0"/>
          <w:divBdr>
            <w:top w:val="none" w:sz="0" w:space="0" w:color="auto"/>
            <w:left w:val="none" w:sz="0" w:space="0" w:color="auto"/>
            <w:bottom w:val="none" w:sz="0" w:space="0" w:color="auto"/>
            <w:right w:val="none" w:sz="0" w:space="0" w:color="auto"/>
          </w:divBdr>
        </w:div>
        <w:div w:id="1466119647">
          <w:marLeft w:val="640"/>
          <w:marRight w:val="0"/>
          <w:marTop w:val="0"/>
          <w:marBottom w:val="0"/>
          <w:divBdr>
            <w:top w:val="none" w:sz="0" w:space="0" w:color="auto"/>
            <w:left w:val="none" w:sz="0" w:space="0" w:color="auto"/>
            <w:bottom w:val="none" w:sz="0" w:space="0" w:color="auto"/>
            <w:right w:val="none" w:sz="0" w:space="0" w:color="auto"/>
          </w:divBdr>
        </w:div>
        <w:div w:id="212238282">
          <w:marLeft w:val="640"/>
          <w:marRight w:val="0"/>
          <w:marTop w:val="0"/>
          <w:marBottom w:val="0"/>
          <w:divBdr>
            <w:top w:val="none" w:sz="0" w:space="0" w:color="auto"/>
            <w:left w:val="none" w:sz="0" w:space="0" w:color="auto"/>
            <w:bottom w:val="none" w:sz="0" w:space="0" w:color="auto"/>
            <w:right w:val="none" w:sz="0" w:space="0" w:color="auto"/>
          </w:divBdr>
        </w:div>
        <w:div w:id="1285505699">
          <w:marLeft w:val="640"/>
          <w:marRight w:val="0"/>
          <w:marTop w:val="0"/>
          <w:marBottom w:val="0"/>
          <w:divBdr>
            <w:top w:val="none" w:sz="0" w:space="0" w:color="auto"/>
            <w:left w:val="none" w:sz="0" w:space="0" w:color="auto"/>
            <w:bottom w:val="none" w:sz="0" w:space="0" w:color="auto"/>
            <w:right w:val="none" w:sz="0" w:space="0" w:color="auto"/>
          </w:divBdr>
        </w:div>
        <w:div w:id="798956646">
          <w:marLeft w:val="640"/>
          <w:marRight w:val="0"/>
          <w:marTop w:val="0"/>
          <w:marBottom w:val="0"/>
          <w:divBdr>
            <w:top w:val="none" w:sz="0" w:space="0" w:color="auto"/>
            <w:left w:val="none" w:sz="0" w:space="0" w:color="auto"/>
            <w:bottom w:val="none" w:sz="0" w:space="0" w:color="auto"/>
            <w:right w:val="none" w:sz="0" w:space="0" w:color="auto"/>
          </w:divBdr>
        </w:div>
        <w:div w:id="674652250">
          <w:marLeft w:val="640"/>
          <w:marRight w:val="0"/>
          <w:marTop w:val="0"/>
          <w:marBottom w:val="0"/>
          <w:divBdr>
            <w:top w:val="none" w:sz="0" w:space="0" w:color="auto"/>
            <w:left w:val="none" w:sz="0" w:space="0" w:color="auto"/>
            <w:bottom w:val="none" w:sz="0" w:space="0" w:color="auto"/>
            <w:right w:val="none" w:sz="0" w:space="0" w:color="auto"/>
          </w:divBdr>
        </w:div>
        <w:div w:id="771055051">
          <w:marLeft w:val="640"/>
          <w:marRight w:val="0"/>
          <w:marTop w:val="0"/>
          <w:marBottom w:val="0"/>
          <w:divBdr>
            <w:top w:val="none" w:sz="0" w:space="0" w:color="auto"/>
            <w:left w:val="none" w:sz="0" w:space="0" w:color="auto"/>
            <w:bottom w:val="none" w:sz="0" w:space="0" w:color="auto"/>
            <w:right w:val="none" w:sz="0" w:space="0" w:color="auto"/>
          </w:divBdr>
        </w:div>
        <w:div w:id="1265848248">
          <w:marLeft w:val="640"/>
          <w:marRight w:val="0"/>
          <w:marTop w:val="0"/>
          <w:marBottom w:val="0"/>
          <w:divBdr>
            <w:top w:val="none" w:sz="0" w:space="0" w:color="auto"/>
            <w:left w:val="none" w:sz="0" w:space="0" w:color="auto"/>
            <w:bottom w:val="none" w:sz="0" w:space="0" w:color="auto"/>
            <w:right w:val="none" w:sz="0" w:space="0" w:color="auto"/>
          </w:divBdr>
        </w:div>
        <w:div w:id="284770671">
          <w:marLeft w:val="640"/>
          <w:marRight w:val="0"/>
          <w:marTop w:val="0"/>
          <w:marBottom w:val="0"/>
          <w:divBdr>
            <w:top w:val="none" w:sz="0" w:space="0" w:color="auto"/>
            <w:left w:val="none" w:sz="0" w:space="0" w:color="auto"/>
            <w:bottom w:val="none" w:sz="0" w:space="0" w:color="auto"/>
            <w:right w:val="none" w:sz="0" w:space="0" w:color="auto"/>
          </w:divBdr>
        </w:div>
        <w:div w:id="655960423">
          <w:marLeft w:val="640"/>
          <w:marRight w:val="0"/>
          <w:marTop w:val="0"/>
          <w:marBottom w:val="0"/>
          <w:divBdr>
            <w:top w:val="none" w:sz="0" w:space="0" w:color="auto"/>
            <w:left w:val="none" w:sz="0" w:space="0" w:color="auto"/>
            <w:bottom w:val="none" w:sz="0" w:space="0" w:color="auto"/>
            <w:right w:val="none" w:sz="0" w:space="0" w:color="auto"/>
          </w:divBdr>
        </w:div>
        <w:div w:id="1099714640">
          <w:marLeft w:val="640"/>
          <w:marRight w:val="0"/>
          <w:marTop w:val="0"/>
          <w:marBottom w:val="0"/>
          <w:divBdr>
            <w:top w:val="none" w:sz="0" w:space="0" w:color="auto"/>
            <w:left w:val="none" w:sz="0" w:space="0" w:color="auto"/>
            <w:bottom w:val="none" w:sz="0" w:space="0" w:color="auto"/>
            <w:right w:val="none" w:sz="0" w:space="0" w:color="auto"/>
          </w:divBdr>
        </w:div>
        <w:div w:id="1985963943">
          <w:marLeft w:val="640"/>
          <w:marRight w:val="0"/>
          <w:marTop w:val="0"/>
          <w:marBottom w:val="0"/>
          <w:divBdr>
            <w:top w:val="none" w:sz="0" w:space="0" w:color="auto"/>
            <w:left w:val="none" w:sz="0" w:space="0" w:color="auto"/>
            <w:bottom w:val="none" w:sz="0" w:space="0" w:color="auto"/>
            <w:right w:val="none" w:sz="0" w:space="0" w:color="auto"/>
          </w:divBdr>
        </w:div>
      </w:divsChild>
    </w:div>
    <w:div w:id="1135029370">
      <w:bodyDiv w:val="1"/>
      <w:marLeft w:val="0"/>
      <w:marRight w:val="0"/>
      <w:marTop w:val="0"/>
      <w:marBottom w:val="0"/>
      <w:divBdr>
        <w:top w:val="none" w:sz="0" w:space="0" w:color="auto"/>
        <w:left w:val="none" w:sz="0" w:space="0" w:color="auto"/>
        <w:bottom w:val="none" w:sz="0" w:space="0" w:color="auto"/>
        <w:right w:val="none" w:sz="0" w:space="0" w:color="auto"/>
      </w:divBdr>
    </w:div>
    <w:div w:id="1183281930">
      <w:bodyDiv w:val="1"/>
      <w:marLeft w:val="0"/>
      <w:marRight w:val="0"/>
      <w:marTop w:val="0"/>
      <w:marBottom w:val="0"/>
      <w:divBdr>
        <w:top w:val="none" w:sz="0" w:space="0" w:color="auto"/>
        <w:left w:val="none" w:sz="0" w:space="0" w:color="auto"/>
        <w:bottom w:val="none" w:sz="0" w:space="0" w:color="auto"/>
        <w:right w:val="none" w:sz="0" w:space="0" w:color="auto"/>
      </w:divBdr>
    </w:div>
    <w:div w:id="1383335035">
      <w:bodyDiv w:val="1"/>
      <w:marLeft w:val="0"/>
      <w:marRight w:val="0"/>
      <w:marTop w:val="0"/>
      <w:marBottom w:val="0"/>
      <w:divBdr>
        <w:top w:val="none" w:sz="0" w:space="0" w:color="auto"/>
        <w:left w:val="none" w:sz="0" w:space="0" w:color="auto"/>
        <w:bottom w:val="none" w:sz="0" w:space="0" w:color="auto"/>
        <w:right w:val="none" w:sz="0" w:space="0" w:color="auto"/>
      </w:divBdr>
      <w:divsChild>
        <w:div w:id="1813670157">
          <w:marLeft w:val="640"/>
          <w:marRight w:val="0"/>
          <w:marTop w:val="0"/>
          <w:marBottom w:val="0"/>
          <w:divBdr>
            <w:top w:val="none" w:sz="0" w:space="0" w:color="auto"/>
            <w:left w:val="none" w:sz="0" w:space="0" w:color="auto"/>
            <w:bottom w:val="none" w:sz="0" w:space="0" w:color="auto"/>
            <w:right w:val="none" w:sz="0" w:space="0" w:color="auto"/>
          </w:divBdr>
        </w:div>
        <w:div w:id="1539704728">
          <w:marLeft w:val="640"/>
          <w:marRight w:val="0"/>
          <w:marTop w:val="0"/>
          <w:marBottom w:val="0"/>
          <w:divBdr>
            <w:top w:val="none" w:sz="0" w:space="0" w:color="auto"/>
            <w:left w:val="none" w:sz="0" w:space="0" w:color="auto"/>
            <w:bottom w:val="none" w:sz="0" w:space="0" w:color="auto"/>
            <w:right w:val="none" w:sz="0" w:space="0" w:color="auto"/>
          </w:divBdr>
        </w:div>
        <w:div w:id="1147823579">
          <w:marLeft w:val="640"/>
          <w:marRight w:val="0"/>
          <w:marTop w:val="0"/>
          <w:marBottom w:val="0"/>
          <w:divBdr>
            <w:top w:val="none" w:sz="0" w:space="0" w:color="auto"/>
            <w:left w:val="none" w:sz="0" w:space="0" w:color="auto"/>
            <w:bottom w:val="none" w:sz="0" w:space="0" w:color="auto"/>
            <w:right w:val="none" w:sz="0" w:space="0" w:color="auto"/>
          </w:divBdr>
        </w:div>
        <w:div w:id="412704320">
          <w:marLeft w:val="640"/>
          <w:marRight w:val="0"/>
          <w:marTop w:val="0"/>
          <w:marBottom w:val="0"/>
          <w:divBdr>
            <w:top w:val="none" w:sz="0" w:space="0" w:color="auto"/>
            <w:left w:val="none" w:sz="0" w:space="0" w:color="auto"/>
            <w:bottom w:val="none" w:sz="0" w:space="0" w:color="auto"/>
            <w:right w:val="none" w:sz="0" w:space="0" w:color="auto"/>
          </w:divBdr>
        </w:div>
        <w:div w:id="984630110">
          <w:marLeft w:val="640"/>
          <w:marRight w:val="0"/>
          <w:marTop w:val="0"/>
          <w:marBottom w:val="0"/>
          <w:divBdr>
            <w:top w:val="none" w:sz="0" w:space="0" w:color="auto"/>
            <w:left w:val="none" w:sz="0" w:space="0" w:color="auto"/>
            <w:bottom w:val="none" w:sz="0" w:space="0" w:color="auto"/>
            <w:right w:val="none" w:sz="0" w:space="0" w:color="auto"/>
          </w:divBdr>
        </w:div>
        <w:div w:id="535317336">
          <w:marLeft w:val="640"/>
          <w:marRight w:val="0"/>
          <w:marTop w:val="0"/>
          <w:marBottom w:val="0"/>
          <w:divBdr>
            <w:top w:val="none" w:sz="0" w:space="0" w:color="auto"/>
            <w:left w:val="none" w:sz="0" w:space="0" w:color="auto"/>
            <w:bottom w:val="none" w:sz="0" w:space="0" w:color="auto"/>
            <w:right w:val="none" w:sz="0" w:space="0" w:color="auto"/>
          </w:divBdr>
        </w:div>
        <w:div w:id="1887594943">
          <w:marLeft w:val="640"/>
          <w:marRight w:val="0"/>
          <w:marTop w:val="0"/>
          <w:marBottom w:val="0"/>
          <w:divBdr>
            <w:top w:val="none" w:sz="0" w:space="0" w:color="auto"/>
            <w:left w:val="none" w:sz="0" w:space="0" w:color="auto"/>
            <w:bottom w:val="none" w:sz="0" w:space="0" w:color="auto"/>
            <w:right w:val="none" w:sz="0" w:space="0" w:color="auto"/>
          </w:divBdr>
        </w:div>
        <w:div w:id="671952054">
          <w:marLeft w:val="640"/>
          <w:marRight w:val="0"/>
          <w:marTop w:val="0"/>
          <w:marBottom w:val="0"/>
          <w:divBdr>
            <w:top w:val="none" w:sz="0" w:space="0" w:color="auto"/>
            <w:left w:val="none" w:sz="0" w:space="0" w:color="auto"/>
            <w:bottom w:val="none" w:sz="0" w:space="0" w:color="auto"/>
            <w:right w:val="none" w:sz="0" w:space="0" w:color="auto"/>
          </w:divBdr>
        </w:div>
        <w:div w:id="48261902">
          <w:marLeft w:val="640"/>
          <w:marRight w:val="0"/>
          <w:marTop w:val="0"/>
          <w:marBottom w:val="0"/>
          <w:divBdr>
            <w:top w:val="none" w:sz="0" w:space="0" w:color="auto"/>
            <w:left w:val="none" w:sz="0" w:space="0" w:color="auto"/>
            <w:bottom w:val="none" w:sz="0" w:space="0" w:color="auto"/>
            <w:right w:val="none" w:sz="0" w:space="0" w:color="auto"/>
          </w:divBdr>
        </w:div>
        <w:div w:id="306710814">
          <w:marLeft w:val="640"/>
          <w:marRight w:val="0"/>
          <w:marTop w:val="0"/>
          <w:marBottom w:val="0"/>
          <w:divBdr>
            <w:top w:val="none" w:sz="0" w:space="0" w:color="auto"/>
            <w:left w:val="none" w:sz="0" w:space="0" w:color="auto"/>
            <w:bottom w:val="none" w:sz="0" w:space="0" w:color="auto"/>
            <w:right w:val="none" w:sz="0" w:space="0" w:color="auto"/>
          </w:divBdr>
        </w:div>
        <w:div w:id="2033722283">
          <w:marLeft w:val="640"/>
          <w:marRight w:val="0"/>
          <w:marTop w:val="0"/>
          <w:marBottom w:val="0"/>
          <w:divBdr>
            <w:top w:val="none" w:sz="0" w:space="0" w:color="auto"/>
            <w:left w:val="none" w:sz="0" w:space="0" w:color="auto"/>
            <w:bottom w:val="none" w:sz="0" w:space="0" w:color="auto"/>
            <w:right w:val="none" w:sz="0" w:space="0" w:color="auto"/>
          </w:divBdr>
        </w:div>
        <w:div w:id="1335255313">
          <w:marLeft w:val="640"/>
          <w:marRight w:val="0"/>
          <w:marTop w:val="0"/>
          <w:marBottom w:val="0"/>
          <w:divBdr>
            <w:top w:val="none" w:sz="0" w:space="0" w:color="auto"/>
            <w:left w:val="none" w:sz="0" w:space="0" w:color="auto"/>
            <w:bottom w:val="none" w:sz="0" w:space="0" w:color="auto"/>
            <w:right w:val="none" w:sz="0" w:space="0" w:color="auto"/>
          </w:divBdr>
        </w:div>
        <w:div w:id="160582560">
          <w:marLeft w:val="640"/>
          <w:marRight w:val="0"/>
          <w:marTop w:val="0"/>
          <w:marBottom w:val="0"/>
          <w:divBdr>
            <w:top w:val="none" w:sz="0" w:space="0" w:color="auto"/>
            <w:left w:val="none" w:sz="0" w:space="0" w:color="auto"/>
            <w:bottom w:val="none" w:sz="0" w:space="0" w:color="auto"/>
            <w:right w:val="none" w:sz="0" w:space="0" w:color="auto"/>
          </w:divBdr>
        </w:div>
        <w:div w:id="1022508510">
          <w:marLeft w:val="640"/>
          <w:marRight w:val="0"/>
          <w:marTop w:val="0"/>
          <w:marBottom w:val="0"/>
          <w:divBdr>
            <w:top w:val="none" w:sz="0" w:space="0" w:color="auto"/>
            <w:left w:val="none" w:sz="0" w:space="0" w:color="auto"/>
            <w:bottom w:val="none" w:sz="0" w:space="0" w:color="auto"/>
            <w:right w:val="none" w:sz="0" w:space="0" w:color="auto"/>
          </w:divBdr>
        </w:div>
        <w:div w:id="1950893578">
          <w:marLeft w:val="640"/>
          <w:marRight w:val="0"/>
          <w:marTop w:val="0"/>
          <w:marBottom w:val="0"/>
          <w:divBdr>
            <w:top w:val="none" w:sz="0" w:space="0" w:color="auto"/>
            <w:left w:val="none" w:sz="0" w:space="0" w:color="auto"/>
            <w:bottom w:val="none" w:sz="0" w:space="0" w:color="auto"/>
            <w:right w:val="none" w:sz="0" w:space="0" w:color="auto"/>
          </w:divBdr>
        </w:div>
        <w:div w:id="27874260">
          <w:marLeft w:val="640"/>
          <w:marRight w:val="0"/>
          <w:marTop w:val="0"/>
          <w:marBottom w:val="0"/>
          <w:divBdr>
            <w:top w:val="none" w:sz="0" w:space="0" w:color="auto"/>
            <w:left w:val="none" w:sz="0" w:space="0" w:color="auto"/>
            <w:bottom w:val="none" w:sz="0" w:space="0" w:color="auto"/>
            <w:right w:val="none" w:sz="0" w:space="0" w:color="auto"/>
          </w:divBdr>
        </w:div>
        <w:div w:id="786315410">
          <w:marLeft w:val="640"/>
          <w:marRight w:val="0"/>
          <w:marTop w:val="0"/>
          <w:marBottom w:val="0"/>
          <w:divBdr>
            <w:top w:val="none" w:sz="0" w:space="0" w:color="auto"/>
            <w:left w:val="none" w:sz="0" w:space="0" w:color="auto"/>
            <w:bottom w:val="none" w:sz="0" w:space="0" w:color="auto"/>
            <w:right w:val="none" w:sz="0" w:space="0" w:color="auto"/>
          </w:divBdr>
        </w:div>
      </w:divsChild>
    </w:div>
    <w:div w:id="1474442453">
      <w:bodyDiv w:val="1"/>
      <w:marLeft w:val="0"/>
      <w:marRight w:val="0"/>
      <w:marTop w:val="0"/>
      <w:marBottom w:val="0"/>
      <w:divBdr>
        <w:top w:val="none" w:sz="0" w:space="0" w:color="auto"/>
        <w:left w:val="none" w:sz="0" w:space="0" w:color="auto"/>
        <w:bottom w:val="none" w:sz="0" w:space="0" w:color="auto"/>
        <w:right w:val="none" w:sz="0" w:space="0" w:color="auto"/>
      </w:divBdr>
    </w:div>
    <w:div w:id="1675642819">
      <w:bodyDiv w:val="1"/>
      <w:marLeft w:val="0"/>
      <w:marRight w:val="0"/>
      <w:marTop w:val="0"/>
      <w:marBottom w:val="0"/>
      <w:divBdr>
        <w:top w:val="none" w:sz="0" w:space="0" w:color="auto"/>
        <w:left w:val="none" w:sz="0" w:space="0" w:color="auto"/>
        <w:bottom w:val="none" w:sz="0" w:space="0" w:color="auto"/>
        <w:right w:val="none" w:sz="0" w:space="0" w:color="auto"/>
      </w:divBdr>
      <w:divsChild>
        <w:div w:id="7953171">
          <w:marLeft w:val="640"/>
          <w:marRight w:val="0"/>
          <w:marTop w:val="0"/>
          <w:marBottom w:val="0"/>
          <w:divBdr>
            <w:top w:val="none" w:sz="0" w:space="0" w:color="auto"/>
            <w:left w:val="none" w:sz="0" w:space="0" w:color="auto"/>
            <w:bottom w:val="none" w:sz="0" w:space="0" w:color="auto"/>
            <w:right w:val="none" w:sz="0" w:space="0" w:color="auto"/>
          </w:divBdr>
        </w:div>
        <w:div w:id="458761629">
          <w:marLeft w:val="640"/>
          <w:marRight w:val="0"/>
          <w:marTop w:val="0"/>
          <w:marBottom w:val="0"/>
          <w:divBdr>
            <w:top w:val="none" w:sz="0" w:space="0" w:color="auto"/>
            <w:left w:val="none" w:sz="0" w:space="0" w:color="auto"/>
            <w:bottom w:val="none" w:sz="0" w:space="0" w:color="auto"/>
            <w:right w:val="none" w:sz="0" w:space="0" w:color="auto"/>
          </w:divBdr>
        </w:div>
        <w:div w:id="526528138">
          <w:marLeft w:val="640"/>
          <w:marRight w:val="0"/>
          <w:marTop w:val="0"/>
          <w:marBottom w:val="0"/>
          <w:divBdr>
            <w:top w:val="none" w:sz="0" w:space="0" w:color="auto"/>
            <w:left w:val="none" w:sz="0" w:space="0" w:color="auto"/>
            <w:bottom w:val="none" w:sz="0" w:space="0" w:color="auto"/>
            <w:right w:val="none" w:sz="0" w:space="0" w:color="auto"/>
          </w:divBdr>
        </w:div>
        <w:div w:id="1697344137">
          <w:marLeft w:val="640"/>
          <w:marRight w:val="0"/>
          <w:marTop w:val="0"/>
          <w:marBottom w:val="0"/>
          <w:divBdr>
            <w:top w:val="none" w:sz="0" w:space="0" w:color="auto"/>
            <w:left w:val="none" w:sz="0" w:space="0" w:color="auto"/>
            <w:bottom w:val="none" w:sz="0" w:space="0" w:color="auto"/>
            <w:right w:val="none" w:sz="0" w:space="0" w:color="auto"/>
          </w:divBdr>
        </w:div>
        <w:div w:id="314577389">
          <w:marLeft w:val="640"/>
          <w:marRight w:val="0"/>
          <w:marTop w:val="0"/>
          <w:marBottom w:val="0"/>
          <w:divBdr>
            <w:top w:val="none" w:sz="0" w:space="0" w:color="auto"/>
            <w:left w:val="none" w:sz="0" w:space="0" w:color="auto"/>
            <w:bottom w:val="none" w:sz="0" w:space="0" w:color="auto"/>
            <w:right w:val="none" w:sz="0" w:space="0" w:color="auto"/>
          </w:divBdr>
        </w:div>
        <w:div w:id="827479375">
          <w:marLeft w:val="640"/>
          <w:marRight w:val="0"/>
          <w:marTop w:val="0"/>
          <w:marBottom w:val="0"/>
          <w:divBdr>
            <w:top w:val="none" w:sz="0" w:space="0" w:color="auto"/>
            <w:left w:val="none" w:sz="0" w:space="0" w:color="auto"/>
            <w:bottom w:val="none" w:sz="0" w:space="0" w:color="auto"/>
            <w:right w:val="none" w:sz="0" w:space="0" w:color="auto"/>
          </w:divBdr>
        </w:div>
        <w:div w:id="2039506075">
          <w:marLeft w:val="640"/>
          <w:marRight w:val="0"/>
          <w:marTop w:val="0"/>
          <w:marBottom w:val="0"/>
          <w:divBdr>
            <w:top w:val="none" w:sz="0" w:space="0" w:color="auto"/>
            <w:left w:val="none" w:sz="0" w:space="0" w:color="auto"/>
            <w:bottom w:val="none" w:sz="0" w:space="0" w:color="auto"/>
            <w:right w:val="none" w:sz="0" w:space="0" w:color="auto"/>
          </w:divBdr>
        </w:div>
        <w:div w:id="101461222">
          <w:marLeft w:val="640"/>
          <w:marRight w:val="0"/>
          <w:marTop w:val="0"/>
          <w:marBottom w:val="0"/>
          <w:divBdr>
            <w:top w:val="none" w:sz="0" w:space="0" w:color="auto"/>
            <w:left w:val="none" w:sz="0" w:space="0" w:color="auto"/>
            <w:bottom w:val="none" w:sz="0" w:space="0" w:color="auto"/>
            <w:right w:val="none" w:sz="0" w:space="0" w:color="auto"/>
          </w:divBdr>
        </w:div>
        <w:div w:id="2095853904">
          <w:marLeft w:val="640"/>
          <w:marRight w:val="0"/>
          <w:marTop w:val="0"/>
          <w:marBottom w:val="0"/>
          <w:divBdr>
            <w:top w:val="none" w:sz="0" w:space="0" w:color="auto"/>
            <w:left w:val="none" w:sz="0" w:space="0" w:color="auto"/>
            <w:bottom w:val="none" w:sz="0" w:space="0" w:color="auto"/>
            <w:right w:val="none" w:sz="0" w:space="0" w:color="auto"/>
          </w:divBdr>
        </w:div>
        <w:div w:id="283927357">
          <w:marLeft w:val="640"/>
          <w:marRight w:val="0"/>
          <w:marTop w:val="0"/>
          <w:marBottom w:val="0"/>
          <w:divBdr>
            <w:top w:val="none" w:sz="0" w:space="0" w:color="auto"/>
            <w:left w:val="none" w:sz="0" w:space="0" w:color="auto"/>
            <w:bottom w:val="none" w:sz="0" w:space="0" w:color="auto"/>
            <w:right w:val="none" w:sz="0" w:space="0" w:color="auto"/>
          </w:divBdr>
        </w:div>
        <w:div w:id="1245914029">
          <w:marLeft w:val="640"/>
          <w:marRight w:val="0"/>
          <w:marTop w:val="0"/>
          <w:marBottom w:val="0"/>
          <w:divBdr>
            <w:top w:val="none" w:sz="0" w:space="0" w:color="auto"/>
            <w:left w:val="none" w:sz="0" w:space="0" w:color="auto"/>
            <w:bottom w:val="none" w:sz="0" w:space="0" w:color="auto"/>
            <w:right w:val="none" w:sz="0" w:space="0" w:color="auto"/>
          </w:divBdr>
        </w:div>
        <w:div w:id="906306682">
          <w:marLeft w:val="640"/>
          <w:marRight w:val="0"/>
          <w:marTop w:val="0"/>
          <w:marBottom w:val="0"/>
          <w:divBdr>
            <w:top w:val="none" w:sz="0" w:space="0" w:color="auto"/>
            <w:left w:val="none" w:sz="0" w:space="0" w:color="auto"/>
            <w:bottom w:val="none" w:sz="0" w:space="0" w:color="auto"/>
            <w:right w:val="none" w:sz="0" w:space="0" w:color="auto"/>
          </w:divBdr>
        </w:div>
        <w:div w:id="815028779">
          <w:marLeft w:val="640"/>
          <w:marRight w:val="0"/>
          <w:marTop w:val="0"/>
          <w:marBottom w:val="0"/>
          <w:divBdr>
            <w:top w:val="none" w:sz="0" w:space="0" w:color="auto"/>
            <w:left w:val="none" w:sz="0" w:space="0" w:color="auto"/>
            <w:bottom w:val="none" w:sz="0" w:space="0" w:color="auto"/>
            <w:right w:val="none" w:sz="0" w:space="0" w:color="auto"/>
          </w:divBdr>
        </w:div>
        <w:div w:id="496729960">
          <w:marLeft w:val="640"/>
          <w:marRight w:val="0"/>
          <w:marTop w:val="0"/>
          <w:marBottom w:val="0"/>
          <w:divBdr>
            <w:top w:val="none" w:sz="0" w:space="0" w:color="auto"/>
            <w:left w:val="none" w:sz="0" w:space="0" w:color="auto"/>
            <w:bottom w:val="none" w:sz="0" w:space="0" w:color="auto"/>
            <w:right w:val="none" w:sz="0" w:space="0" w:color="auto"/>
          </w:divBdr>
        </w:div>
        <w:div w:id="846484479">
          <w:marLeft w:val="640"/>
          <w:marRight w:val="0"/>
          <w:marTop w:val="0"/>
          <w:marBottom w:val="0"/>
          <w:divBdr>
            <w:top w:val="none" w:sz="0" w:space="0" w:color="auto"/>
            <w:left w:val="none" w:sz="0" w:space="0" w:color="auto"/>
            <w:bottom w:val="none" w:sz="0" w:space="0" w:color="auto"/>
            <w:right w:val="none" w:sz="0" w:space="0" w:color="auto"/>
          </w:divBdr>
        </w:div>
        <w:div w:id="270675144">
          <w:marLeft w:val="640"/>
          <w:marRight w:val="0"/>
          <w:marTop w:val="0"/>
          <w:marBottom w:val="0"/>
          <w:divBdr>
            <w:top w:val="none" w:sz="0" w:space="0" w:color="auto"/>
            <w:left w:val="none" w:sz="0" w:space="0" w:color="auto"/>
            <w:bottom w:val="none" w:sz="0" w:space="0" w:color="auto"/>
            <w:right w:val="none" w:sz="0" w:space="0" w:color="auto"/>
          </w:divBdr>
        </w:div>
        <w:div w:id="497620379">
          <w:marLeft w:val="640"/>
          <w:marRight w:val="0"/>
          <w:marTop w:val="0"/>
          <w:marBottom w:val="0"/>
          <w:divBdr>
            <w:top w:val="none" w:sz="0" w:space="0" w:color="auto"/>
            <w:left w:val="none" w:sz="0" w:space="0" w:color="auto"/>
            <w:bottom w:val="none" w:sz="0" w:space="0" w:color="auto"/>
            <w:right w:val="none" w:sz="0" w:space="0" w:color="auto"/>
          </w:divBdr>
        </w:div>
        <w:div w:id="2118744327">
          <w:marLeft w:val="640"/>
          <w:marRight w:val="0"/>
          <w:marTop w:val="0"/>
          <w:marBottom w:val="0"/>
          <w:divBdr>
            <w:top w:val="none" w:sz="0" w:space="0" w:color="auto"/>
            <w:left w:val="none" w:sz="0" w:space="0" w:color="auto"/>
            <w:bottom w:val="none" w:sz="0" w:space="0" w:color="auto"/>
            <w:right w:val="none" w:sz="0" w:space="0" w:color="auto"/>
          </w:divBdr>
        </w:div>
      </w:divsChild>
    </w:div>
    <w:div w:id="1851220421">
      <w:bodyDiv w:val="1"/>
      <w:marLeft w:val="0"/>
      <w:marRight w:val="0"/>
      <w:marTop w:val="0"/>
      <w:marBottom w:val="0"/>
      <w:divBdr>
        <w:top w:val="none" w:sz="0" w:space="0" w:color="auto"/>
        <w:left w:val="none" w:sz="0" w:space="0" w:color="auto"/>
        <w:bottom w:val="none" w:sz="0" w:space="0" w:color="auto"/>
        <w:right w:val="none" w:sz="0" w:space="0" w:color="auto"/>
      </w:divBdr>
      <w:divsChild>
        <w:div w:id="705956328">
          <w:marLeft w:val="640"/>
          <w:marRight w:val="0"/>
          <w:marTop w:val="0"/>
          <w:marBottom w:val="0"/>
          <w:divBdr>
            <w:top w:val="none" w:sz="0" w:space="0" w:color="auto"/>
            <w:left w:val="none" w:sz="0" w:space="0" w:color="auto"/>
            <w:bottom w:val="none" w:sz="0" w:space="0" w:color="auto"/>
            <w:right w:val="none" w:sz="0" w:space="0" w:color="auto"/>
          </w:divBdr>
        </w:div>
        <w:div w:id="876356182">
          <w:marLeft w:val="640"/>
          <w:marRight w:val="0"/>
          <w:marTop w:val="0"/>
          <w:marBottom w:val="0"/>
          <w:divBdr>
            <w:top w:val="none" w:sz="0" w:space="0" w:color="auto"/>
            <w:left w:val="none" w:sz="0" w:space="0" w:color="auto"/>
            <w:bottom w:val="none" w:sz="0" w:space="0" w:color="auto"/>
            <w:right w:val="none" w:sz="0" w:space="0" w:color="auto"/>
          </w:divBdr>
        </w:div>
        <w:div w:id="1121387803">
          <w:marLeft w:val="640"/>
          <w:marRight w:val="0"/>
          <w:marTop w:val="0"/>
          <w:marBottom w:val="0"/>
          <w:divBdr>
            <w:top w:val="none" w:sz="0" w:space="0" w:color="auto"/>
            <w:left w:val="none" w:sz="0" w:space="0" w:color="auto"/>
            <w:bottom w:val="none" w:sz="0" w:space="0" w:color="auto"/>
            <w:right w:val="none" w:sz="0" w:space="0" w:color="auto"/>
          </w:divBdr>
        </w:div>
        <w:div w:id="1999070180">
          <w:marLeft w:val="640"/>
          <w:marRight w:val="0"/>
          <w:marTop w:val="0"/>
          <w:marBottom w:val="0"/>
          <w:divBdr>
            <w:top w:val="none" w:sz="0" w:space="0" w:color="auto"/>
            <w:left w:val="none" w:sz="0" w:space="0" w:color="auto"/>
            <w:bottom w:val="none" w:sz="0" w:space="0" w:color="auto"/>
            <w:right w:val="none" w:sz="0" w:space="0" w:color="auto"/>
          </w:divBdr>
        </w:div>
        <w:div w:id="1503205368">
          <w:marLeft w:val="640"/>
          <w:marRight w:val="0"/>
          <w:marTop w:val="0"/>
          <w:marBottom w:val="0"/>
          <w:divBdr>
            <w:top w:val="none" w:sz="0" w:space="0" w:color="auto"/>
            <w:left w:val="none" w:sz="0" w:space="0" w:color="auto"/>
            <w:bottom w:val="none" w:sz="0" w:space="0" w:color="auto"/>
            <w:right w:val="none" w:sz="0" w:space="0" w:color="auto"/>
          </w:divBdr>
        </w:div>
        <w:div w:id="1852984079">
          <w:marLeft w:val="640"/>
          <w:marRight w:val="0"/>
          <w:marTop w:val="0"/>
          <w:marBottom w:val="0"/>
          <w:divBdr>
            <w:top w:val="none" w:sz="0" w:space="0" w:color="auto"/>
            <w:left w:val="none" w:sz="0" w:space="0" w:color="auto"/>
            <w:bottom w:val="none" w:sz="0" w:space="0" w:color="auto"/>
            <w:right w:val="none" w:sz="0" w:space="0" w:color="auto"/>
          </w:divBdr>
        </w:div>
        <w:div w:id="1775444404">
          <w:marLeft w:val="640"/>
          <w:marRight w:val="0"/>
          <w:marTop w:val="0"/>
          <w:marBottom w:val="0"/>
          <w:divBdr>
            <w:top w:val="none" w:sz="0" w:space="0" w:color="auto"/>
            <w:left w:val="none" w:sz="0" w:space="0" w:color="auto"/>
            <w:bottom w:val="none" w:sz="0" w:space="0" w:color="auto"/>
            <w:right w:val="none" w:sz="0" w:space="0" w:color="auto"/>
          </w:divBdr>
        </w:div>
        <w:div w:id="1681197319">
          <w:marLeft w:val="640"/>
          <w:marRight w:val="0"/>
          <w:marTop w:val="0"/>
          <w:marBottom w:val="0"/>
          <w:divBdr>
            <w:top w:val="none" w:sz="0" w:space="0" w:color="auto"/>
            <w:left w:val="none" w:sz="0" w:space="0" w:color="auto"/>
            <w:bottom w:val="none" w:sz="0" w:space="0" w:color="auto"/>
            <w:right w:val="none" w:sz="0" w:space="0" w:color="auto"/>
          </w:divBdr>
        </w:div>
        <w:div w:id="1414859444">
          <w:marLeft w:val="640"/>
          <w:marRight w:val="0"/>
          <w:marTop w:val="0"/>
          <w:marBottom w:val="0"/>
          <w:divBdr>
            <w:top w:val="none" w:sz="0" w:space="0" w:color="auto"/>
            <w:left w:val="none" w:sz="0" w:space="0" w:color="auto"/>
            <w:bottom w:val="none" w:sz="0" w:space="0" w:color="auto"/>
            <w:right w:val="none" w:sz="0" w:space="0" w:color="auto"/>
          </w:divBdr>
        </w:div>
        <w:div w:id="1292632292">
          <w:marLeft w:val="640"/>
          <w:marRight w:val="0"/>
          <w:marTop w:val="0"/>
          <w:marBottom w:val="0"/>
          <w:divBdr>
            <w:top w:val="none" w:sz="0" w:space="0" w:color="auto"/>
            <w:left w:val="none" w:sz="0" w:space="0" w:color="auto"/>
            <w:bottom w:val="none" w:sz="0" w:space="0" w:color="auto"/>
            <w:right w:val="none" w:sz="0" w:space="0" w:color="auto"/>
          </w:divBdr>
        </w:div>
        <w:div w:id="1657109023">
          <w:marLeft w:val="640"/>
          <w:marRight w:val="0"/>
          <w:marTop w:val="0"/>
          <w:marBottom w:val="0"/>
          <w:divBdr>
            <w:top w:val="none" w:sz="0" w:space="0" w:color="auto"/>
            <w:left w:val="none" w:sz="0" w:space="0" w:color="auto"/>
            <w:bottom w:val="none" w:sz="0" w:space="0" w:color="auto"/>
            <w:right w:val="none" w:sz="0" w:space="0" w:color="auto"/>
          </w:divBdr>
        </w:div>
        <w:div w:id="1765370668">
          <w:marLeft w:val="640"/>
          <w:marRight w:val="0"/>
          <w:marTop w:val="0"/>
          <w:marBottom w:val="0"/>
          <w:divBdr>
            <w:top w:val="none" w:sz="0" w:space="0" w:color="auto"/>
            <w:left w:val="none" w:sz="0" w:space="0" w:color="auto"/>
            <w:bottom w:val="none" w:sz="0" w:space="0" w:color="auto"/>
            <w:right w:val="none" w:sz="0" w:space="0" w:color="auto"/>
          </w:divBdr>
        </w:div>
        <w:div w:id="1686326148">
          <w:marLeft w:val="640"/>
          <w:marRight w:val="0"/>
          <w:marTop w:val="0"/>
          <w:marBottom w:val="0"/>
          <w:divBdr>
            <w:top w:val="none" w:sz="0" w:space="0" w:color="auto"/>
            <w:left w:val="none" w:sz="0" w:space="0" w:color="auto"/>
            <w:bottom w:val="none" w:sz="0" w:space="0" w:color="auto"/>
            <w:right w:val="none" w:sz="0" w:space="0" w:color="auto"/>
          </w:divBdr>
        </w:div>
        <w:div w:id="1773472282">
          <w:marLeft w:val="640"/>
          <w:marRight w:val="0"/>
          <w:marTop w:val="0"/>
          <w:marBottom w:val="0"/>
          <w:divBdr>
            <w:top w:val="none" w:sz="0" w:space="0" w:color="auto"/>
            <w:left w:val="none" w:sz="0" w:space="0" w:color="auto"/>
            <w:bottom w:val="none" w:sz="0" w:space="0" w:color="auto"/>
            <w:right w:val="none" w:sz="0" w:space="0" w:color="auto"/>
          </w:divBdr>
        </w:div>
        <w:div w:id="243688397">
          <w:marLeft w:val="640"/>
          <w:marRight w:val="0"/>
          <w:marTop w:val="0"/>
          <w:marBottom w:val="0"/>
          <w:divBdr>
            <w:top w:val="none" w:sz="0" w:space="0" w:color="auto"/>
            <w:left w:val="none" w:sz="0" w:space="0" w:color="auto"/>
            <w:bottom w:val="none" w:sz="0" w:space="0" w:color="auto"/>
            <w:right w:val="none" w:sz="0" w:space="0" w:color="auto"/>
          </w:divBdr>
        </w:div>
        <w:div w:id="186337826">
          <w:marLeft w:val="640"/>
          <w:marRight w:val="0"/>
          <w:marTop w:val="0"/>
          <w:marBottom w:val="0"/>
          <w:divBdr>
            <w:top w:val="none" w:sz="0" w:space="0" w:color="auto"/>
            <w:left w:val="none" w:sz="0" w:space="0" w:color="auto"/>
            <w:bottom w:val="none" w:sz="0" w:space="0" w:color="auto"/>
            <w:right w:val="none" w:sz="0" w:space="0" w:color="auto"/>
          </w:divBdr>
        </w:div>
        <w:div w:id="463233354">
          <w:marLeft w:val="640"/>
          <w:marRight w:val="0"/>
          <w:marTop w:val="0"/>
          <w:marBottom w:val="0"/>
          <w:divBdr>
            <w:top w:val="none" w:sz="0" w:space="0" w:color="auto"/>
            <w:left w:val="none" w:sz="0" w:space="0" w:color="auto"/>
            <w:bottom w:val="none" w:sz="0" w:space="0" w:color="auto"/>
            <w:right w:val="none" w:sz="0" w:space="0" w:color="auto"/>
          </w:divBdr>
        </w:div>
        <w:div w:id="807670907">
          <w:marLeft w:val="640"/>
          <w:marRight w:val="0"/>
          <w:marTop w:val="0"/>
          <w:marBottom w:val="0"/>
          <w:divBdr>
            <w:top w:val="none" w:sz="0" w:space="0" w:color="auto"/>
            <w:left w:val="none" w:sz="0" w:space="0" w:color="auto"/>
            <w:bottom w:val="none" w:sz="0" w:space="0" w:color="auto"/>
            <w:right w:val="none" w:sz="0" w:space="0" w:color="auto"/>
          </w:divBdr>
        </w:div>
        <w:div w:id="1409115298">
          <w:marLeft w:val="640"/>
          <w:marRight w:val="0"/>
          <w:marTop w:val="0"/>
          <w:marBottom w:val="0"/>
          <w:divBdr>
            <w:top w:val="none" w:sz="0" w:space="0" w:color="auto"/>
            <w:left w:val="none" w:sz="0" w:space="0" w:color="auto"/>
            <w:bottom w:val="none" w:sz="0" w:space="0" w:color="auto"/>
            <w:right w:val="none" w:sz="0" w:space="0" w:color="auto"/>
          </w:divBdr>
        </w:div>
      </w:divsChild>
    </w:div>
    <w:div w:id="1909537261">
      <w:bodyDiv w:val="1"/>
      <w:marLeft w:val="0"/>
      <w:marRight w:val="0"/>
      <w:marTop w:val="0"/>
      <w:marBottom w:val="0"/>
      <w:divBdr>
        <w:top w:val="none" w:sz="0" w:space="0" w:color="auto"/>
        <w:left w:val="none" w:sz="0" w:space="0" w:color="auto"/>
        <w:bottom w:val="none" w:sz="0" w:space="0" w:color="auto"/>
        <w:right w:val="none" w:sz="0" w:space="0" w:color="auto"/>
      </w:divBdr>
      <w:divsChild>
        <w:div w:id="1560674627">
          <w:marLeft w:val="640"/>
          <w:marRight w:val="0"/>
          <w:marTop w:val="0"/>
          <w:marBottom w:val="0"/>
          <w:divBdr>
            <w:top w:val="none" w:sz="0" w:space="0" w:color="auto"/>
            <w:left w:val="none" w:sz="0" w:space="0" w:color="auto"/>
            <w:bottom w:val="none" w:sz="0" w:space="0" w:color="auto"/>
            <w:right w:val="none" w:sz="0" w:space="0" w:color="auto"/>
          </w:divBdr>
        </w:div>
        <w:div w:id="686099744">
          <w:marLeft w:val="640"/>
          <w:marRight w:val="0"/>
          <w:marTop w:val="0"/>
          <w:marBottom w:val="0"/>
          <w:divBdr>
            <w:top w:val="none" w:sz="0" w:space="0" w:color="auto"/>
            <w:left w:val="none" w:sz="0" w:space="0" w:color="auto"/>
            <w:bottom w:val="none" w:sz="0" w:space="0" w:color="auto"/>
            <w:right w:val="none" w:sz="0" w:space="0" w:color="auto"/>
          </w:divBdr>
        </w:div>
        <w:div w:id="1468164519">
          <w:marLeft w:val="640"/>
          <w:marRight w:val="0"/>
          <w:marTop w:val="0"/>
          <w:marBottom w:val="0"/>
          <w:divBdr>
            <w:top w:val="none" w:sz="0" w:space="0" w:color="auto"/>
            <w:left w:val="none" w:sz="0" w:space="0" w:color="auto"/>
            <w:bottom w:val="none" w:sz="0" w:space="0" w:color="auto"/>
            <w:right w:val="none" w:sz="0" w:space="0" w:color="auto"/>
          </w:divBdr>
        </w:div>
        <w:div w:id="659886922">
          <w:marLeft w:val="640"/>
          <w:marRight w:val="0"/>
          <w:marTop w:val="0"/>
          <w:marBottom w:val="0"/>
          <w:divBdr>
            <w:top w:val="none" w:sz="0" w:space="0" w:color="auto"/>
            <w:left w:val="none" w:sz="0" w:space="0" w:color="auto"/>
            <w:bottom w:val="none" w:sz="0" w:space="0" w:color="auto"/>
            <w:right w:val="none" w:sz="0" w:space="0" w:color="auto"/>
          </w:divBdr>
        </w:div>
        <w:div w:id="570773131">
          <w:marLeft w:val="640"/>
          <w:marRight w:val="0"/>
          <w:marTop w:val="0"/>
          <w:marBottom w:val="0"/>
          <w:divBdr>
            <w:top w:val="none" w:sz="0" w:space="0" w:color="auto"/>
            <w:left w:val="none" w:sz="0" w:space="0" w:color="auto"/>
            <w:bottom w:val="none" w:sz="0" w:space="0" w:color="auto"/>
            <w:right w:val="none" w:sz="0" w:space="0" w:color="auto"/>
          </w:divBdr>
        </w:div>
        <w:div w:id="232786992">
          <w:marLeft w:val="640"/>
          <w:marRight w:val="0"/>
          <w:marTop w:val="0"/>
          <w:marBottom w:val="0"/>
          <w:divBdr>
            <w:top w:val="none" w:sz="0" w:space="0" w:color="auto"/>
            <w:left w:val="none" w:sz="0" w:space="0" w:color="auto"/>
            <w:bottom w:val="none" w:sz="0" w:space="0" w:color="auto"/>
            <w:right w:val="none" w:sz="0" w:space="0" w:color="auto"/>
          </w:divBdr>
        </w:div>
        <w:div w:id="1281645166">
          <w:marLeft w:val="640"/>
          <w:marRight w:val="0"/>
          <w:marTop w:val="0"/>
          <w:marBottom w:val="0"/>
          <w:divBdr>
            <w:top w:val="none" w:sz="0" w:space="0" w:color="auto"/>
            <w:left w:val="none" w:sz="0" w:space="0" w:color="auto"/>
            <w:bottom w:val="none" w:sz="0" w:space="0" w:color="auto"/>
            <w:right w:val="none" w:sz="0" w:space="0" w:color="auto"/>
          </w:divBdr>
        </w:div>
        <w:div w:id="1404257413">
          <w:marLeft w:val="640"/>
          <w:marRight w:val="0"/>
          <w:marTop w:val="0"/>
          <w:marBottom w:val="0"/>
          <w:divBdr>
            <w:top w:val="none" w:sz="0" w:space="0" w:color="auto"/>
            <w:left w:val="none" w:sz="0" w:space="0" w:color="auto"/>
            <w:bottom w:val="none" w:sz="0" w:space="0" w:color="auto"/>
            <w:right w:val="none" w:sz="0" w:space="0" w:color="auto"/>
          </w:divBdr>
        </w:div>
        <w:div w:id="1435636980">
          <w:marLeft w:val="640"/>
          <w:marRight w:val="0"/>
          <w:marTop w:val="0"/>
          <w:marBottom w:val="0"/>
          <w:divBdr>
            <w:top w:val="none" w:sz="0" w:space="0" w:color="auto"/>
            <w:left w:val="none" w:sz="0" w:space="0" w:color="auto"/>
            <w:bottom w:val="none" w:sz="0" w:space="0" w:color="auto"/>
            <w:right w:val="none" w:sz="0" w:space="0" w:color="auto"/>
          </w:divBdr>
        </w:div>
        <w:div w:id="802888412">
          <w:marLeft w:val="640"/>
          <w:marRight w:val="0"/>
          <w:marTop w:val="0"/>
          <w:marBottom w:val="0"/>
          <w:divBdr>
            <w:top w:val="none" w:sz="0" w:space="0" w:color="auto"/>
            <w:left w:val="none" w:sz="0" w:space="0" w:color="auto"/>
            <w:bottom w:val="none" w:sz="0" w:space="0" w:color="auto"/>
            <w:right w:val="none" w:sz="0" w:space="0" w:color="auto"/>
          </w:divBdr>
        </w:div>
        <w:div w:id="763722925">
          <w:marLeft w:val="640"/>
          <w:marRight w:val="0"/>
          <w:marTop w:val="0"/>
          <w:marBottom w:val="0"/>
          <w:divBdr>
            <w:top w:val="none" w:sz="0" w:space="0" w:color="auto"/>
            <w:left w:val="none" w:sz="0" w:space="0" w:color="auto"/>
            <w:bottom w:val="none" w:sz="0" w:space="0" w:color="auto"/>
            <w:right w:val="none" w:sz="0" w:space="0" w:color="auto"/>
          </w:divBdr>
        </w:div>
        <w:div w:id="88351956">
          <w:marLeft w:val="640"/>
          <w:marRight w:val="0"/>
          <w:marTop w:val="0"/>
          <w:marBottom w:val="0"/>
          <w:divBdr>
            <w:top w:val="none" w:sz="0" w:space="0" w:color="auto"/>
            <w:left w:val="none" w:sz="0" w:space="0" w:color="auto"/>
            <w:bottom w:val="none" w:sz="0" w:space="0" w:color="auto"/>
            <w:right w:val="none" w:sz="0" w:space="0" w:color="auto"/>
          </w:divBdr>
        </w:div>
        <w:div w:id="384989993">
          <w:marLeft w:val="640"/>
          <w:marRight w:val="0"/>
          <w:marTop w:val="0"/>
          <w:marBottom w:val="0"/>
          <w:divBdr>
            <w:top w:val="none" w:sz="0" w:space="0" w:color="auto"/>
            <w:left w:val="none" w:sz="0" w:space="0" w:color="auto"/>
            <w:bottom w:val="none" w:sz="0" w:space="0" w:color="auto"/>
            <w:right w:val="none" w:sz="0" w:space="0" w:color="auto"/>
          </w:divBdr>
        </w:div>
        <w:div w:id="1768574761">
          <w:marLeft w:val="640"/>
          <w:marRight w:val="0"/>
          <w:marTop w:val="0"/>
          <w:marBottom w:val="0"/>
          <w:divBdr>
            <w:top w:val="none" w:sz="0" w:space="0" w:color="auto"/>
            <w:left w:val="none" w:sz="0" w:space="0" w:color="auto"/>
            <w:bottom w:val="none" w:sz="0" w:space="0" w:color="auto"/>
            <w:right w:val="none" w:sz="0" w:space="0" w:color="auto"/>
          </w:divBdr>
        </w:div>
        <w:div w:id="993527450">
          <w:marLeft w:val="640"/>
          <w:marRight w:val="0"/>
          <w:marTop w:val="0"/>
          <w:marBottom w:val="0"/>
          <w:divBdr>
            <w:top w:val="none" w:sz="0" w:space="0" w:color="auto"/>
            <w:left w:val="none" w:sz="0" w:space="0" w:color="auto"/>
            <w:bottom w:val="none" w:sz="0" w:space="0" w:color="auto"/>
            <w:right w:val="none" w:sz="0" w:space="0" w:color="auto"/>
          </w:divBdr>
        </w:div>
        <w:div w:id="2006013100">
          <w:marLeft w:val="640"/>
          <w:marRight w:val="0"/>
          <w:marTop w:val="0"/>
          <w:marBottom w:val="0"/>
          <w:divBdr>
            <w:top w:val="none" w:sz="0" w:space="0" w:color="auto"/>
            <w:left w:val="none" w:sz="0" w:space="0" w:color="auto"/>
            <w:bottom w:val="none" w:sz="0" w:space="0" w:color="auto"/>
            <w:right w:val="none" w:sz="0" w:space="0" w:color="auto"/>
          </w:divBdr>
        </w:div>
        <w:div w:id="635918176">
          <w:marLeft w:val="640"/>
          <w:marRight w:val="0"/>
          <w:marTop w:val="0"/>
          <w:marBottom w:val="0"/>
          <w:divBdr>
            <w:top w:val="none" w:sz="0" w:space="0" w:color="auto"/>
            <w:left w:val="none" w:sz="0" w:space="0" w:color="auto"/>
            <w:bottom w:val="none" w:sz="0" w:space="0" w:color="auto"/>
            <w:right w:val="none" w:sz="0" w:space="0" w:color="auto"/>
          </w:divBdr>
        </w:div>
      </w:divsChild>
    </w:div>
    <w:div w:id="1921594995">
      <w:bodyDiv w:val="1"/>
      <w:marLeft w:val="0"/>
      <w:marRight w:val="0"/>
      <w:marTop w:val="0"/>
      <w:marBottom w:val="0"/>
      <w:divBdr>
        <w:top w:val="none" w:sz="0" w:space="0" w:color="auto"/>
        <w:left w:val="none" w:sz="0" w:space="0" w:color="auto"/>
        <w:bottom w:val="none" w:sz="0" w:space="0" w:color="auto"/>
        <w:right w:val="none" w:sz="0" w:space="0" w:color="auto"/>
      </w:divBdr>
    </w:div>
    <w:div w:id="19317717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image" Target="media/image8.emf"/><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image" Target="media/image11.png"/><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emf"/><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emf"/><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4.png"/><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9.emf"/><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footer" Target="footer1.xml"/><Relationship Id="rId30"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F93874C70D8C44D6B0BA71800E08656C"/>
        <w:category>
          <w:name w:val="General"/>
          <w:gallery w:val="placeholder"/>
        </w:category>
        <w:types>
          <w:type w:val="bbPlcHdr"/>
        </w:types>
        <w:behaviors>
          <w:behavior w:val="content"/>
        </w:behaviors>
        <w:guid w:val="{0CE55F09-29C6-4D1A-89F1-59EE4CB6303B}"/>
      </w:docPartPr>
      <w:docPartBody>
        <w:p w:rsidR="004A5D97" w:rsidRDefault="00623571" w:rsidP="00623571">
          <w:pPr>
            <w:pStyle w:val="F93874C70D8C44D6B0BA71800E08656C4"/>
          </w:pPr>
          <w:r w:rsidRPr="00160344">
            <w:rPr>
              <w:rStyle w:val="PlaceholderText"/>
              <w:color w:val="auto"/>
            </w:rPr>
            <w:t>Title of Your Paper</w:t>
          </w:r>
        </w:p>
      </w:docPartBody>
    </w:docPart>
    <w:docPart>
      <w:docPartPr>
        <w:name w:val="38BA82FFF2774C26AC6862CFB8BB55DB"/>
        <w:category>
          <w:name w:val="General"/>
          <w:gallery w:val="placeholder"/>
        </w:category>
        <w:types>
          <w:type w:val="bbPlcHdr"/>
        </w:types>
        <w:behaviors>
          <w:behavior w:val="content"/>
        </w:behaviors>
        <w:guid w:val="{BF2EA8B4-C61A-4653-9C63-BB7ECA0F24DD}"/>
      </w:docPartPr>
      <w:docPartBody>
        <w:p w:rsidR="004A5D97" w:rsidRDefault="00623571" w:rsidP="00623571">
          <w:pPr>
            <w:pStyle w:val="38BA82FFF2774C26AC6862CFB8BB55DB3"/>
          </w:pPr>
          <w:r w:rsidRPr="00160344">
            <w:rPr>
              <w:rStyle w:val="PlaceholderText"/>
              <w:color w:val="auto"/>
              <w:u w:val="single"/>
            </w:rPr>
            <w:t>Main Author</w:t>
          </w:r>
        </w:p>
      </w:docPartBody>
    </w:docPart>
    <w:docPart>
      <w:docPartPr>
        <w:name w:val="DefaultPlaceholder_-1854013440"/>
        <w:category>
          <w:name w:val="General"/>
          <w:gallery w:val="placeholder"/>
        </w:category>
        <w:types>
          <w:type w:val="bbPlcHdr"/>
        </w:types>
        <w:behaviors>
          <w:behavior w:val="content"/>
        </w:behaviors>
        <w:guid w:val="{BFB65147-C346-934A-AEE4-62ADA4F973B0}"/>
      </w:docPartPr>
      <w:docPartBody>
        <w:p w:rsidR="000A0C32" w:rsidRDefault="00D24050">
          <w:r w:rsidRPr="00AA2A56">
            <w:rPr>
              <w:rStyle w:val="PlaceholderText"/>
            </w:rPr>
            <w:t>Click or tap here to enter text.</w:t>
          </w:r>
        </w:p>
      </w:docPartBody>
    </w:docPart>
    <w:docPart>
      <w:docPartPr>
        <w:name w:val="4A8D0CA0BAA5AA418F6500571692A2A8"/>
        <w:category>
          <w:name w:val="General"/>
          <w:gallery w:val="placeholder"/>
        </w:category>
        <w:types>
          <w:type w:val="bbPlcHdr"/>
        </w:types>
        <w:behaviors>
          <w:behavior w:val="content"/>
        </w:behaviors>
        <w:guid w:val="{46BE8175-C009-C04F-98A7-F959C38AD014}"/>
      </w:docPartPr>
      <w:docPartBody>
        <w:p w:rsidR="000A0C32" w:rsidRDefault="00D24050" w:rsidP="00D24050">
          <w:pPr>
            <w:pStyle w:val="4A8D0CA0BAA5AA418F6500571692A2A8"/>
          </w:pPr>
          <w:r w:rsidRPr="00AA2A56">
            <w:rPr>
              <w:rStyle w:val="PlaceholderText"/>
            </w:rPr>
            <w:t>Click or tap here to enter text.</w:t>
          </w:r>
        </w:p>
      </w:docPartBody>
    </w:docPart>
    <w:docPart>
      <w:docPartPr>
        <w:name w:val="948FC145DB960D4BAE256A7D0EA19720"/>
        <w:category>
          <w:name w:val="General"/>
          <w:gallery w:val="placeholder"/>
        </w:category>
        <w:types>
          <w:type w:val="bbPlcHdr"/>
        </w:types>
        <w:behaviors>
          <w:behavior w:val="content"/>
        </w:behaviors>
        <w:guid w:val="{B806C277-0317-4043-B6A6-8DF02038C77A}"/>
      </w:docPartPr>
      <w:docPartBody>
        <w:p w:rsidR="007E3543" w:rsidRDefault="00294336" w:rsidP="00294336">
          <w:pPr>
            <w:pStyle w:val="948FC145DB960D4BAE256A7D0EA19720"/>
          </w:pPr>
          <w:r w:rsidRPr="00160344">
            <w:rPr>
              <w:rStyle w:val="PlaceholderText"/>
              <w:color w:val="auto"/>
            </w:rPr>
            <w:t>Title of Your Paper</w:t>
          </w:r>
        </w:p>
      </w:docPartBody>
    </w:docPart>
    <w:docPart>
      <w:docPartPr>
        <w:name w:val="89D170B32DC306448D3D89E55F129D9A"/>
        <w:category>
          <w:name w:val="General"/>
          <w:gallery w:val="placeholder"/>
        </w:category>
        <w:types>
          <w:type w:val="bbPlcHdr"/>
        </w:types>
        <w:behaviors>
          <w:behavior w:val="content"/>
        </w:behaviors>
        <w:guid w:val="{A0A820B5-C17E-DA42-BA71-45E988EC554B}"/>
      </w:docPartPr>
      <w:docPartBody>
        <w:p w:rsidR="007E3543" w:rsidRDefault="00294336" w:rsidP="00294336">
          <w:pPr>
            <w:pStyle w:val="89D170B32DC306448D3D89E55F129D9A"/>
          </w:pPr>
          <w:r w:rsidRPr="00160344">
            <w:rPr>
              <w:rStyle w:val="PlaceholderText"/>
              <w:color w:val="auto"/>
              <w:u w:val="single"/>
            </w:rPr>
            <w:t>Main Author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revisionView w:inkAnnotations="0"/>
  <w:defaultTabStop w:val="720"/>
  <w:hyphenationZone w:val="425"/>
  <w:characterSpacingControl w:val="doNotCompress"/>
  <w:compat>
    <w:useFELayout/>
    <w:compatSetting w:name="compatibilityMode" w:uri="http://schemas.microsoft.com/office/word" w:val="12"/>
    <w:compatSetting w:name="useWord2013TrackBottomHyphenation" w:uri="http://schemas.microsoft.com/office/word" w:val="1"/>
  </w:compat>
  <w:rsids>
    <w:rsidRoot w:val="00623571"/>
    <w:rsid w:val="00074500"/>
    <w:rsid w:val="000A0C32"/>
    <w:rsid w:val="000A7856"/>
    <w:rsid w:val="000F3B76"/>
    <w:rsid w:val="0010058A"/>
    <w:rsid w:val="00106CEB"/>
    <w:rsid w:val="00134A2D"/>
    <w:rsid w:val="001703F7"/>
    <w:rsid w:val="0018774B"/>
    <w:rsid w:val="00194847"/>
    <w:rsid w:val="001D4D96"/>
    <w:rsid w:val="002017F5"/>
    <w:rsid w:val="00294336"/>
    <w:rsid w:val="002B07CA"/>
    <w:rsid w:val="003009AF"/>
    <w:rsid w:val="003C38DE"/>
    <w:rsid w:val="003C7FF3"/>
    <w:rsid w:val="004A5D97"/>
    <w:rsid w:val="004A72D9"/>
    <w:rsid w:val="004B28E3"/>
    <w:rsid w:val="004D7A4B"/>
    <w:rsid w:val="005025F8"/>
    <w:rsid w:val="005035D8"/>
    <w:rsid w:val="00603BCD"/>
    <w:rsid w:val="00623571"/>
    <w:rsid w:val="00636654"/>
    <w:rsid w:val="006B60E8"/>
    <w:rsid w:val="00791988"/>
    <w:rsid w:val="007B23E1"/>
    <w:rsid w:val="007D5CDE"/>
    <w:rsid w:val="007E3543"/>
    <w:rsid w:val="008136A9"/>
    <w:rsid w:val="00841623"/>
    <w:rsid w:val="00877982"/>
    <w:rsid w:val="00890F9E"/>
    <w:rsid w:val="00943A37"/>
    <w:rsid w:val="009F0831"/>
    <w:rsid w:val="00AB06F9"/>
    <w:rsid w:val="00AD0A82"/>
    <w:rsid w:val="00B01474"/>
    <w:rsid w:val="00BB6D73"/>
    <w:rsid w:val="00CF1D98"/>
    <w:rsid w:val="00D24050"/>
    <w:rsid w:val="00DA0B5C"/>
    <w:rsid w:val="00DA5D3A"/>
    <w:rsid w:val="00DB04D1"/>
    <w:rsid w:val="00DC02EC"/>
    <w:rsid w:val="00E60656"/>
    <w:rsid w:val="00EC159A"/>
    <w:rsid w:val="00F67547"/>
    <w:rsid w:val="00FB16D6"/>
    <w:rsid w:val="00FE7771"/>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74500"/>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94336"/>
    <w:rPr>
      <w:color w:val="808080"/>
    </w:rPr>
  </w:style>
  <w:style w:type="paragraph" w:customStyle="1" w:styleId="F93874C70D8C44D6B0BA71800E08656C4">
    <w:name w:val="F93874C70D8C44D6B0BA71800E08656C4"/>
    <w:rsid w:val="00623571"/>
    <w:pPr>
      <w:spacing w:after="280" w:line="240" w:lineRule="auto"/>
      <w:jc w:val="center"/>
      <w:outlineLvl w:val="0"/>
    </w:pPr>
    <w:rPr>
      <w:rFonts w:ascii="Arial" w:eastAsia="Times New Roman" w:hAnsi="Arial" w:cs="Times New Roman"/>
      <w:b/>
      <w:bCs/>
      <w:kern w:val="28"/>
      <w:sz w:val="18"/>
      <w:szCs w:val="32"/>
    </w:rPr>
  </w:style>
  <w:style w:type="paragraph" w:customStyle="1" w:styleId="38BA82FFF2774C26AC6862CFB8BB55DB3">
    <w:name w:val="38BA82FFF2774C26AC6862CFB8BB55DB3"/>
    <w:rsid w:val="00623571"/>
    <w:pPr>
      <w:spacing w:after="180" w:line="240" w:lineRule="auto"/>
      <w:jc w:val="center"/>
      <w:outlineLvl w:val="1"/>
    </w:pPr>
    <w:rPr>
      <w:rFonts w:ascii="Arial" w:eastAsia="Times New Roman" w:hAnsi="Arial" w:cs="Times New Roman"/>
      <w:b/>
      <w:sz w:val="18"/>
      <w:szCs w:val="24"/>
    </w:rPr>
  </w:style>
  <w:style w:type="paragraph" w:customStyle="1" w:styleId="4A8D0CA0BAA5AA418F6500571692A2A8">
    <w:name w:val="4A8D0CA0BAA5AA418F6500571692A2A8"/>
    <w:rsid w:val="00D24050"/>
    <w:pPr>
      <w:spacing w:after="0" w:line="240" w:lineRule="auto"/>
    </w:pPr>
    <w:rPr>
      <w:kern w:val="2"/>
      <w:sz w:val="24"/>
      <w:szCs w:val="24"/>
      <w14:ligatures w14:val="standardContextual"/>
    </w:rPr>
  </w:style>
  <w:style w:type="paragraph" w:customStyle="1" w:styleId="948FC145DB960D4BAE256A7D0EA19720">
    <w:name w:val="948FC145DB960D4BAE256A7D0EA19720"/>
    <w:rsid w:val="00294336"/>
    <w:pPr>
      <w:spacing w:after="0" w:line="240" w:lineRule="auto"/>
    </w:pPr>
    <w:rPr>
      <w:kern w:val="2"/>
      <w:sz w:val="24"/>
      <w:szCs w:val="24"/>
      <w14:ligatures w14:val="standardContextual"/>
    </w:rPr>
  </w:style>
  <w:style w:type="paragraph" w:customStyle="1" w:styleId="89D170B32DC306448D3D89E55F129D9A">
    <w:name w:val="89D170B32DC306448D3D89E55F129D9A"/>
    <w:rsid w:val="00294336"/>
    <w:pPr>
      <w:spacing w:after="0" w:line="240"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FA846B05-9B49-AF4C-99A0-E521D0B14753}">
  <we:reference id="wa104382081" version="1.55.1.0" store="en-GB" storeType="OMEX"/>
  <we:alternateReferences>
    <we:reference id="WA104382081" version="1.55.1.0" store="WA104382081" storeType="OMEX"/>
  </we:alternateReferences>
  <we:properties>
    <we:property name="MENDELEY_CITATIONS" value="[{&quot;citationID&quot;:&quot;MENDELEY_CITATION_e77e889c-fccf-4d0c-85cf-1dc66ffbe89f&quot;,&quot;properties&quot;:{&quot;noteIndex&quot;:0},&quot;isEdited&quot;:false,&quot;manualOverride&quot;:{&quot;isManuallyOverridden&quot;:false,&quot;citeprocText&quot;:&quot;[1]&quot;,&quot;manualOverrideText&quot;:&quot;&quot;},&quot;citationTag&quot;:&quot;MENDELEY_CITATION_v3_eyJjaXRhdGlvbklEIjoiTUVOREVMRVlfQ0lUQVRJT05fZTc3ZTg4OWMtZmNjZi00ZDBjLTg1Y2YtMWRjNjZmZmJlODlmIiwicHJvcGVydGllcyI6eyJub3RlSW5kZXgiOjB9LCJpc0VkaXRlZCI6ZmFsc2UsIm1hbnVhbE92ZXJyaWRlIjp7ImlzTWFudWFsbHlPdmVycmlkZGVuIjpmYWxzZSwiY2l0ZXByb2NUZXh0IjoiWzFdIiwibWFudWFsT3ZlcnJpZGVUZXh0IjoiIn0sImNpdGF0aW9uSXRlbXMiOlt7ImlkIjoiNTdhN2NkMzYtMjNmZS0zYTMwLWFiMGMtODk3YmE1NjhmNDM2IiwiaXRlbURhdGEiOnsidHlwZSI6InBhcGVyLWNvbmZlcmVuY2UiLCJpZCI6IjU3YTdjZDM2LTIzZmUtM2EzMC1hYjBjLTg5N2JhNTY4ZjQzNiIsInRpdGxlIjoiQ2hhbmdlIGlzIGluIHRoZSBhaXIgLSB0aGUgbmV3IHByZXNzdXJpemVkIG1ldGVyZWQtZG9zZSBpbmhhbGVyIHByb3BlbGxhbnRzIiwiYXV0aG9yIjpbeyJmYW1pbHkiOiJQcml0Y2hhcmQiLCJnaXZlbiI6IkpvaG4gTiIsInBhcnNlLW5hbWVzIjpmYWxzZSwiZHJvcHBpbmctcGFydGljbGUiOiIiLCJub24tZHJvcHBpbmctcGFydGljbGUiOiIifV0sImNvbnRhaW5lci10aXRsZSI6IkRydWcgRGVsaXZlcnkgdG8gdGhlIEx1bmdzIiwiaXNzdWVkIjp7ImRhdGUtcGFydHMiOltbMjAyMl1dfSwicGFnZSI6IjI1LTI5Iiwidm9sdW1lIjoiMzMiLCJjb250YWluZXItdGl0bGUtc2hvcnQiOiIifSwiaXNUZW1wb3JhcnkiOmZhbHNlfV19&quot;,&quot;citationItems&quot;:[{&quot;id&quot;:&quot;57a7cd36-23fe-3a30-ab0c-897ba568f436&quot;,&quot;itemData&quot;:{&quot;type&quot;:&quot;paper-conference&quot;,&quot;id&quot;:&quot;57a7cd36-23fe-3a30-ab0c-897ba568f436&quot;,&quot;title&quot;:&quot;Change is in the air - the new pressurized metered-dose inhaler propellants&quot;,&quot;author&quot;:[{&quot;family&quot;:&quot;Pritchard&quot;,&quot;given&quot;:&quot;John N&quot;,&quot;parse-names&quot;:false,&quot;dropping-particle&quot;:&quot;&quot;,&quot;non-dropping-particle&quot;:&quot;&quot;}],&quot;container-title&quot;:&quot;Drug Delivery to the Lungs&quot;,&quot;issued&quot;:{&quot;date-parts&quot;:[[2022]]},&quot;page&quot;:&quot;25-29&quot;,&quot;volume&quot;:&quot;33&quot;,&quot;container-title-short&quot;:&quot;&quot;},&quot;isTemporary&quot;:false}]},{&quot;citationID&quot;:&quot;MENDELEY_CITATION_515f1b13-810a-49e3-8be8-a0cd08d86675&quot;,&quot;properties&quot;:{&quot;noteIndex&quot;:0},&quot;isEdited&quot;:false,&quot;manualOverride&quot;:{&quot;isManuallyOverridden&quot;:false,&quot;citeprocText&quot;:&quot;[2]&quot;,&quot;manualOverrideText&quot;:&quot;&quot;},&quot;citationTag&quot;:&quot;MENDELEY_CITATION_v3_eyJjaXRhdGlvbklEIjoiTUVOREVMRVlfQ0lUQVRJT05fNTE1ZjFiMTMtODEwYS00OWUzLThiZTgtYTBjZDA4ZDg2Njc1IiwicHJvcGVydGllcyI6eyJub3RlSW5kZXgiOjB9LCJpc0VkaXRlZCI6ZmFsc2UsIm1hbnVhbE92ZXJyaWRlIjp7ImlzTWFudWFsbHlPdmVycmlkZGVuIjpmYWxzZSwiY2l0ZXByb2NUZXh0IjoiWzJdIiwibWFudWFsT3ZlcnJpZGVUZXh0IjoiIn0sImNpdGF0aW9uSXRlbXMiOlt7ImlkIjoiOWM4MmJjNDktNWEyZS0zMjlhLTk1OWQtNDQ3MTNkMTgzMDE2IiwiaXRlbURhdGEiOnsidHlwZSI6ImFydGljbGUtam91cm5hbCIsImlkIjoiOWM4MmJjNDktNWEyZS0zMjlhLTk1OWQtNDQ3MTNkMTgzMDE2IiwidGl0bGUiOiJNZXRlcmVkIGRvc2UgaW5oYWxlcnMgaW4gdGhlIHRyYW5zaXRpb24gdG8gbG93IEdXUCBwcm9wZWxsYW50czogd2hhdCB3ZSBrbm93IGFuZCB3aGF0IGlzIG1pc3NpbmcgdG8gbWFrZSBpdCBoYXBwZW4iLCJhdXRob3IiOlt7ImZhbWlseSI6IkJ1dHRpbmkiLCJnaXZlbiI6IkZyYW5jZXNjYSIsInBhcnNlLW5hbWVzIjpmYWxzZSwiZHJvcHBpbmctcGFydGljbGUiOiIiLCJub24tZHJvcHBpbmctcGFydGljbGUiOiIifSx7ImZhbWlseSI6IkdsaWVjYSIsImdpdmVuIjoiU3RlZmFuaWEiLCJwYXJzZS1uYW1lcyI6ZmFsc2UsImRyb3BwaW5nLXBhcnRpY2xlIjoiIiwibm9uLWRyb3BwaW5nLXBhcnRpY2xlIjoiIn0seyJmYW1pbHkiOiJTb252aWNvIiwiZ2l2ZW4iOiJGYWJpbyIsInBhcnNlLW5hbWVzIjpmYWxzZSwiZHJvcHBpbmctcGFydGljbGUiOiIiLCJub24tZHJvcHBpbmctcGFydGljbGUiOiIifSx7ImZhbWlseSI6Ikxld2lzIiwiZ2l2ZW4iOiJEYXZpZCBBLiIsInBhcnNlLW5hbWVzIjpmYWxzZSwiZHJvcHBpbmctcGFydGljbGUiOiIiLCJub24tZHJvcHBpbmctcGFydGljbGUiOiIifV0sImNvbnRhaW5lci10aXRsZSI6IkV4cGVydCBPcGluaW9uIG9uIERydWcgRGVsaXZlcnkiLCJjb250YWluZXItdGl0bGUtc2hvcnQiOiJFeHBlcnQgT3BpbiBEcnVnIERlbGl2IiwiRE9JIjoiMTAuMTA4MC8xNzQyNTI0Ny4yMDIzLjIyNjQxODQiLCJJU1NOIjoiMTc0Mi01MjQ3IiwiaXNzdWVkIjp7ImRhdGUtcGFydHMiOltbMjAyMyw4LDNdXX0sInBhZ2UiOiIxMTMxLTExNDMiLCJhYnN0cmFjdCI6IkludHJvZHVjdGlvbjogVGhlIHVyZ2VuY3kgdG8gcmVwbGFjZSB0aGUgcHJvcGVsbGFudHMgY3VycmVudGx5IGluIHVzZSB3aXRoIHRoZSBuZXcgc3VzdGFpbmFibGUgb25lcyBoYXMgZ2l2ZW4gcmlzZSB0byB0aGUgbmVlZCBmb3IgaW52ZXN0aWdhdGlvbiBhbmQgcmVmb3JtdWxhdGlvbiBvZiBwTURJcy4gQXJlYXMgY292ZXJlZDogVGhlIHJlZm9ybXVsYXRpb24gcmVxdWlyZXMgaW4tZGVwdGgga25vd2xlZGdlIG9mIHRoZSBwaHlzaWNvLWNoZW1pY2FsIGNoYXJhY3RlcmlzdGljcyBvZiB0aGUgbmV3IHByb3BlbGxhbnRzLCB3aGljaCBpbXBhY3QgdGhlIGF0b21pemF0aW9uIGNhcGFjaXR5IGFuZCB0aGUgcGx1bWUgZ2VvbWV0cnkuIEFtb25nIHRoZSBpbnZlc3RpZ2F0ZWQgcHJvcGVsbGFudHMsIEhGQSAxNTJhLCBkdWUgdG8gaXRzIGxvd2VyIHZhcG9yIHByZXNzdXJlIGFuZCBoaWdoZXIgc3VyZmFjZSB0ZW5zaW9uIGNvbXBhcmVkIHRvIEhGQSAxMzRhLCBkZWxpdmVyIGxhcmdlciBwYXJ0aWNsZXMgYW5kIGhhcyBhIGhpZ2hlciBzb2x2ZW50IGNhcGFjaXR5IHRvd2FyZCBsaXBvcGhpbGljIGRydWdzLiBPbiB0aGUgb3RoZXIgaGFuZCwgSEZPIDEyMzR6ZSBoYXMgcHJvcGVydGllcyBtb3JlIHNpbWlsYXIgdG8gSEZBIDEzNGEsIGJ1dCBzaG93ZWQgbG93ZXIgcmVwcm9kdWNpYmlsaXR5IG9mIHRoZSBnZW5lcmF0ZWQgc3ByYXksIGluZGljYXRpbmcgYSBwb3NzaWJsZSBoaWdoIHN1c2NlcHRpYmlsaXR5IHRvIHZhcmlhdGlvbiBpbiB0aGUgY29uc2lzdGVuY3kgb2YgdGhlIGRvc2UgZGVsaXZlcmVkLiBJbiBhZGRpdGlvbiwgdGhlIGRldmljZSBjb21wb25lbnRzIGN1cnJlbnRseSBpbiB1c2UgYXJlIGNvbXBhdGlibGUgd2l0aCB0aGUgbmV3IHByb3BlbGxhbnRzLiBUaGlzIGFsbG93ZWQgcHJvbWlzaW5nIHByZWxpbWluYXJ5IHJlc3VsdHMgaW4gdGhlIHJlLWZvcm11bGF0aW9uIG9mIHBNRElzIGJ5IGFjYWRlbWlhIGFuZCBwaGFybWEgY29tcGFuaWVzLiBIb3dldmVyLCB0aGVyZSBpcyBsaXR0bGUgaW5mb3JtYXRpb24gYWJvdXQgdGhlIGNsaW5pY2FsIHN0dWRpZXMgcmVxdWlyZWQgdG8gYWxsb3cgdGhlIG1hcmtldGluZyBvZiB0aGVzZSBuZXcgcHJvZHVjdHMuIEV4cGVydCBvcGluaW9uOiBPdmVyYWxsLCBzdHVkaWVzIGNvbmR1Y3RlZCBzbyBmYXIgc2hvdyB0aGF0IHRoZSB0cmFuc2l0aW9uIGlzIHRlY2huaWNhbGx5IHBvc3NpYmxlLCBhbmQgdGhlIG1haW4gb2JzdGFjbGUgd2lsbCBiZSByZXByZXNlbnRlZCBieSB0aGUgaW52ZXN0bWVudCByZXF1aXJlZCB0byBwdXQgdGhlIHByb2R1Y3Qgb24gdGhlIG1hcmtldC4iLCJpc3N1ZSI6IjgiLCJ2b2x1bWUiOiIyMCJ9LCJpc1RlbXBvcmFyeSI6ZmFsc2V9XX0=&quot;,&quot;citationItems&quot;:[{&quot;id&quot;:&quot;9c82bc49-5a2e-329a-959d-44713d183016&quot;,&quot;itemData&quot;:{&quot;type&quot;:&quot;article-journal&quot;,&quot;id&quot;:&quot;9c82bc49-5a2e-329a-959d-44713d183016&quot;,&quot;title&quot;:&quot;Metered dose inhalers in the transition to low GWP propellants: what we know and what is missing to make it happen&quot;,&quot;author&quot;:[{&quot;family&quot;:&quot;Buttini&quot;,&quot;given&quot;:&quot;Francesca&quot;,&quot;parse-names&quot;:false,&quot;dropping-particle&quot;:&quot;&quot;,&quot;non-dropping-particle&quot;:&quot;&quot;},{&quot;family&quot;:&quot;Glieca&quot;,&quot;given&quot;:&quot;Stefania&quot;,&quot;parse-names&quot;:false,&quot;dropping-particle&quot;:&quot;&quot;,&quot;non-dropping-particle&quot;:&quot;&quot;},{&quot;family&quot;:&quot;Sonvico&quot;,&quot;given&quot;:&quot;Fabio&quot;,&quot;parse-names&quot;:false,&quot;dropping-particle&quot;:&quot;&quot;,&quot;non-dropping-particle&quot;:&quot;&quot;},{&quot;family&quot;:&quot;Lewis&quot;,&quot;given&quot;:&quot;David A.&quot;,&quot;parse-names&quot;:false,&quot;dropping-particle&quot;:&quot;&quot;,&quot;non-dropping-particle&quot;:&quot;&quot;}],&quot;container-title&quot;:&quot;Expert Opinion on Drug Delivery&quot;,&quot;container-title-short&quot;:&quot;Expert Opin Drug Deliv&quot;,&quot;DOI&quot;:&quot;10.1080/17425247.2023.2264184&quot;,&quot;ISSN&quot;:&quot;1742-5247&quot;,&quot;issued&quot;:{&quot;date-parts&quot;:[[2023,8,3]]},&quot;page&quot;:&quot;1131-1143&quot;,&quot;abstract&quot;:&quot;Introduction: The urgency to replace the propellants currently in use with the new sustainable ones has given rise to the need for investigation and reformulation of pMDIs. Areas covered: The reformulation requires in-depth knowledge of the physico-chemical characteristics of the new propellants, which impact the atomization capacity and the plume geometry. Among the investigated propellants, HFA 152a, due to its lower vapor pressure and higher surface tension compared to HFA 134a, deliver larger particles and has a higher solvent capacity toward lipophilic drugs. On the other hand, HFO 1234ze has properties more similar to HFA 134a, but showed lower reproducibility of the generated spray, indicating a possible high susceptibility to variation in the consistency of the dose delivered. In addition, the device components currently in use are compatible with the new propellants. This allowed promising preliminary results in the re-formulation of pMDIs by academia and pharma companies. However, there is little information about the clinical studies required to allow the marketing of these new products. Expert opinion: Overall, studies conducted so far show that the transition is technically possible, and the main obstacle will be represented by the investment required to put the product on the market.&quot;,&quot;issue&quot;:&quot;8&quot;,&quot;volume&quot;:&quot;20&quot;},&quot;isTemporary&quot;:false}]},{&quot;citationID&quot;:&quot;MENDELEY_CITATION_081e9bca-c40e-4e1e-9d9c-55717ce0133d&quot;,&quot;properties&quot;:{&quot;noteIndex&quot;:0},&quot;isEdited&quot;:false,&quot;manualOverride&quot;:{&quot;isManuallyOverridden&quot;:false,&quot;citeprocText&quot;:&quot;[3]&quot;,&quot;manualOverrideText&quot;:&quot;&quot;},&quot;citationTag&quot;:&quot;MENDELEY_CITATION_v3_eyJjaXRhdGlvbklEIjoiTUVOREVMRVlfQ0lUQVRJT05fMDgxZTliY2EtYzQwZS00ZTFlLTlkOWMtNTU3MTdjZTAxMzNkIiwicHJvcGVydGllcyI6eyJub3RlSW5kZXgiOjB9LCJpc0VkaXRlZCI6ZmFsc2UsIm1hbnVhbE92ZXJyaWRlIjp7ImlzTWFudWFsbHlPdmVycmlkZGVuIjpmYWxzZSwiY2l0ZXByb2NUZXh0IjoiWzNdIiwibWFudWFsT3ZlcnJpZGVUZXh0IjoiIn0sImNpdGF0aW9uSXRlbXMiOlt7ImlkIjoiZjEzZjMxNTctYzFjMS0zYTkwLWIzODAtOTA0OTJiMTIxMDkyIiwiaXRlbURhdGEiOnsidHlwZSI6InBhcGVyLWNvbmZlcmVuY2UiLCJpZCI6ImYxM2YzMTU3LWMxYzEtM2E5MC1iMzgwLTkwNDkyYjEyMTA5MiIsInRpdGxlIjoiVGhlIEZvcm11bGF0b3JzIEd1aWRlIHRvIFRyYW5zaXRpb25pbmcgdG8gTG93IEdsb2JhbCBXYXJtaW5nIFBvdGVudGlhbCBwTURJcyIsImF1dGhvciI6W3siZmFtaWx5IjoiU2h1ciIsImdpdmVuIjoiSmFnZGVlcCIsInBhcnNlLW5hbWVzIjpmYWxzZSwiZHJvcHBpbmctcGFydGljbGUiOiIiLCJub24tZHJvcHBpbmctcGFydGljbGUiOiIifSx7ImZhbWlseSI6IlJvc3NpIiwiZ2l2ZW4iOiJJcmVuZSIsInBhcnNlLW5hbWVzIjpmYWxzZSwiZHJvcHBpbmctcGFydGljbGUiOiIiLCJub24tZHJvcHBpbmctcGFydGljbGUiOiIifSx7ImZhbWlseSI6IkdhbmxleSIsImdpdmVuIjoiV2lsbGlhbSIsInBhcnNlLW5hbWVzIjpmYWxzZSwiZHJvcHBpbmctcGFydGljbGUiOiIiLCJub24tZHJvcHBpbmctcGFydGljbGUiOiIifSx7ImZhbWlseSI6Ikt3b2siLCJnaXZlbiI6IlBoaWxpcCIsInBhcnNlLW5hbWVzIjpmYWxzZSwiZHJvcHBpbmctcGFydGljbGUiOiIiLCJub24tZHJvcHBpbmctcGFydGljbGUiOiIifSx7ImZhbWlseSI6IlRlbGZvcmQiLCJnaXZlbiI6IlJpY2hhcmQiLCJwYXJzZS1uYW1lcyI6ZmFsc2UsImRyb3BwaW5nLXBhcnRpY2xlIjoiIiwibm9uLWRyb3BwaW5nLXBhcnRpY2xlIjoiIn0seyJmYW1pbHkiOiJQcmljZSIsImdpdmVuIjoiUiIsInBhcnNlLW5hbWVzIjpmYWxzZSwiZHJvcHBpbmctcGFydGljbGUiOiIiLCJub24tZHJvcHBpbmctcGFydGljbGUiOiIifV0sImNvbnRhaW5lci10aXRsZSI6IlJlc3BpcmF0b3J5IERydWcgRGVsaXZlcnkiLCJhY2Nlc3NlZCI6eyJkYXRlLXBhcnRzIjpbWzIwMjQsNiwxMV1dfSwiaXNzdWVkIjp7ImRhdGUtcGFydHMiOltbMjAyMl1dfSwicGFnZSI6IjY1LTc0IiwiYWJzdHJhY3QiOiJMb3dlciBnbG9iYWwgd2FybWluZyBwb3RlbnRpYWwgKEdXUCkgcHJvcGVsbGFudHMgaHlkcm9mbHVvcm9hbGthbmUgKEhGQSkgMTUyYSBhbmQgaHlkcm9mbHVvcm9vbGVmaW4gKEhGTykgMTIzNHplKEUpIGFyZSB0d28gYWx0ZXJuYXRpdmUgcHJvcGVsbGFudHMgdG8gZXhpc3RpbmcgcHJvcGVsbGFudHMgZW1wbG95ZWQgaW4gbGlmZS1zYXZpbmcgcmVzcGlyYXRvcnkgbWVkaWNhdGlvbnMgZGVsaXZlcmVkIHVzaW5nIHByZXNzdXJpemVkIG1ldGVyZWQgZG9zZSBpbmhhbGVycyAocE1ESXMpLiBUaGlzIHN0dWR5IGFpbWVkIHRvIGludmVzdGlnYXRlIHRoZSBzb2x1YmlsaXR5IG9mIGFjdGl2ZSBpbmdyZWRpZW50cywgc3VzcGVuc2lvbiBzdGFiaWxpdHkgb2YgbWljcm9uaXplZCBtYXRlcmlhbHMsIGZ1bmRhbWVudGFsIHBoeXNpY2FsIHByb3BlcnRpZXMgb2YgYWVyb3NvbHMgZW1pdHRlZCBmcm9tIHBNRElzIHVzaW5nIGN1cnJlbnRseSBlbXBsb3llZCBwcm9wZWxsYW50cyBhbmQgbG93IEdXUCBhbHRlcm5hdGl2ZXMuIFNlZGltZW50YXRpb24gcmF0ZXMgb2YgYWxidXRlcm9sIHN1bGZhdGUgd2VyZSBtb3JlIHJhcGlkIGluIEhGQSAxNTJhIGFuZCBIRk8gMTIzNHplKEUpIGNvbXBhcmVkIHRvIEhGQSAxMzRhLiBCZWNsb21ldGhhc29uZSBzb2x1YmlsaXR5IG1lYXN1cmVtZW50cyBpbiBIRkEgMTUyYSBzdWdnZXN0ZWQgdGhlIHNvbHViaWxpdHkgb2YgdGhlIGFjdGl2ZSBpbmdyZWRpZW50IHdhcyB0aHJlZSB0aW1lcyB0aGUgbGV2ZWwgbWVhc3VyZWQgaW4gSEZBIDEzNGEuIFRoZSBuZXQgc3VyZmFjZSBjaGFyZ2VzIGZvciBhbGwgcHJvcGVsbGFudHMgd2VyZSBwb3NpdGl2ZS4gSG93ZXZlciwgSEZPIDEyMzR6ZShFKSBnZW5lcmF0ZWQgbmVhci1uZXV0cmFsIGNoYXJnZXMgb2YgYm90aCBwb2xhcml0aWVzLCB3aXRoIEhGTyBiZWluZyB0aGUgbGVhc3QgYmlwb2xhciBwcm9wZWxsYW50LiBOZXQgY2hhcmdlIG1heSBkZXRlcm1pbmUgcmVsZXZhbnQgZGlmZmVyZW5jZXMgaW4gYWVyb3NvbCBkZXBvc2l0aW9uIGFuZCwgdGhlcmVmb3JlLCBzaG91bGQgZHJpdmUgZm9ybXVsYXRpb24gZGV2ZWxvcG1lbnQgYXBwcm9hY2hlcy4gVGhlIGRyb3BsZXQgZGlhbWV0ZXIgYW5kIHZlbG9jaXR5IGZvciB0aGUgZGlmZmVyZW50IHByb3BlbGxhbnRzIGZlbGwgaW50byBtdWx0aXBsZSBncm91cHMuIERyb3BsZXRzIGdlbmVyYXRlZCBieSB0aGUgbG93IEdXUCBwcm9wZWxsYW50cyB3ZXJlIGxhcmdlciBhdCBzaG9ydCBkaXN0YW5jZXMgZnJvbSB0aGUgYWN0dWF0b3IgY29tcGFyZWQgdG8gZHJvcGxldHMgZ2VuZXJhdGVkIGJ5IEhGQSAxMzRhIGFuZCAyMjdlYSBwcm9wZWxsYW50cy4gVGhpcyBpbmZvcm1hdGlvbiBtYXkgaGVscCBndWlkZSB0aGUgdXNlIG9mIGV4Y2lwaWVudHMgdG8gYWNoaWV2ZSBkZXNpcmFibGUgcGVyZm9ybWFuY2Ugb2YgcHJvZHVjdHMgcmVmb3JtdWxhdGVkIHVzaW5nIHRoZXNlIHByb3BlbGxhbnRzLiIsImNvbnRhaW5lci10aXRsZS1zaG9ydCI6IiJ9LCJpc1RlbXBvcmFyeSI6ZmFsc2V9XX0=&quot;,&quot;citationItems&quot;:[{&quot;id&quot;:&quot;f13f3157-c1c1-3a90-b380-90492b121092&quot;,&quot;itemData&quot;:{&quot;type&quot;:&quot;paper-conference&quot;,&quot;id&quot;:&quot;f13f3157-c1c1-3a90-b380-90492b121092&quot;,&quot;title&quot;:&quot;The Formulators Guide to Transitioning to Low Global Warming Potential pMDIs&quot;,&quot;author&quot;:[{&quot;family&quot;:&quot;Shur&quot;,&quot;given&quot;:&quot;Jagdeep&quot;,&quot;parse-names&quot;:false,&quot;dropping-particle&quot;:&quot;&quot;,&quot;non-dropping-particle&quot;:&quot;&quot;},{&quot;family&quot;:&quot;Rossi&quot;,&quot;given&quot;:&quot;Irene&quot;,&quot;parse-names&quot;:false,&quot;dropping-particle&quot;:&quot;&quot;,&quot;non-dropping-particle&quot;:&quot;&quot;},{&quot;family&quot;:&quot;Ganley&quot;,&quot;given&quot;:&quot;William&quot;,&quot;parse-names&quot;:false,&quot;dropping-particle&quot;:&quot;&quot;,&quot;non-dropping-particle&quot;:&quot;&quot;},{&quot;family&quot;:&quot;Kwok&quot;,&quot;given&quot;:&quot;Philip&quot;,&quot;parse-names&quot;:false,&quot;dropping-particle&quot;:&quot;&quot;,&quot;non-dropping-particle&quot;:&quot;&quot;},{&quot;family&quot;:&quot;Telford&quot;,&quot;given&quot;:&quot;Richard&quot;,&quot;parse-names&quot;:false,&quot;dropping-particle&quot;:&quot;&quot;,&quot;non-dropping-particle&quot;:&quot;&quot;},{&quot;family&quot;:&quot;Price&quot;,&quot;given&quot;:&quot;R&quot;,&quot;parse-names&quot;:false,&quot;dropping-particle&quot;:&quot;&quot;,&quot;non-dropping-particle&quot;:&quot;&quot;}],&quot;container-title&quot;:&quot;Respiratory Drug Delivery&quot;,&quot;accessed&quot;:{&quot;date-parts&quot;:[[2024,6,11]]},&quot;issued&quot;:{&quot;date-parts&quot;:[[2022]]},&quot;page&quot;:&quot;65-74&quot;,&quot;abstract&quot;:&quot;Lower global warming potential (GWP) propellants hydrofluoroalkane (HFA) 152a and hydrofluoroolefin (HFO) 1234ze(E) are two alternative propellants to existing propellants employed in life-saving respiratory medications delivered using pressurized metered dose inhalers (pMDIs). This study aimed to investigate the solubility of active ingredients, suspension stability of micronized materials, fundamental physical properties of aerosols emitted from pMDIs using currently employed propellants and low GWP alternatives. Sedimentation rates of albuterol sulfate were more rapid in HFA 152a and HFO 1234ze(E) compared to HFA 134a. Beclomethasone solubility measurements in HFA 152a suggested the solubility of the active ingredient was three times the level measured in HFA 134a. The net surface charges for all propellants were positive. However, HFO 1234ze(E) generated near-neutral charges of both polarities, with HFO being the least bipolar propellant. Net charge may determine relevant differences in aerosol deposition and, therefore, should drive formulation development approaches. The droplet diameter and velocity for the different propellants fell into multiple groups. Droplets generated by the low GWP propellants were larger at short distances from the actuator compared to droplets generated by HFA 134a and 227ea propellants. This information may help guide the use of excipients to achieve desirable performance of products reformulated using these propellants.&quot;,&quot;container-title-short&quot;:&quot;&quot;},&quot;isTemporary&quot;:false}]},{&quot;citationID&quot;:&quot;MENDELEY_CITATION_03c9f408-36a3-4f4a-9b98-2e46185e2f99&quot;,&quot;properties&quot;:{&quot;noteIndex&quot;:0},&quot;isEdited&quot;:false,&quot;manualOverride&quot;:{&quot;isManuallyOverridden&quot;:false,&quot;citeprocText&quot;:&quot;[2,4–6]&quot;,&quot;manualOverrideText&quot;:&quot;&quot;},&quot;citationTag&quot;:&quot;MENDELEY_CITATION_v3_eyJjaXRhdGlvbklEIjoiTUVOREVMRVlfQ0lUQVRJT05fMDNjOWY0MDgtMzZhMy00ZjRhLTliOTgtMmU0NjE4NWUyZjk5IiwicHJvcGVydGllcyI6eyJub3RlSW5kZXgiOjB9LCJpc0VkaXRlZCI6ZmFsc2UsIm1hbnVhbE92ZXJyaWRlIjp7ImlzTWFudWFsbHlPdmVycmlkZGVuIjpmYWxzZSwiY2l0ZXByb2NUZXh0IjoiWzIsNOKAkzZdIiwibWFudWFsT3ZlcnJpZGVUZXh0IjoiIn0sImNpdGF0aW9uSXRlbXMiOlt7ImlkIjoiOWM4MmJjNDktNWEyZS0zMjlhLTk1OWQtNDQ3MTNkMTgzMDE2IiwiaXRlbURhdGEiOnsidHlwZSI6ImFydGljbGUtam91cm5hbCIsImlkIjoiOWM4MmJjNDktNWEyZS0zMjlhLTk1OWQtNDQ3MTNkMTgzMDE2IiwidGl0bGUiOiJNZXRlcmVkIGRvc2UgaW5oYWxlcnMgaW4gdGhlIHRyYW5zaXRpb24gdG8gbG93IEdXUCBwcm9wZWxsYW50czogd2hhdCB3ZSBrbm93IGFuZCB3aGF0IGlzIG1pc3NpbmcgdG8gbWFrZSBpdCBoYXBwZW4iLCJhdXRob3IiOlt7ImZhbWlseSI6IkJ1dHRpbmkiLCJnaXZlbiI6IkZyYW5jZXNjYSIsInBhcnNlLW5hbWVzIjpmYWxzZSwiZHJvcHBpbmctcGFydGljbGUiOiIiLCJub24tZHJvcHBpbmctcGFydGljbGUiOiIifSx7ImZhbWlseSI6IkdsaWVjYSIsImdpdmVuIjoiU3RlZmFuaWEiLCJwYXJzZS1uYW1lcyI6ZmFsc2UsImRyb3BwaW5nLXBhcnRpY2xlIjoiIiwibm9uLWRyb3BwaW5nLXBhcnRpY2xlIjoiIn0seyJmYW1pbHkiOiJTb252aWNvIiwiZ2l2ZW4iOiJGYWJpbyIsInBhcnNlLW5hbWVzIjpmYWxzZSwiZHJvcHBpbmctcGFydGljbGUiOiIiLCJub24tZHJvcHBpbmctcGFydGljbGUiOiIifSx7ImZhbWlseSI6Ikxld2lzIiwiZ2l2ZW4iOiJEYXZpZCBBLiIsInBhcnNlLW5hbWVzIjpmYWxzZSwiZHJvcHBpbmctcGFydGljbGUiOiIiLCJub24tZHJvcHBpbmctcGFydGljbGUiOiIifV0sImNvbnRhaW5lci10aXRsZSI6IkV4cGVydCBPcGluaW9uIG9uIERydWcgRGVsaXZlcnkiLCJjb250YWluZXItdGl0bGUtc2hvcnQiOiJFeHBlcnQgT3BpbiBEcnVnIERlbGl2IiwiRE9JIjoiMTAuMTA4MC8xNzQyNTI0Ny4yMDIzLjIyNjQxODQiLCJJU1NOIjoiMTc0Mi01MjQ3IiwiaXNzdWVkIjp7ImRhdGUtcGFydHMiOltbMjAyMyw4LDNdXX0sInBhZ2UiOiIxMTMxLTExNDMiLCJhYnN0cmFjdCI6IkludHJvZHVjdGlvbjogVGhlIHVyZ2VuY3kgdG8gcmVwbGFjZSB0aGUgcHJvcGVsbGFudHMgY3VycmVudGx5IGluIHVzZSB3aXRoIHRoZSBuZXcgc3VzdGFpbmFibGUgb25lcyBoYXMgZ2l2ZW4gcmlzZSB0byB0aGUgbmVlZCBmb3IgaW52ZXN0aWdhdGlvbiBhbmQgcmVmb3JtdWxhdGlvbiBvZiBwTURJcy4gQXJlYXMgY292ZXJlZDogVGhlIHJlZm9ybXVsYXRpb24gcmVxdWlyZXMgaW4tZGVwdGgga25vd2xlZGdlIG9mIHRoZSBwaHlzaWNvLWNoZW1pY2FsIGNoYXJhY3RlcmlzdGljcyBvZiB0aGUgbmV3IHByb3BlbGxhbnRzLCB3aGljaCBpbXBhY3QgdGhlIGF0b21pemF0aW9uIGNhcGFjaXR5IGFuZCB0aGUgcGx1bWUgZ2VvbWV0cnkuIEFtb25nIHRoZSBpbnZlc3RpZ2F0ZWQgcHJvcGVsbGFudHMsIEhGQSAxNTJhLCBkdWUgdG8gaXRzIGxvd2VyIHZhcG9yIHByZXNzdXJlIGFuZCBoaWdoZXIgc3VyZmFjZSB0ZW5zaW9uIGNvbXBhcmVkIHRvIEhGQSAxMzRhLCBkZWxpdmVyIGxhcmdlciBwYXJ0aWNsZXMgYW5kIGhhcyBhIGhpZ2hlciBzb2x2ZW50IGNhcGFjaXR5IHRvd2FyZCBsaXBvcGhpbGljIGRydWdzLiBPbiB0aGUgb3RoZXIgaGFuZCwgSEZPIDEyMzR6ZSBoYXMgcHJvcGVydGllcyBtb3JlIHNpbWlsYXIgdG8gSEZBIDEzNGEsIGJ1dCBzaG93ZWQgbG93ZXIgcmVwcm9kdWNpYmlsaXR5IG9mIHRoZSBnZW5lcmF0ZWQgc3ByYXksIGluZGljYXRpbmcgYSBwb3NzaWJsZSBoaWdoIHN1c2NlcHRpYmlsaXR5IHRvIHZhcmlhdGlvbiBpbiB0aGUgY29uc2lzdGVuY3kgb2YgdGhlIGRvc2UgZGVsaXZlcmVkLiBJbiBhZGRpdGlvbiwgdGhlIGRldmljZSBjb21wb25lbnRzIGN1cnJlbnRseSBpbiB1c2UgYXJlIGNvbXBhdGlibGUgd2l0aCB0aGUgbmV3IHByb3BlbGxhbnRzLiBUaGlzIGFsbG93ZWQgcHJvbWlzaW5nIHByZWxpbWluYXJ5IHJlc3VsdHMgaW4gdGhlIHJlLWZvcm11bGF0aW9uIG9mIHBNRElzIGJ5IGFjYWRlbWlhIGFuZCBwaGFybWEgY29tcGFuaWVzLiBIb3dldmVyLCB0aGVyZSBpcyBsaXR0bGUgaW5mb3JtYXRpb24gYWJvdXQgdGhlIGNsaW5pY2FsIHN0dWRpZXMgcmVxdWlyZWQgdG8gYWxsb3cgdGhlIG1hcmtldGluZyBvZiB0aGVzZSBuZXcgcHJvZHVjdHMuIEV4cGVydCBvcGluaW9uOiBPdmVyYWxsLCBzdHVkaWVzIGNvbmR1Y3RlZCBzbyBmYXIgc2hvdyB0aGF0IHRoZSB0cmFuc2l0aW9uIGlzIHRlY2huaWNhbGx5IHBvc3NpYmxlLCBhbmQgdGhlIG1haW4gb2JzdGFjbGUgd2lsbCBiZSByZXByZXNlbnRlZCBieSB0aGUgaW52ZXN0bWVudCByZXF1aXJlZCB0byBwdXQgdGhlIHByb2R1Y3Qgb24gdGhlIG1hcmtldC4iLCJpc3N1ZSI6IjgiLCJ2b2x1bWUiOiIyMCJ9LCJpc1RlbXBvcmFyeSI6ZmFsc2V9LHsiaWQiOiJhYzY4Y2RiOC04OTQ3LTMxMDctOWZmOC1lYjEwNGE2NzFlOTAiLCJpdGVtRGF0YSI6eyJ0eXBlIjoiYXJ0aWNsZS1qb3VybmFsIiwiaWQiOiJhYzY4Y2RiOC04OTQ3LTMxMDctOWZmOC1lYjEwNGE2NzFlOTAiLCJ0aXRsZSI6IlN0dWR5IG9mIHNvbHViaWxpdHkgb2Ygc3Rlcm9pZHMgaW4gaHlkcm9mbHVvcm9hbGthbmUgcHJvcGVsbGFudHMiLCJhdXRob3IiOlt7ImZhbWlseSI6IldpbGxpYW1zIiwiZ2l2ZW4iOiJSb2JlcnQgTy4iLCJwYXJzZS1uYW1lcyI6ZmFsc2UsImRyb3BwaW5nLXBhcnRpY2xlIjoiIiwibm9uLWRyb3BwaW5nLXBhcnRpY2xlIjoiIn0seyJmYW1pbHkiOiJSb2dlcnMiLCJnaXZlbiI6IlRydWUgTC4iLCJwYXJzZS1uYW1lcyI6ZmFsc2UsImRyb3BwaW5nLXBhcnRpY2xlIjoiIiwibm9uLWRyb3BwaW5nLXBhcnRpY2xlIjoiIn0seyJmYW1pbHkiOiJMaXUiLCJnaXZlbiI6IkppZSIsInBhcnNlLW5hbWVzIjpmYWxzZSwiZHJvcHBpbmctcGFydGljbGUiOiIiLCJub24tZHJvcHBpbmctcGFydGljbGUiOiIifV0sImNvbnRhaW5lci10aXRsZSI6IkRydWcgRGV2ZWxvcG1lbnQgYW5kIEluZHVzdHJpYWwgUGhhcm1hY3kiLCJjb250YWluZXItdGl0bGUtc2hvcnQiOiJEcnVnIERldiBJbmQgUGhhcm0iLCJET0kiOiIxMC4xMDgxL0REQy0xMDAxMDIyOTIiLCJJU1NOIjoiMDM2MzkwNDUiLCJQTUlEIjoiMTA2MTIwMTciLCJpc3N1ZWQiOnsiZGF0ZS1wYXJ0cyI6W1sxOTk5XV19LCJwYWdlIjoiMTIyNy0xMjM0IiwiYWJzdHJhY3QiOiJUaGUgc29sdWJpbGl0eSBvZiBwcmVkbmlzb25lLCBoeWRyb2NvcnRpc29uZSAyMS1hY2V0YXRlLCBoeWRyb2NvcnRpc29uZSwgZGV4YW1ldGhhc29uZSwgYmV0YW1ldGhhc29uZSAxNy12YWxlcmF0ZSwgYW5kIGRhbmF6b2wgaW4gaHlkcm9mbHVvcm9hbGthbmUgKEhGQSkgMTM0YSBhbmQgSEZBIDIyNyB3YXMgZGV0ZXJtaW5lZCBhdCA1wrBDIGFuZCAyNcKwQy4gSXQgd2FzIGZvdW5kIHRoYXQgdGhlIHNvbHViaWxpdHkgb2Ygc3Rlcm9pZCBpbiBIRkEgcHJvcGVsbGFudHMgd2FzIHJlbGF0ZWQgdG8gdGhlIG1lbHRpbmcgcG9pbnQgYW5kIHRoZSBsaXBvcGhpbGljaXR5IG9mIHRoZSBzdGVyb2lkLiBUaGUgc29sdWJpbGl0eSBvZiB0aGUgc3Rlcm9pZHMgaW4gdGhlIGJpbmFyeSBzeXN0ZW0gb2YgSEZBIHByb3BlbGxhbnRzIGFuZCBldGhhbm9sIGFsc28gd2FzIGludmVzdGlnYXRlZCBpbiB0aGUgc3R1ZHkuIEV0aGFub2wgc2lnbmlmaWNhbnRseSBpbmNyZWFzZWQgdGhlIHNvbHViaWxpdHkgb2YgdGhlIHN0ZXJvaWRzIGluIEhGQSBwcm9wZWxsYW50LiBUaGUgbWFnbml0dWRlIG9mIGluY3JlYXNlIHdhcyByZWxhdGVkIHRvIHRoZSBzb2x1YmlsaXR5IG9mIHRoZSBjb3JyZXNwb25kaW5nIHN0ZXJvaWQgaW4gZXRoYW5vbCBhbG9uZS4iLCJpc3N1ZSI6IjEyIiwidm9sdW1lIjoiMjUifSwiaXNUZW1wb3JhcnkiOmZhbHNlfSx7ImlkIjoiOGQyZTJjMDAtMmMzZi0zODZmLTlhMGItYzZlMGFhMTdkOTU1IiwiaXRlbURhdGEiOnsidHlwZSI6InBhcGVyLWNvbmZlcmVuY2UiLCJpZCI6IjhkMmUyYzAwLTJjM2YtMzg2Zi05YTBiLWM2ZTBhYTE3ZDk1NSIsInRpdGxlIjoiRnVuZGFtZW50YWwgcHJvcGVydGllcyBvZiBwcm9wZWxsYW50IGFlcm9zb2xzIGNhbiBndWlkZSB0cmFuc2l0aW9uIHRvIGxvdyBnbG9iYWwgd2FybWluZyBwb3RlbnRpYWwgcE1ESXM6IHNpemUsIHZlbG9jaXR5IGFuZCBzdXJmYWNlIGNoYXJnZSIsImF1dGhvciI6W3siZmFtaWx5IjoiUm9zc2kiLCJnaXZlbiI6IkkiLCJwYXJzZS1uYW1lcyI6ZmFsc2UsImRyb3BwaW5nLXBhcnRpY2xlIjoiIiwibm9uLWRyb3BwaW5nLXBhcnRpY2xlIjoiIn0seyJmYW1pbHkiOiJHYW5sZXkiLCJnaXZlbiI6IlciLCJwYXJzZS1uYW1lcyI6ZmFsc2UsImRyb3BwaW5nLXBhcnRpY2xlIjoiIiwibm9uLWRyb3BwaW5nLXBhcnRpY2xlIjoiIn0seyJmYW1pbHkiOiJLd29rIiwiZ2l2ZW4iOiJQaGlsaXAgQ2hpIExpcCIsInBhcnNlLW5hbWVzIjpmYWxzZSwiZHJvcHBpbmctcGFydGljbGUiOiIiLCJub24tZHJvcHBpbmctcGFydGljbGUiOiIifSx7ImZhbWlseSI6IlphZHJhemlsIiwiZ2l2ZW4iOiJJIiwicGFyc2UtbmFtZXMiOmZhbHNlLCJkcm9wcGluZy1wYXJ0aWNsZSI6IiIsIm5vbi1kcm9wcGluZy1wYXJ0aWNsZSI6IiJ9LHsiZmFtaWx5IjoiSGFzc2FsIiwiZ2l2ZW4iOiJHIiwicGFyc2UtbmFtZXMiOmZhbHNlLCJkcm9wcGluZy1wYXJ0aWNsZSI6IiIsIm5vbi1kcm9wcGluZy1wYXJ0aWNsZSI6IiJ9LHsiZmFtaWx5IjoiTWljaGVsZXQiLCJnaXZlbiI6Ik8iLCJwYXJzZS1uYW1lcyI6ZmFsc2UsImRyb3BwaW5nLXBhcnRpY2xlIjoiIiwibm9uLWRyb3BwaW5nLXBhcnRpY2xlIjoiIn0seyJmYW1pbHkiOiJTYXJyYWloIiwiZ2l2ZW4iOiJTIiwicGFyc2UtbmFtZXMiOmZhbHNlLCJkcm9wcGluZy1wYXJ0aWNsZSI6IiIsIm5vbi1kcm9wcGluZy1wYXJ0aWNsZSI6IiJ9LHsiZmFtaWx5IjoiQnJvdWV0IiwiZ2l2ZW4iOiJHIiwicGFyc2UtbmFtZXMiOmZhbHNlLCJkcm9wcGluZy1wYXJ0aWNsZSI6IiIsIm5vbi1kcm9wcGluZy1wYXJ0aWNsZSI6IiJ9LHsiZmFtaWx5IjoiUHJpY2UiLCJnaXZlbiI6IlIiLCJwYXJzZS1uYW1lcyI6ZmFsc2UsImRyb3BwaW5nLXBhcnRpY2xlIjoiIiwibm9uLWRyb3BwaW5nLXBhcnRpY2xlIjoiIn0seyJmYW1pbHkiOiJTaHVyIiwiZ2l2ZW4iOiJKIiwicGFyc2UtbmFtZXMiOmZhbHNlLCJkcm9wcGluZy1wYXJ0aWNsZSI6IiIsIm5vbi1kcm9wcGluZy1wYXJ0aWNsZSI6IiJ9XSwiY29udGFpbmVyLXRpdGxlIjoiRHJ1ZyBEZWxpdmVyeSB0byB0aGUgTHVuZ3MiLCJpc3N1ZWQiOnsiZGF0ZS1wYXJ0cyI6W1syMDIxXV19LCJ2b2x1bWUiOiIzMiIsImNvbnRhaW5lci10aXRsZS1zaG9ydCI6IiJ9LCJpc1RlbXBvcmFyeSI6ZmFsc2V9LHsiaWQiOiI3OTgxMzMyNS1jZWIwLTM5YTgtODkyNi1iMDBkMzA2Mjc4Y2EiLCJpdGVtRGF0YSI6eyJ0eXBlIjoicGFwZXItY29uZmVyZW5jZSIsImlkIjoiNzk4MTMzMjUtY2ViMC0zOWE4LTg5MjYtYjAwZDMwNjI3OGNhIiwidGl0bGUiOiJPcHRpbWl6aW5nIFNwcmF5IEZvcm1hdGlvbiBpbiBTb2x1dGlvbiBhbmQgU3VzcGVuc2lvbiBMb3cgR1dQIE1ldGVyZWQgRG9zZSBJbmhhbGVycyIsImF1dGhvciI6W3siZmFtaWx5IjoiRHVrZSIsImdpdmVuIjoiRCBKIiwicGFyc2UtbmFtZXMiOmZhbHNlLCJkcm9wcGluZy1wYXJ0aWNsZSI6IiIsIm5vbi1kcm9wcGluZy1wYXJ0aWNsZSI6IiJ9LHsiZmFtaWx5IjoiTXlhdHQiLCJnaXZlbiI6IkIgSiIsInBhcnNlLW5hbWVzIjpmYWxzZSwiZHJvcHBpbmctcGFydGljbGUiOiIiLCJub24tZHJvcHBpbmctcGFydGljbGUiOiIifSx7ImZhbWlseSI6IlJhbyIsImdpdmVuIjoiTGluZ3poZSIsInBhcnNlLW5hbWVzIjpmYWxzZSwiZHJvcHBpbmctcGFydGljbGUiOiIiLCJub24tZHJvcHBpbmctcGFydGljbGUiOiIifSx7ImZhbWlseSI6IlZ1dGxhcGFsbGkiLCJnaXZlbiI6IlN3ZXRoYSIsInBhcnNlLW5hbWVzIjpmYWxzZSwiZHJvcHBpbmctcGFydGljbGUiOiIiLCJub24tZHJvcHBpbmctcGFydGljbGUiOiIifSx7ImZhbWlseSI6Ik1hcmFzaW5pIiwiZ2l2ZW4iOiJOaXJtYWwiLCJwYXJzZS1uYW1lcyI6ZmFsc2UsImRyb3BwaW5nLXBhcnRpY2xlIjoiIiwibm9uLWRyb3BwaW5nLXBhcnRpY2xlIjoiIn0seyJmYW1pbHkiOiJEb3dkbGUiLCJnaXZlbiI6IkhvbGx5IiwicGFyc2UtbmFtZXMiOmZhbHNlLCJkcm9wcGluZy1wYXJ0aWNsZSI6IiIsIm5vbi1kcm9wcGluZy1wYXJ0aWNsZSI6IiJ9LHsiZmFtaWx5IjoiQ29ja3MiLCJnaXZlbiI6IlBoaWwiLCJwYXJzZS1uYW1lcyI6ZmFsc2UsImRyb3BwaW5nLXBhcnRpY2xlIjoiIiwibm9uLWRyb3BwaW5nLXBhcnRpY2xlIjoiIn0seyJmYW1pbHkiOiJTY2htaWR0IiwiZ2l2ZW4iOiJEYXZpZCIsInBhcnNlLW5hbWVzIjpmYWxzZSwiZHJvcHBpbmctcGFydGljbGUiOiIiLCJub24tZHJvcHBpbmctcGFydGljbGUiOiIifV0sImNvbnRhaW5lci10aXRsZSI6IlJlc3BpcmF0b3J5IERydWcgRGVsaXZlcnkiLCJpc3N1ZWQiOnsiZGF0ZS1wYXJ0cyI6W1syMDIzXV19LCJwYWdlIjoiODEtOTIiLCJhYnN0cmFjdCI6IktleSB3b3JkczogcHJlc3N1cmlzZWQgbWV0ZXJlZCBkb3NlIGluaGFsZXIgKHBNREkpLCBnbG9iYWwgd2FybWluZyBwb3RlbnRpYWwgKEdXUCksIHByb3BlbGxhbnQsIHNwcmF5IFN1bW1hcnkgVGhlIHRyYW5zaXRpb24gZnJvbSBIRkEtMTM0YSBhbmQgSEZBLTIyN2VhIHByb3BlbGxhbnRzIGluIHByZXNzdXJpc2VkIG1ldGVyZWQgZG9zZSBpbmhhbGVycyAocE1ESXMpIHRvIGxvdyBnbG9iYWwgd2FybWluZyBwb3RlbnRpYWwgcHJvcGVsbGFudHMgc3VjaCBhcyBIRkEtMTUyYSBhbmQgSEZPLTEyMzR6ZShFKSByZXF1aXJlcyBhIGNvbXByZWhlbnNpdmUgdW5kZXJzdGFuZGluZyBvZiBob3cgdGhlc2UgbmV3IGdhc3NlcyBiZWhhdmUuIENvbnZlbnRpb25hbGx5IG1lYXN1cmVkIG91dGNvbWVzIGFyZSBtaXhlZCwgYXMgdGhlIHBoeXNpY2FsIGNhdXNlcyBvZiB0aGUgY2hhbmdlcyBpbiBzcHJheSBiZWhhdmlvdXIgYXJlIG11bHRpZmFjZXRlZCwgZGVwZW5kaW5nIG9uIHR1cmJ1bGVudCBtaXhpbmcgZXgtb3JpZmljZSwgZHJvcGxldCBzaXplIGRpc3RyaWJ1dGlvbiwgYW5kIGNoYW5nZXMgaW4gc2F0dXJhdGVkIHZhcG91ciBwcmVzc3VyZS4gSW4gdGhpcyBzdHVkeSB3ZSBwcmVzZW50IGFlcm9keW5hbWljIHBhcnRpY2xlIHNpemUgZGlzdHJpYnV0aW9ucyBhbmQgZ2VvbWV0cmljIHBhcnRpY2xlIHNpemUgbWVhc3VyZW1lbnRzIGZvciBtb2RlbCBzdXNwZW5zaW9uIGFuZCBzb2x1dGlvbiBmb3JtdWxhdGlvbnMgY29udGFpbmluZyB1cCB0byAxNSUgdy93IGV0aGFub2wsIHVzaW5nIGNvbnZlbnRpb25hbCBwTURJIGhhcmR3YXJlLiBIaWdoLXNwZWVkIGltYWdpbmcgYW5kIGRyb3BsZXQgc2l6aW5nIGlzIHVzZWQgdG8gcmV2ZWFsIHRoZSB2YXJpb3VzIGRyaXZlcnMgb2YgZGlmZmVyaW5nIHBNREkgcGVyZm9ybWFuY2Ugd2l0aCB0aGUgbmV3IHByb3BlbGxhbnRzLiBXaXRoIHRoaXMgaW5zaWdodCwgcHJvbWlzaW5nIHJvdXRlcyBmb3Igb3B0aW1pc2F0aW9uIG9mIEhGQS0xNTJhIGFuZCBIRk8tMTIzNHplKEUpIGJhc2VkIHBNRElzIGFyZSBwcm9wb3NlZC4gS2V5IE1lc3NhZ2UgVXNpbmcgY29udmVudGlvbmFsIGFjdHVhdG9ycywgSEZBLTE1MmEgYW5kIEhGTy0xMjM0emUoRSkgc29sdXRpb24gYW5kIHN1c3BlbnNpb24gcE1ESSBmb3JtdWxhdGlvbnMgcGVyZm9ybSBzdWItb3B0aW1hbGx5IGNvbXBhcmVkIHRvIEhGQTEzNGEgYmFzZWQgc3lzdGVtcyBkdWUgdG8gYSBjb21wbGV4IHJhbmdlIG9mIGNvbXBldGluZyBmYWN0b3JzIGludm9sdmluZyBzcHJheSBtaXhpbmcsIHNwcmF5IHdpZHRoIGFuZCBkcm9wbGV0IHNpemUuIEhvd2V2ZXIsIHRoZXNlIGRpZmZlcmVuY2VzIGFyZSBzbWFsbCBlbm91Z2ggdGhhdCB0aGV5IG1heSBiZSBtYW5hZ2VkIHRocm91Z2ggb3B0aW1pc2F0aW9uIG9mIGNvLXNvbHZlbnQgY29uY2VudHJhdGlvbiBhbmQgYWN0dWF0b3Igb3JpZmljZSBsZW5ndGguIER1a2UsIE15YXR0IGV0IGFsLiIsImNvbnRhaW5lci10aXRsZS1zaG9ydCI6IiJ9LCJpc1RlbXBvcmFyeSI6ZmFsc2V9XX0=&quot;,&quot;citationItems&quot;:[{&quot;id&quot;:&quot;9c82bc49-5a2e-329a-959d-44713d183016&quot;,&quot;itemData&quot;:{&quot;type&quot;:&quot;article-journal&quot;,&quot;id&quot;:&quot;9c82bc49-5a2e-329a-959d-44713d183016&quot;,&quot;title&quot;:&quot;Metered dose inhalers in the transition to low GWP propellants: what we know and what is missing to make it happen&quot;,&quot;author&quot;:[{&quot;family&quot;:&quot;Buttini&quot;,&quot;given&quot;:&quot;Francesca&quot;,&quot;parse-names&quot;:false,&quot;dropping-particle&quot;:&quot;&quot;,&quot;non-dropping-particle&quot;:&quot;&quot;},{&quot;family&quot;:&quot;Glieca&quot;,&quot;given&quot;:&quot;Stefania&quot;,&quot;parse-names&quot;:false,&quot;dropping-particle&quot;:&quot;&quot;,&quot;non-dropping-particle&quot;:&quot;&quot;},{&quot;family&quot;:&quot;Sonvico&quot;,&quot;given&quot;:&quot;Fabio&quot;,&quot;parse-names&quot;:false,&quot;dropping-particle&quot;:&quot;&quot;,&quot;non-dropping-particle&quot;:&quot;&quot;},{&quot;family&quot;:&quot;Lewis&quot;,&quot;given&quot;:&quot;David A.&quot;,&quot;parse-names&quot;:false,&quot;dropping-particle&quot;:&quot;&quot;,&quot;non-dropping-particle&quot;:&quot;&quot;}],&quot;container-title&quot;:&quot;Expert Opinion on Drug Delivery&quot;,&quot;container-title-short&quot;:&quot;Expert Opin Drug Deliv&quot;,&quot;DOI&quot;:&quot;10.1080/17425247.2023.2264184&quot;,&quot;ISSN&quot;:&quot;1742-5247&quot;,&quot;issued&quot;:{&quot;date-parts&quot;:[[2023,8,3]]},&quot;page&quot;:&quot;1131-1143&quot;,&quot;abstract&quot;:&quot;Introduction: The urgency to replace the propellants currently in use with the new sustainable ones has given rise to the need for investigation and reformulation of pMDIs. Areas covered: The reformulation requires in-depth knowledge of the physico-chemical characteristics of the new propellants, which impact the atomization capacity and the plume geometry. Among the investigated propellants, HFA 152a, due to its lower vapor pressure and higher surface tension compared to HFA 134a, deliver larger particles and has a higher solvent capacity toward lipophilic drugs. On the other hand, HFO 1234ze has properties more similar to HFA 134a, but showed lower reproducibility of the generated spray, indicating a possible high susceptibility to variation in the consistency of the dose delivered. In addition, the device components currently in use are compatible with the new propellants. This allowed promising preliminary results in the re-formulation of pMDIs by academia and pharma companies. However, there is little information about the clinical studies required to allow the marketing of these new products. Expert opinion: Overall, studies conducted so far show that the transition is technically possible, and the main obstacle will be represented by the investment required to put the product on the market.&quot;,&quot;issue&quot;:&quot;8&quot;,&quot;volume&quot;:&quot;20&quot;},&quot;isTemporary&quot;:false},{&quot;id&quot;:&quot;ac68cdb8-8947-3107-9ff8-eb104a671e90&quot;,&quot;itemData&quot;:{&quot;type&quot;:&quot;article-journal&quot;,&quot;id&quot;:&quot;ac68cdb8-8947-3107-9ff8-eb104a671e90&quot;,&quot;title&quot;:&quot;Study of solubility of steroids in hydrofluoroalkane propellants&quot;,&quot;author&quot;:[{&quot;family&quot;:&quot;Williams&quot;,&quot;given&quot;:&quot;Robert O.&quot;,&quot;parse-names&quot;:false,&quot;dropping-particle&quot;:&quot;&quot;,&quot;non-dropping-particle&quot;:&quot;&quot;},{&quot;family&quot;:&quot;Rogers&quot;,&quot;given&quot;:&quot;True L.&quot;,&quot;parse-names&quot;:false,&quot;dropping-particle&quot;:&quot;&quot;,&quot;non-dropping-particle&quot;:&quot;&quot;},{&quot;family&quot;:&quot;Liu&quot;,&quot;given&quot;:&quot;Jie&quot;,&quot;parse-names&quot;:false,&quot;dropping-particle&quot;:&quot;&quot;,&quot;non-dropping-particle&quot;:&quot;&quot;}],&quot;container-title&quot;:&quot;Drug Development and Industrial Pharmacy&quot;,&quot;container-title-short&quot;:&quot;Drug Dev Ind Pharm&quot;,&quot;DOI&quot;:&quot;10.1081/DDC-100102292&quot;,&quot;ISSN&quot;:&quot;03639045&quot;,&quot;PMID&quot;:&quot;10612017&quot;,&quot;issued&quot;:{&quot;date-parts&quot;:[[1999]]},&quot;page&quot;:&quot;1227-1234&quot;,&quot;abstract&quot;:&quot;The solubility of prednisone, hydrocortisone 21-acetate, hydrocortisone, dexamethasone, betamethasone 17-valerate, and danazol in hydrofluoroalkane (HFA) 134a and HFA 227 was determined at 5°C and 25°C. It was found that the solubility of steroid in HFA propellants was related to the melting point and the lipophilicity of the steroid. The solubility of the steroids in the binary system of HFA propellants and ethanol also was investigated in the study. Ethanol significantly increased the solubility of the steroids in HFA propellant. The magnitude of increase was related to the solubility of the corresponding steroid in ethanol alone.&quot;,&quot;issue&quot;:&quot;12&quot;,&quot;volume&quot;:&quot;25&quot;},&quot;isTemporary&quot;:false},{&quot;id&quot;:&quot;8d2e2c00-2c3f-386f-9a0b-c6e0aa17d955&quot;,&quot;itemData&quot;:{&quot;type&quot;:&quot;paper-conference&quot;,&quot;id&quot;:&quot;8d2e2c00-2c3f-386f-9a0b-c6e0aa17d955&quot;,&quot;title&quot;:&quot;Fundamental properties of propellant aerosols can guide transition to low global warming potential pMDIs: size, velocity and surface charge&quot;,&quot;author&quot;:[{&quot;family&quot;:&quot;Rossi&quot;,&quot;given&quot;:&quot;I&quot;,&quot;parse-names&quot;:false,&quot;dropping-particle&quot;:&quot;&quot;,&quot;non-dropping-particle&quot;:&quot;&quot;},{&quot;family&quot;:&quot;Ganley&quot;,&quot;given&quot;:&quot;W&quot;,&quot;parse-names&quot;:false,&quot;dropping-particle&quot;:&quot;&quot;,&quot;non-dropping-particle&quot;:&quot;&quot;},{&quot;family&quot;:&quot;Kwok&quot;,&quot;given&quot;:&quot;Philip Chi Lip&quot;,&quot;parse-names&quot;:false,&quot;dropping-particle&quot;:&quot;&quot;,&quot;non-dropping-particle&quot;:&quot;&quot;},{&quot;family&quot;:&quot;Zadrazil&quot;,&quot;given&quot;:&quot;I&quot;,&quot;parse-names&quot;:false,&quot;dropping-particle&quot;:&quot;&quot;,&quot;non-dropping-particle&quot;:&quot;&quot;},{&quot;family&quot;:&quot;Hassal&quot;,&quot;given&quot;:&quot;G&quot;,&quot;parse-names&quot;:false,&quot;dropping-particle&quot;:&quot;&quot;,&quot;non-dropping-particle&quot;:&quot;&quot;},{&quot;family&quot;:&quot;Michelet&quot;,&quot;given&quot;:&quot;O&quot;,&quot;parse-names&quot;:false,&quot;dropping-particle&quot;:&quot;&quot;,&quot;non-dropping-particle&quot;:&quot;&quot;},{&quot;family&quot;:&quot;Sarraih&quot;,&quot;given&quot;:&quot;S&quot;,&quot;parse-names&quot;:false,&quot;dropping-particle&quot;:&quot;&quot;,&quot;non-dropping-particle&quot;:&quot;&quot;},{&quot;family&quot;:&quot;Brouet&quot;,&quot;given&quot;:&quot;G&quot;,&quot;parse-names&quot;:false,&quot;dropping-particle&quot;:&quot;&quot;,&quot;non-dropping-particle&quot;:&quot;&quot;},{&quot;family&quot;:&quot;Price&quot;,&quot;given&quot;:&quot;R&quot;,&quot;parse-names&quot;:false,&quot;dropping-particle&quot;:&quot;&quot;,&quot;non-dropping-particle&quot;:&quot;&quot;},{&quot;family&quot;:&quot;Shur&quot;,&quot;given&quot;:&quot;J&quot;,&quot;parse-names&quot;:false,&quot;dropping-particle&quot;:&quot;&quot;,&quot;non-dropping-particle&quot;:&quot;&quot;}],&quot;container-title&quot;:&quot;Drug Delivery to the Lungs&quot;,&quot;issued&quot;:{&quot;date-parts&quot;:[[2021]]},&quot;volume&quot;:&quot;32&quot;,&quot;container-title-short&quot;:&quot;&quot;},&quot;isTemporary&quot;:false},{&quot;id&quot;:&quot;79813325-ceb0-39a8-8926-b00d306278ca&quot;,&quot;itemData&quot;:{&quot;type&quot;:&quot;paper-conference&quot;,&quot;id&quot;:&quot;79813325-ceb0-39a8-8926-b00d306278ca&quot;,&quot;title&quot;:&quot;Optimizing Spray Formation in Solution and Suspension Low GWP Metered Dose Inhalers&quot;,&quot;author&quot;:[{&quot;family&quot;:&quot;Duke&quot;,&quot;given&quot;:&quot;D J&quot;,&quot;parse-names&quot;:false,&quot;dropping-particle&quot;:&quot;&quot;,&quot;non-dropping-particle&quot;:&quot;&quot;},{&quot;family&quot;:&quot;Myatt&quot;,&quot;given&quot;:&quot;B J&quot;,&quot;parse-names&quot;:false,&quot;dropping-particle&quot;:&quot;&quot;,&quot;non-dropping-particle&quot;:&quot;&quot;},{&quot;family&quot;:&quot;Rao&quot;,&quot;given&quot;:&quot;Lingzhe&quot;,&quot;parse-names&quot;:false,&quot;dropping-particle&quot;:&quot;&quot;,&quot;non-dropping-particle&quot;:&quot;&quot;},{&quot;family&quot;:&quot;Vutlapalli&quot;,&quot;given&quot;:&quot;Swetha&quot;,&quot;parse-names&quot;:false,&quot;dropping-particle&quot;:&quot;&quot;,&quot;non-dropping-particle&quot;:&quot;&quot;},{&quot;family&quot;:&quot;Marasini&quot;,&quot;given&quot;:&quot;Nirmal&quot;,&quot;parse-names&quot;:false,&quot;dropping-particle&quot;:&quot;&quot;,&quot;non-dropping-particle&quot;:&quot;&quot;},{&quot;family&quot;:&quot;Dowdle&quot;,&quot;given&quot;:&quot;Holly&quot;,&quot;parse-names&quot;:false,&quot;dropping-particle&quot;:&quot;&quot;,&quot;non-dropping-particle&quot;:&quot;&quot;},{&quot;family&quot;:&quot;Cocks&quot;,&quot;given&quot;:&quot;Phil&quot;,&quot;parse-names&quot;:false,&quot;dropping-particle&quot;:&quot;&quot;,&quot;non-dropping-particle&quot;:&quot;&quot;},{&quot;family&quot;:&quot;Schmidt&quot;,&quot;given&quot;:&quot;David&quot;,&quot;parse-names&quot;:false,&quot;dropping-particle&quot;:&quot;&quot;,&quot;non-dropping-particle&quot;:&quot;&quot;}],&quot;container-title&quot;:&quot;Respiratory Drug Delivery&quot;,&quot;issued&quot;:{&quot;date-parts&quot;:[[2023]]},&quot;page&quot;:&quot;81-92&quot;,&quot;abstract&quot;:&quot;Key words: pressurised metered dose inhaler (pMDI), global warming potential (GWP), propellant, spray Summary The transition from HFA-134a and HFA-227ea propellants in pressurised metered dose inhalers (pMDIs) to low global warming potential propellants such as HFA-152a and HFO-1234ze(E) requires a comprehensive understanding of how these new gasses behave. Conventionally measured outcomes are mixed, as the physical causes of the changes in spray behaviour are multifaceted, depending on turbulent mixing ex-orifice, droplet size distribution, and changes in saturated vapour pressure. In this study we present aerodynamic particle size distributions and geometric particle size measurements for model suspension and solution formulations containing up to 15% w/w ethanol, using conventional pMDI hardware. High-speed imaging and droplet sizing is used to reveal the various drivers of differing pMDI performance with the new propellants. With this insight, promising routes for optimisation of HFA-152a and HFO-1234ze(E) based pMDIs are proposed. Key Message Using conventional actuators, HFA-152a and HFO-1234ze(E) solution and suspension pMDI formulations perform sub-optimally compared to HFA134a based systems due to a complex range of competing factors involving spray mixing, spray width and droplet size. However, these differences are small enough that they may be managed through optimisation of co-solvent concentration and actuator orifice length. Duke, Myatt et al.&quot;,&quot;container-title-short&quot;:&quot;&quot;},&quot;isTemporary&quot;:false}]},{&quot;citationID&quot;:&quot;MENDELEY_CITATION_4dedf0b9-8189-495b-8dfe-a9f4eae5dfb7&quot;,&quot;properties&quot;:{&quot;noteIndex&quot;:0},&quot;isEdited&quot;:false,&quot;manualOverride&quot;:{&quot;isManuallyOverridden&quot;:false,&quot;citeprocText&quot;:&quot;[5,7]&quot;,&quot;manualOverrideText&quot;:&quot;&quot;},&quot;citationTag&quot;:&quot;MENDELEY_CITATION_v3_eyJjaXRhdGlvbklEIjoiTUVOREVMRVlfQ0lUQVRJT05fNGRlZGYwYjktODE4OS00OTViLThkZmUtYTlmNGVhZTVkZmI3IiwicHJvcGVydGllcyI6eyJub3RlSW5kZXgiOjB9LCJpc0VkaXRlZCI6ZmFsc2UsIm1hbnVhbE92ZXJyaWRlIjp7ImlzTWFudWFsbHlPdmVycmlkZGVuIjpmYWxzZSwiY2l0ZXByb2NUZXh0IjoiWzUsN10iLCJtYW51YWxPdmVycmlkZVRleHQiOiIifSwiY2l0YXRpb25JdGVtcyI6W3siaWQiOiI4ZDJlMmMwMC0yYzNmLTM4NmYtOWEwYi1jNmUwYWExN2Q5NTUiLCJpdGVtRGF0YSI6eyJ0eXBlIjoicGFwZXItY29uZmVyZW5jZSIsImlkIjoiOGQyZTJjMDAtMmMzZi0zODZmLTlhMGItYzZlMGFhMTdkOTU1IiwidGl0bGUiOiJGdW5kYW1lbnRhbCBwcm9wZXJ0aWVzIG9mIHByb3BlbGxhbnQgYWVyb3NvbHMgY2FuIGd1aWRlIHRyYW5zaXRpb24gdG8gbG93IGdsb2JhbCB3YXJtaW5nIHBvdGVudGlhbCBwTURJczogc2l6ZSwgdmVsb2NpdHkgYW5kIHN1cmZhY2UgY2hhcmdlIiwiYXV0aG9yIjpbeyJmYW1pbHkiOiJSb3NzaSIsImdpdmVuIjoiSSIsInBhcnNlLW5hbWVzIjpmYWxzZSwiZHJvcHBpbmctcGFydGljbGUiOiIiLCJub24tZHJvcHBpbmctcGFydGljbGUiOiIifSx7ImZhbWlseSI6IkdhbmxleSIsImdpdmVuIjoiVyIsInBhcnNlLW5hbWVzIjpmYWxzZSwiZHJvcHBpbmctcGFydGljbGUiOiIiLCJub24tZHJvcHBpbmctcGFydGljbGUiOiIifSx7ImZhbWlseSI6Ikt3b2siLCJnaXZlbiI6IlBoaWxpcCBDaGkgTGlwIiwicGFyc2UtbmFtZXMiOmZhbHNlLCJkcm9wcGluZy1wYXJ0aWNsZSI6IiIsIm5vbi1kcm9wcGluZy1wYXJ0aWNsZSI6IiJ9LHsiZmFtaWx5IjoiWmFkcmF6aWwiLCJnaXZlbiI6IkkiLCJwYXJzZS1uYW1lcyI6ZmFsc2UsImRyb3BwaW5nLXBhcnRpY2xlIjoiIiwibm9uLWRyb3BwaW5nLXBhcnRpY2xlIjoiIn0seyJmYW1pbHkiOiJIYXNzYWwiLCJnaXZlbiI6IkciLCJwYXJzZS1uYW1lcyI6ZmFsc2UsImRyb3BwaW5nLXBhcnRpY2xlIjoiIiwibm9uLWRyb3BwaW5nLXBhcnRpY2xlIjoiIn0seyJmYW1pbHkiOiJNaWNoZWxldCIsImdpdmVuIjoiTyIsInBhcnNlLW5hbWVzIjpmYWxzZSwiZHJvcHBpbmctcGFydGljbGUiOiIiLCJub24tZHJvcHBpbmctcGFydGljbGUiOiIifSx7ImZhbWlseSI6IlNhcnJhaWgiLCJnaXZlbiI6IlMiLCJwYXJzZS1uYW1lcyI6ZmFsc2UsImRyb3BwaW5nLXBhcnRpY2xlIjoiIiwibm9uLWRyb3BwaW5nLXBhcnRpY2xlIjoiIn0seyJmYW1pbHkiOiJCcm91ZXQiLCJnaXZlbiI6IkciLCJwYXJzZS1uYW1lcyI6ZmFsc2UsImRyb3BwaW5nLXBhcnRpY2xlIjoiIiwibm9uLWRyb3BwaW5nLXBhcnRpY2xlIjoiIn0seyJmYW1pbHkiOiJQcmljZSIsImdpdmVuIjoiUiIsInBhcnNlLW5hbWVzIjpmYWxzZSwiZHJvcHBpbmctcGFydGljbGUiOiIiLCJub24tZHJvcHBpbmctcGFydGljbGUiOiIifSx7ImZhbWlseSI6IlNodXIiLCJnaXZlbiI6IkoiLCJwYXJzZS1uYW1lcyI6ZmFsc2UsImRyb3BwaW5nLXBhcnRpY2xlIjoiIiwibm9uLWRyb3BwaW5nLXBhcnRpY2xlIjoiIn1dLCJjb250YWluZXItdGl0bGUiOiJEcnVnIERlbGl2ZXJ5IHRvIHRoZSBMdW5ncyIsImlzc3VlZCI6eyJkYXRlLXBhcnRzIjpbWzIwMjFdXX0sInZvbHVtZSI6IjMyIiwiY29udGFpbmVyLXRpdGxlLXNob3J0IjoiIn0sImlzVGVtcG9yYXJ5IjpmYWxzZX0seyJpZCI6ImYwNDE0Y2U1LTI1YTctMzZkZC1iYjc0LWZmNjgxNWJkNjYyOSIsIml0ZW1EYXRhIjp7InR5cGUiOiJhcnRpY2xlLWpvdXJuYWwiLCJpZCI6ImYwNDE0Y2U1LTI1YTctMzZkZC1iYjc0LWZmNjgxNWJkNjYyOSIsInRpdGxlIjoiVGhlIHJlbGF0aXZlIGluZmx1ZW5jZSBvZiBhdG9taXphdGlvbiBhbmQgZXZhcG9yYXRpb24gb24gbWV0ZXJlZCBkb3NlIGluaGFsZXIgZHJ1ZyBkZWxpdmVyeSBlZmZpY2llbmN5IiwiYXV0aG9yIjpbeyJmYW1pbHkiOiJTdGVpbiIsImdpdmVuIjoiU3RlcGhlbiBXLiIsInBhcnNlLW5hbWVzIjpmYWxzZSwiZHJvcHBpbmctcGFydGljbGUiOiIiLCJub24tZHJvcHBpbmctcGFydGljbGUiOiIifSx7ImZhbWlseSI6Ik15cmRhbCIsImdpdmVuIjoiUGF1bCBCLiIsInBhcnNlLW5hbWVzIjpmYWxzZSwiZHJvcHBpbmctcGFydGljbGUiOiIiLCJub24tZHJvcHBpbmctcGFydGljbGUiOiIifV0sImNvbnRhaW5lci10aXRsZSI6IkFlcm9zb2wgU2NpZW5jZSBhbmQgVGVjaG5vbG9neSIsIkRPSSI6IjEwLjEwODAvMDI3ODY4MjA2MDA2MTIyNjgiLCJJU1NOIjoiMDI3ODY4MjYiLCJpc3N1ZWQiOnsiZGF0ZS1wYXJ0cyI6W1syMDA2XV19LCJwYWdlIjoiMzM1LTM0NyIsImFic3RyYWN0IjoiRmFjdG9ycyBpbmZsdWVuY2luZyB0aGUgZGVsaXZlcnkgZWZmaWNpZW5jeSBmcm9tSEZBLTEzNGEgTURJcyB3ZXJlIGV4YW1pbmVkIHRoZW9yZXRpY2FsbHkgYW5kIGV4cGVyaW1lbnRhbGx5LiBUaGUgdGltZSByZXF1aXJlZCBmb3IgZXZhcG9yYXRpb24gb2YgSEZBLTEzNGEgYW5kIGV0aGFub2wgZHJvcGxldHMgd2VyZSB0aGVvcmV0aWNhbGx5IGNhbGN1bGF0ZWQuIEhGQS0xMzRhIGRyb3BsZXRzIHdlcmUgc2hvd24gdG8gZXZhcG9yYXRlIGFwcHJveGltYXRlbHkgc2V2ZW4gdGltZXMgZmFzdGVyIHRoYW4gZXRoYW5vbCBkcm9wbGV0cyBvZiB0aGUgc2FtZSBzaXplLCBldmVuIHRob3VnaCBIRkEtMTM0YSBkcm9wbGV0cyBjb29sIHRvIGFwcHJveGltYXRlbHkgNzggZGVncmVlcyBiZWxvdyBhbWJpZW50IHRlbXBlcmF0dXJlIGR1cmluZyBldmFwb3JhdGlvbi4gTURJIGRlbGl2ZXJ5IGVmZmljaWVuY3kgd2FzIGV4cGVyaW1lbnRhbGx5IHNob3duIHRvIGRlY3JlYXNlIHdpdGggaW5jcmVhc2luZyBldGhhbm9sIGNvbmNlbnRyYXRpb24sIGhvd2V2ZXIsIHRoZSBjb3JyZXNwb25kaW5nIGRlY3JlYXNlIGluIHZhcG9yIHByZXNzdXJlIHdhcyBub3QgdGhlIHByaW1hcnkgdmFyaWFibGUgcmVzcG9uc2libGUgZm9yIHRoZSBkZWNyZWFzZWQgZWZmaWNpZW5jeS4gUmF0aGVyLCB0aGlzIHdhcyBzaG93biB0byBiZSBwcmltYXJpbHkgZHVlIHRvIHRoZSBpbmNyZWFzZWQgdGltZSByZXF1aXJlZCBmb3IgdGhlIGRyb3BsZXRzIHRvIGV2YXBvcmF0ZSBhcyBldGhhbm9sIGNvbmNlbnRyYXRpb24gaW5jcmVhc2VkLiBEcm9wbGV0cyB0aGF0IGV2YXBvcmF0ZSBzbG93bHkgcmVtYWluIGZvciBhIGxvbmdlciBwZXJpb2QgaW4gdGhlIHNpemUgcmFuZ2UgdGhhdCBpcyBtb3JlIGxpa2VseSB0byBkZXBvc2l0IHZpYSB0dXJidWxlbnQgZGVwb3NpdGlvbiBpbiB0aGUgYWN0dWF0b3IgbW91dGhwaWVjZSBvciBVU1AgSW5sZXQgZHVyaW5nIGNhc2NhZGUgaW1wYWN0aW9uIHRlc3RzLiBUZXN0cyB3aXRoIGV4cGVyaW1lbnRhbCBNRElzIHVzaW5nIGFsdGVybmF0aXZlIGNvc29sdmVudHMgY29uZmlybWVkIHRoYXQgTURJIGRlbGl2ZXJ5IGVmZmljaWVuY3kgaXMgbXVjaCBtb3JlIHNlbnNpdGl2ZSB0byB0aGUgdGltZSByZXF1aXJlZCBmb3IgZXZhcG9yYXRpb24gb2YgdGhlIGRyb3BsZXRzIHRoYW4gb24gdGhlIGZvcm11bGF0aW9uIHZhcG9yIHByZXNzdXJlIG9yIHRoZSBzaXplIG9mIHRoZSBhdG9taXplZCBkcm9wbGV0cy4gVGhpcyBpbmRpY2F0ZXMgdGhhdCBmYWN0b3JzIGFmZmVjdGluZyB0aGUgZXZhcG9yYXRpb24gb2YgYW4gTURJIGFlcm9zb2wgcGxheSBhIGxhcmdlciByb2xlIGluIGRldGVybWluaW5nIE1ESSBkZWxpdmVyeSBlZmZpY2llbmN5IHRoYW4gZG8gYXRvbWl6YXRpb24gZWZmZWN0cy4gQ29weXJpZ2h0IMKpIEFtZXJpY2FuIEFzc29jaWF0aW9uIGZvciBBZXJvc29sIFJlc2VhcmNoLiIsImlzc3VlIjoiNSIsInZvbHVtZSI6IjQwIiwiY29udGFpbmVyLXRpdGxlLXNob3J0IjoiIn0sImlzVGVtcG9yYXJ5IjpmYWxzZX1dfQ==&quot;,&quot;citationItems&quot;:[{&quot;id&quot;:&quot;8d2e2c00-2c3f-386f-9a0b-c6e0aa17d955&quot;,&quot;itemData&quot;:{&quot;type&quot;:&quot;paper-conference&quot;,&quot;id&quot;:&quot;8d2e2c00-2c3f-386f-9a0b-c6e0aa17d955&quot;,&quot;title&quot;:&quot;Fundamental properties of propellant aerosols can guide transition to low global warming potential pMDIs: size, velocity and surface charge&quot;,&quot;author&quot;:[{&quot;family&quot;:&quot;Rossi&quot;,&quot;given&quot;:&quot;I&quot;,&quot;parse-names&quot;:false,&quot;dropping-particle&quot;:&quot;&quot;,&quot;non-dropping-particle&quot;:&quot;&quot;},{&quot;family&quot;:&quot;Ganley&quot;,&quot;given&quot;:&quot;W&quot;,&quot;parse-names&quot;:false,&quot;dropping-particle&quot;:&quot;&quot;,&quot;non-dropping-particle&quot;:&quot;&quot;},{&quot;family&quot;:&quot;Kwok&quot;,&quot;given&quot;:&quot;Philip Chi Lip&quot;,&quot;parse-names&quot;:false,&quot;dropping-particle&quot;:&quot;&quot;,&quot;non-dropping-particle&quot;:&quot;&quot;},{&quot;family&quot;:&quot;Zadrazil&quot;,&quot;given&quot;:&quot;I&quot;,&quot;parse-names&quot;:false,&quot;dropping-particle&quot;:&quot;&quot;,&quot;non-dropping-particle&quot;:&quot;&quot;},{&quot;family&quot;:&quot;Hassal&quot;,&quot;given&quot;:&quot;G&quot;,&quot;parse-names&quot;:false,&quot;dropping-particle&quot;:&quot;&quot;,&quot;non-dropping-particle&quot;:&quot;&quot;},{&quot;family&quot;:&quot;Michelet&quot;,&quot;given&quot;:&quot;O&quot;,&quot;parse-names&quot;:false,&quot;dropping-particle&quot;:&quot;&quot;,&quot;non-dropping-particle&quot;:&quot;&quot;},{&quot;family&quot;:&quot;Sarraih&quot;,&quot;given&quot;:&quot;S&quot;,&quot;parse-names&quot;:false,&quot;dropping-particle&quot;:&quot;&quot;,&quot;non-dropping-particle&quot;:&quot;&quot;},{&quot;family&quot;:&quot;Brouet&quot;,&quot;given&quot;:&quot;G&quot;,&quot;parse-names&quot;:false,&quot;dropping-particle&quot;:&quot;&quot;,&quot;non-dropping-particle&quot;:&quot;&quot;},{&quot;family&quot;:&quot;Price&quot;,&quot;given&quot;:&quot;R&quot;,&quot;parse-names&quot;:false,&quot;dropping-particle&quot;:&quot;&quot;,&quot;non-dropping-particle&quot;:&quot;&quot;},{&quot;family&quot;:&quot;Shur&quot;,&quot;given&quot;:&quot;J&quot;,&quot;parse-names&quot;:false,&quot;dropping-particle&quot;:&quot;&quot;,&quot;non-dropping-particle&quot;:&quot;&quot;}],&quot;container-title&quot;:&quot;Drug Delivery to the Lungs&quot;,&quot;issued&quot;:{&quot;date-parts&quot;:[[2021]]},&quot;volume&quot;:&quot;32&quot;,&quot;container-title-short&quot;:&quot;&quot;},&quot;isTemporary&quot;:false},{&quot;id&quot;:&quot;f0414ce5-25a7-36dd-bb74-ff6815bd6629&quot;,&quot;itemData&quot;:{&quot;type&quot;:&quot;article-journal&quot;,&quot;id&quot;:&quot;f0414ce5-25a7-36dd-bb74-ff6815bd6629&quot;,&quot;title&quot;:&quot;The relative influence of atomization and evaporation on metered dose inhaler drug delivery efficiency&quot;,&quot;author&quot;:[{&quot;family&quot;:&quot;Stein&quot;,&quot;given&quot;:&quot;Stephen W.&quot;,&quot;parse-names&quot;:false,&quot;dropping-particle&quot;:&quot;&quot;,&quot;non-dropping-particle&quot;:&quot;&quot;},{&quot;family&quot;:&quot;Myrdal&quot;,&quot;given&quot;:&quot;Paul B.&quot;,&quot;parse-names&quot;:false,&quot;dropping-particle&quot;:&quot;&quot;,&quot;non-dropping-particle&quot;:&quot;&quot;}],&quot;container-title&quot;:&quot;Aerosol Science and Technology&quot;,&quot;DOI&quot;:&quot;10.1080/02786820600612268&quot;,&quot;ISSN&quot;:&quot;02786826&quot;,&quot;issued&quot;:{&quot;date-parts&quot;:[[2006]]},&quot;page&quot;:&quot;335-347&quot;,&quot;abstract&quot;:&quot;Factors influencing the delivery efficiency fromHFA-134a MDIs were examined theoretically and experimentally. The time required for evaporation of HFA-134a and ethanol droplets were theoretically calculated. HFA-134a droplets were shown to evaporate approximately seven times faster than ethanol droplets of the same size, even though HFA-134a droplets cool to approximately 78 degrees below ambient temperature during evaporation. MDI delivery efficiency was experimentally shown to decrease with increasing ethanol concentration, however, the corresponding decrease in vapor pressure was not the primary variable responsible for the decreased efficiency. Rather, this was shown to be primarily due to the increased time required for the droplets to evaporate as ethanol concentration increased. Droplets that evaporate slowly remain for a longer period in the size range that is more likely to deposit via turbulent deposition in the actuator mouthpiece or USP Inlet during cascade impaction tests. Tests with experimental MDIs using alternative cosolvents confirmed that MDI delivery efficiency is much more sensitive to the time required for evaporation of the droplets than on the formulation vapor pressure or the size of the atomized droplets. This indicates that factors affecting the evaporation of an MDI aerosol play a larger role in determining MDI delivery efficiency than do atomization effects. Copyright © American Association for Aerosol Research.&quot;,&quot;issue&quot;:&quot;5&quot;,&quot;volume&quot;:&quot;40&quot;,&quot;container-title-short&quot;:&quot;&quot;},&quot;isTemporary&quot;:false}]},{&quot;citationID&quot;:&quot;MENDELEY_CITATION_8c79ba4f-8263-4238-918a-311381efbecd&quot;,&quot;properties&quot;:{&quot;noteIndex&quot;:0},&quot;isEdited&quot;:false,&quot;manualOverride&quot;:{&quot;isManuallyOverridden&quot;:false,&quot;citeprocText&quot;:&quot;[8]&quot;,&quot;manualOverrideText&quot;:&quot;&quot;},&quot;citationTag&quot;:&quot;MENDELEY_CITATION_v3_eyJjaXRhdGlvbklEIjoiTUVOREVMRVlfQ0lUQVRJT05fOGM3OWJhNGYtODI2My00MjM4LTkxOGEtMzExMzgxZWZiZWNkIiwicHJvcGVydGllcyI6eyJub3RlSW5kZXgiOjB9LCJpc0VkaXRlZCI6ZmFsc2UsIm1hbnVhbE92ZXJyaWRlIjp7ImlzTWFudWFsbHlPdmVycmlkZGVuIjpmYWxzZSwiY2l0ZXByb2NUZXh0IjoiWzhdIiwibWFudWFsT3ZlcnJpZGVUZXh0IjoiIn0sImNpdGF0aW9uSXRlbXMiOlt7ImlkIjoiZjlhNTg3NWYtMzBjOS0zYWM3LWEzYmEtMzQ5ZjZmYTFhYzM1IiwiaXRlbURhdGEiOnsidHlwZSI6ImFydGljbGUtam91cm5hbCIsImlkIjoiZjlhNTg3NWYtMzBjOS0zYWM3LWEzYmEtMzQ5ZjZmYTFhYzM1IiwidGl0bGUiOiJUaGUgaW5mbHVlbmNlIG9mIGluaXRpYWwgYXRvbWl6ZWQgZHJvcGxldCBzaXplIG9uIHJlc2lkdWFsIHBhcnRpY2xlIHNpemUgZnJvbSBwcmVzc3VyaXplZCBtZXRlcmVkIGRvc2UgaW5oYWxlcnMiLCJhdXRob3IiOlt7ImZhbWlseSI6IlNoZXRoIiwiZ2l2ZW4iOiJQb29uYW0iLCJwYXJzZS1uYW1lcyI6ZmFsc2UsImRyb3BwaW5nLXBhcnRpY2xlIjoiIiwibm9uLWRyb3BwaW5nLXBhcnRpY2xlIjoiIn0seyJmYW1pbHkiOiJTdGVpbiIsImdpdmVuIjoiU3RlcGhlbiBXLiIsInBhcnNlLW5hbWVzIjpmYWxzZSwiZHJvcHBpbmctcGFydGljbGUiOiIiLCJub24tZHJvcHBpbmctcGFydGljbGUiOiIifSx7ImZhbWlseSI6Ik15cmRhbCIsImdpdmVuIjoiUGF1bCBCLiIsInBhcnNlLW5hbWVzIjpmYWxzZSwiZHJvcHBpbmctcGFydGljbGUiOiIiLCJub24tZHJvcHBpbmctcGFydGljbGUiOiIifV0sImNvbnRhaW5lci10aXRsZSI6IkludGVybmF0aW9uYWwgSm91cm5hbCBvZiBQaGFybWFjZXV0aWNzIiwiY29udGFpbmVyLXRpdGxlLXNob3J0IjoiSW50IEogUGhhcm0iLCJET0kiOiIxMC4xMDE2L2ouaWpwaGFybS4yMDEzLjA3LjA2MSIsIklTU04iOiIxODczMzQ3NiIsIlBNSUQiOiIyMzkxMTkxMiIsImlzc3VlZCI6eyJkYXRlLXBhcnRzIjpbWzIwMTNdXX0sInBhZ2UiOiI1Ny02NSIsImFic3RyYWN0IjoiUHJlc3N1cml6ZWQgbWV0ZXJlZCBkb3NlIGluaGFsZXJzIChwTURJcykgYXJlIHdpZGVseSB1c2VkIGZvciB0aGUgdHJlYXRtZW50IG9mIGRpc2Vhc2VzIG9mIHRoZSBsdW5nLCBpbmNsdWRpbmcgYXN0aG1hIGFuZCBjaHJvbmljIG9ic3RydWN0aXZlIHB1bG1vbmFyeSBkaXNlYXNlLiBUaGUgbWFzcyBtZWRpYW4gYWVyb2R5bmFtaWMgZGlhbWV0ZXIgb2YgdGhlIHJlc2lkdWFsIHBhcnRpY2xlcyAoTU1BRFIpIGRlbGl2ZXJlZCBmcm9tIGEgcE1ESSBwbGF5cyBhIGtleSByb2xlIGluIGRldGVybWluaW5nIHRoZSBhbW91bnQgYW5kIGxvY2F0aW9uIG9mIGRydWcgZGVwb3NpdGlvbiBpbiB0aGUgbHVuZyBhbmQgdGhlcmVieSB0aGUgZWZmaWNhY3kgb2YgdGhlIGluaGFsZXIuIFRoZSBtYXNzIG1lZGlhbiBkaWFtZXRlciBvZiB0aGUgaW5pdGlhbCBkcm9wbGV0cyAoTU1ESSksIHVwb24gYXRvbWl6YXRpb24gb2YgYSBmb3JtdWxhdGlvbiwgaXMgYSBzaWduaWZpY2FudCBmYWN0b3IgaW5mbHVlbmNpbmcgdGhlIGZpbmFsIHBhcnRpY2xlIHNpemUuIFRoZSBwdXJwb3NlIG9mIHRoaXMgc3R1ZHkgd2FzIHRvIGV2YWx1YXRlIHRoZSBleHRlbnQgdGhhdCBNTURJIGFuZCBpbml0aWFsIGRyb3BsZXQgZ2VvbWV0cmljIHN0YW5kYXJkIGRldmlhdGlvbiAoR1NEKSBpbmZsdWVuY2UgdGhlIHJlc2lkdWFsIGFlcm9keW5hbWljIHBhcnRpY2xlIHNpemUgZGlzdHJpYnV0aW9uIChBUFNEUikgb2Ygc29sdXRpb24gYW5kIHN1c3BlbnNpb24gZm9ybXVsYXRpb25zLiBGcm9tIDQ4IHNvbHV0aW9uIHBNREkgY29uZmlndXJhdGlvbnMgd2l0aCB2YXJ5aW5nIGV0aGFub2wgY29uY2VudHJhdGlvbnMsIHZhbHZlIHNpemVzIGFuZCBhY3R1YXRvciBvcmlmaWNlIGRpYW1ldGVycywgaXQgd2FzIGV4cGVyaW1lbnRhbGx5IGZvdW5kIHRoYXQgdGhlIGVmZmVjdGl2ZSBNTURJIHJhbmdlZCBmcm9tIDcuOCB0byAxMy4zIM68bS4gU3Vic2VxdWVudGx5LCBjb21wdXRhdGlvbmFsIG1ldGhvZHMgd2VyZSB1dGlsaXplZCB0byBkZXRlcm1pbmUgdGhlIGluZmx1ZW5jZSBvZiBNTURJIG9uIE1NQURSLCBieSBtb2R1bGF0aW5nIHRoZSBNTURJIGZvciBzb2x1dGlvbiBhbmQgc3VzcGVuc2lvbiBwTURJcy4gRm9yIHNvbHV0aW9uIEhGQS0xMzRhIGZvcm11bGF0aW9ucyBvZiAwLjUlIGRydWcgaW4gMTAlIGV0aGFub2wsIHZhcnlpbmcgdGhlIE1NREkgZnJvbSA3LjUgdG8gMTMuNSDOvG0gaW5jcmVhc2VkIHRoZSBNTUFEUiBmcm9tIDEuNCB0byAyLjUgzrxtLiBGb3IgYSBzdXNwZW5zaW9uIGZvcm11bGF0aW9uIHdpdGggYSByZXByZXNlbnRhdGl2ZSBwYXJ0aWNsZSBzaXplIGRpc3RyaWJ1dGlvbiBvZiBtaWNyb25pemVkIGRydWcgKE1NQUQgPSAyLjUgzrxtLCBHU0QgPSAxLjgpLCB0aGUgc2FtZSBpbmNyZWFzZSBpbiBNTURJIHJlc3VsdGVkIGluIGFuIGluY3JlYXNlIGluIHRoZSBNTUFEUiBmcm9tIDIuNyB0byBvbmx5IDMuMyDOvG0uIEhlbmNlLCB0aGUgc2FtZSBpbmNyZWFzZSBpbiBNTURJIHJlc3VsdGVkIGluIGEgNzklIGluY3JlYXNlIGluIE1NQURSIGZvciB0aGUgc29sdXRpb24gZm9ybXVsYXRpb24gY29tcGFyZWQgdG8gb25seSBhIDIyJSBpbmNyZWFzZSBmb3IgdGhlIHN1c3BlbnNpb24gZm9ybXVsYXRpb24uIFNpbWlsYXIgdHJlbmRzIHdlcmUgb2J0YWluZWQgZm9yIGEgcmFuZ2Ugb2YgZHJ1ZyBjb25jZW50cmF0aW9ucyBhbmQgaW5wdXQgbWljcm9uaXplZCBkcnVnIHNpemVzLiBUaHVzLCBBUFNEUiBpcyBtb3JlIHNlbnNpdGl2ZSB0byBjaGFuZ2VzIGluIE1NREkgZm9yIHNvbHV0aW9uIGZvcm11bGF0aW9ucyB0aGFuIHN1c3BlbnNpb24gZm9ybXVsYXRpb25zOyBob3dldmVyLCB0aGVyZSBhcmUgc2l0dWF0aW9ucyBpbiB3aGljaCBoeXBvdGhldGljYWxseSBzbWFsbCBtaWNyb25pemVkIGRydWcgaW4gc3VzcGVuc2lvbiAoZS5nLiA1MDAgbm0gTU1BRCkgY291bGQgcmVzZW1ibGUgdHJlbmRzIG9ic2VydmVkIGZvciBzb2x1dGlvbiBmb3JtdWxhdGlvbnMuIEZ1cnRoZXJtb3JlLCB0aGUgcmVsYXRpb25zaGlwIGJldHdlZW4gQVBTRFIgYW5kIGRydWcgY29uY2VudHJhdGlvbiBhbmQgTU1ESSBpcyBwcmVkaWN0YWJsZSBmb3Igc29sdXRpb24gcE1ESXMsIGJ1dCB0aGlzIGlzIG5vdCBhcyBzdHJhaWdodGZvcndhcmQgZm9yIHN1c3BlbnNpb24gZm9ybXVsYXRpb25zLiBJbiBhZGRpdGlvbiwgdGhlIE1NQUQgUiB3YXMgcmVsYXRpdmVseSBpbnNlbnNpdGl2ZSB0byBjaGFuZ2VzIGluIGluaXRpYWwgZHJvcGxldCBHU0QgKGZyb20gMS42IHRvIDIuMCkgYW5kIHRoZSBzb2x1dGlvbiBhbmQgc3VzcGVuc2lvbiBwTURJIHJlc2lkdWFsIHBhcnRpY2xlIEdTRHMgd2VyZSBlc3NlbnRpYWxseSBpZGVudGljYWwgdG8gdGhlIGluaXRpYWwgZHJvcGxldCBHU0RzLiDCqSAyMDEzIEVsc2V2aWVyIEIuVi4gQWxsIHJpZ2h0cyByZXNlcnZlZC4iLCJpc3N1ZSI6IjEtMiIsInZvbHVtZSI6IjQ1NSJ9LCJpc1RlbXBvcmFyeSI6ZmFsc2V9XX0=&quot;,&quot;citationItems&quot;:[{&quot;id&quot;:&quot;f9a5875f-30c9-3ac7-a3ba-349f6fa1ac35&quot;,&quot;itemData&quot;:{&quot;type&quot;:&quot;article-journal&quot;,&quot;id&quot;:&quot;f9a5875f-30c9-3ac7-a3ba-349f6fa1ac35&quot;,&quot;title&quot;:&quot;The influence of initial atomized droplet size on residual particle size from pressurized metered dose inhalers&quot;,&quot;author&quot;:[{&quot;family&quot;:&quot;Sheth&quot;,&quot;given&quot;:&quot;Poonam&quot;,&quot;parse-names&quot;:false,&quot;dropping-particle&quot;:&quot;&quot;,&quot;non-dropping-particle&quot;:&quot;&quot;},{&quot;family&quot;:&quot;Stein&quot;,&quot;given&quot;:&quot;Stephen W.&quot;,&quot;parse-names&quot;:false,&quot;dropping-particle&quot;:&quot;&quot;,&quot;non-dropping-particle&quot;:&quot;&quot;},{&quot;family&quot;:&quot;Myrdal&quot;,&quot;given&quot;:&quot;Paul B.&quot;,&quot;parse-names&quot;:false,&quot;dropping-particle&quot;:&quot;&quot;,&quot;non-dropping-particle&quot;:&quot;&quot;}],&quot;container-title&quot;:&quot;International Journal of Pharmaceutics&quot;,&quot;container-title-short&quot;:&quot;Int J Pharm&quot;,&quot;DOI&quot;:&quot;10.1016/j.ijpharm.2013.07.061&quot;,&quot;ISSN&quot;:&quot;18733476&quot;,&quot;PMID&quot;:&quot;23911912&quot;,&quot;issued&quot;:{&quot;date-parts&quot;:[[2013]]},&quot;page&quot;:&quot;57-65&quot;,&quot;abstract&quot;:&quot;Pressurized metered dose inhalers (pMDIs) are widely used for the treatment of diseases of the lung, including asthma and chronic obstructive pulmonary disease. The mass median aerodynamic diameter of the residual particles (MMADR) delivered from a pMDI plays a key role in determining the amount and location of drug deposition in the lung and thereby the efficacy of the inhaler. The mass median diameter of the initial droplets (MMDI), upon atomization of a formulation, is a significant factor influencing the final particle size. The purpose of this study was to evaluate the extent that MMDI and initial droplet geometric standard deviation (GSD) influence the residual aerodynamic particle size distribution (APSDR) of solution and suspension formulations. From 48 solution pMDI configurations with varying ethanol concentrations, valve sizes and actuator orifice diameters, it was experimentally found that the effective MMDI ranged from 7.8 to 13.3 μm. Subsequently, computational methods were utilized to determine the influence of MMDI on MMADR, by modulating the MMDI for solution and suspension pMDIs. For solution HFA-134a formulations of 0.5% drug in 10% ethanol, varying the MMDI from 7.5 to 13.5 μm increased the MMADR from 1.4 to 2.5 μm. For a suspension formulation with a representative particle size distribution of micronized drug (MMAD = 2.5 μm, GSD = 1.8), the same increase in MMDI resulted in an increase in the MMADR from 2.7 to only 3.3 μm. Hence, the same increase in MMDI resulted in a 79% increase in MMADR for the solution formulation compared to only a 22% increase for the suspension formulation. Similar trends were obtained for a range of drug concentrations and input micronized drug sizes. Thus, APSDR is more sensitive to changes in MMDI for solution formulations than suspension formulations; however, there are situations in which hypothetically small micronized drug in suspension (e.g. 500 nm MMAD) could resemble trends observed for solution formulations. Furthermore, the relationship between APSDR and drug concentration and MMDI is predictable for solution pMDIs, but this is not as straightforward for suspension formulations. In addition, the MMAD R was relatively insensitive to changes in initial droplet GSD (from 1.6 to 2.0) and the solution and suspension pMDI residual particle GSDs were essentially identical to the initial droplet GSDs. © 2013 Elsevier B.V. All rights reserved.&quot;,&quot;issue&quot;:&quot;1-2&quot;,&quot;volume&quot;:&quot;455&quot;},&quot;isTemporary&quot;:false}]},{&quot;citationID&quot;:&quot;MENDELEY_CITATION_2b67793f-30c7-4708-bff9-e0044c03c782&quot;,&quot;properties&quot;:{&quot;noteIndex&quot;:0},&quot;isEdited&quot;:false,&quot;manualOverride&quot;:{&quot;isManuallyOverridden&quot;:false,&quot;citeprocText&quot;:&quot;[9,10]&quot;,&quot;manualOverrideText&quot;:&quot;&quot;},&quot;citationTag&quot;:&quot;MENDELEY_CITATION_v3_eyJjaXRhdGlvbklEIjoiTUVOREVMRVlfQ0lUQVRJT05fMmI2Nzc5M2YtMzBjNy00NzA4LWJmZjktZTAwNDRjMDNjNzgyIiwicHJvcGVydGllcyI6eyJub3RlSW5kZXgiOjB9LCJpc0VkaXRlZCI6ZmFsc2UsIm1hbnVhbE92ZXJyaWRlIjp7ImlzTWFudWFsbHlPdmVycmlkZGVuIjpmYWxzZSwiY2l0ZXByb2NUZXh0IjoiWzksMTBdIiwibWFudWFsT3ZlcnJpZGVUZXh0IjoiIn0sImNpdGF0aW9uSXRlbXMiOlt7ImlkIjoiYjczZjkzZDEtZWE1NS0zOTYwLWIyYWQtNjQzNWU1NTc1NzgwIiwiaXRlbURhdGEiOnsidHlwZSI6ImFydGljbGUtam91cm5hbCIsImlkIjoiYjczZjkzZDEtZWE1NS0zOTYwLWIyYWQtNjQzNWU1NTc1NzgwIiwidGl0bGUiOiJIb3cgdG8gZW5naW5lZXIgYWVyb3NvbCBwYXJ0aWNsZSBwcm9wZXJ0aWVzIGFuZCBiaW9waGFybWFjZXV0aWNhbCBwZXJmb3JtYW5jZSBvZiBwcm9wZWxsYW50IGluaGFsZXJzIiwiYXV0aG9yIjpbeyJmYW1pbHkiOiJBa2h1ZW1va2hhbiIsImdpdmVuIjoiUHJlY2lvdXMiLCJwYXJzZS1uYW1lcyI6ZmFsc2UsImRyb3BwaW5nLXBhcnRpY2xlIjoiIiwibm9uLWRyb3BwaW5nLXBhcnRpY2xlIjoiIn0seyJmYW1pbHkiOiJHcmVlbiIsImdpdmVuIjoiTmF0YWxpZSBBcm1zdHJvbmciLCJwYXJzZS1uYW1lcyI6ZmFsc2UsImRyb3BwaW5nLXBhcnRpY2xlIjoiIiwibm9uLWRyb3BwaW5nLXBhcnRpY2xlIjoiIn0seyJmYW1pbHkiOiJIYWRkcmVsbCIsImdpdmVuIjoiQWxsZW4iLCJwYXJzZS1uYW1lcyI6ZmFsc2UsImRyb3BwaW5nLXBhcnRpY2xlIjoiIiwibm9uLWRyb3BwaW5nLXBhcnRpY2xlIjoiIn0seyJmYW1pbHkiOiJMZXdpcyIsImdpdmVuIjoiRGF2aWQiLCJwYXJzZS1uYW1lcyI6ZmFsc2UsImRyb3BwaW5nLXBhcnRpY2xlIjoiIiwibm9uLWRyb3BwaW5nLXBhcnRpY2xlIjoiIn0seyJmYW1pbHkiOiJSZWlkIiwiZ2l2ZW4iOiJKb25hdGhhbiBQLiIsInBhcnNlLW5hbWVzIjpmYWxzZSwiZHJvcHBpbmctcGFydGljbGUiOiIiLCJub24tZHJvcHBpbmctcGFydGljbGUiOiIifSx7ImZhbWlseSI6IkZvcmJlcyIsImdpdmVuIjoiQmVuIiwicGFyc2UtbmFtZXMiOmZhbHNlLCJkcm9wcGluZy1wYXJ0aWNsZSI6IiIsIm5vbi1kcm9wcGluZy1wYXJ0aWNsZSI6IiJ9XSwiY29udGFpbmVyLXRpdGxlIjoiSW50ZXJuYXRpb25hbCBKb3VybmFsIG9mIFBoYXJtYWNldXRpY3MiLCJjb250YWluZXItdGl0bGUtc2hvcnQiOiJJbnQgSiBQaGFybSIsImFjY2Vzc2VkIjp7ImRhdGUtcGFydHMiOltbMjAyNCw0LDhdXX0sIkRPSSI6IjEwLjEwMTYvSi5JSlBIQVJNLjIwMjMuMTIyNjc2IiwiSVNTTiI6IjE4NzMzNDc2IiwiUE1JRCI6IjM2NzM4ODA3IiwiaXNzdWVkIjp7ImRhdGUtcGFydHMiOltbMjAyMywzLDVdXX0sImFic3RyYWN0IjoiR2l2ZW4gdGhlIGVudmlyb25tZW50YWwgY29tcHVsc2lvbiB0byByZWZvcm11bGF0ZSBwcmVzc3VyaXNlZCBtZXRlcmVkIGRvc2UgaW5oYWxlcnMgKHBNREkpIHVzaW5nIG5ldyBwcm9wZWxsYW50cyB3aXRoIGxvd2VyIGdsb2JhbCB3YXJtaW5nIHBvdGVudGlhbCwgdGhpcyBzdHVkeSBpbnZlc3RpZ2F0ZWQgaG93IG5vbi12b2xhdGlsZSBleGNpcGllbnRzIGNhbiBiZSB1c2VkIHRvIGVuZ2luZWVyIGFlcm9zb2wgcGFydGljbGUgbWljcm9waHlzaWNzIGFuZCBkcnVnIHJlbGVhc2UuIFRoZSBkeW5hbWljcyBvZiBjaGFuZ2UgaW4gcGFydGljbGUgc2l6ZSwgd2V0dGluZyBhbmQgcGh5c2ljYWwgc3RhdGUgd2VyZSBtZWFzdXJlZCBmb3Igc2luZ2xlIHBhcnRpY2xlcyAoZ2x5Y2Vyb2wvZXRoYW5vbC9iZWNsb21ldGhhc29uZSBkaXByb3Bpb25hdGU7IEJEUCkgaW4gdGhlIGFlcm9zb2wgcGhhc2UgYXQgZGlmZmVyZW50IHJlbGF0aXZlIGh1bWlkaXR5IChSSCkgdXNpbmcgYW4gZWxlY3Ryb2R5bmFtaWMgYmFsYW5jZS4gQkRQIGRpc3NvbHV0aW9uIHJhdGVzIHdlcmUgY29tcGFyZWQgZm9yIGFlcm9zb2xzIGZyb20gcE1ESSBjb250YWluaW5nIGRpZmZlcmVudCByYXRpb3Mgb2YgQkRQOmdseWNlcm9sIG9yIEJEUDppc29wcm9weWwgbXlyaXN0YXRlIChJUE0pLiBJbiA0NSAlIFJILCBldGhhbm9sIGxvc3Mgd2FzIGZvbGxvd2VkIGJ5IGV2YXBvcmF0aW9uIG9mIGNvbmRlbnNlZCB3YXRlciB0byBnZW5lcmF0ZSBzcGhlcmljYWwgcGFydGljbGVzIHdpdGggc29saWQgaW5jbHVzaW9ucyBvciBjb21wYWN0IGlycmVndWxhci1zaGFwZWQgc29saWQgcGFydGljbGVzLCBhY2NvcmRpbmcgdG8gdGhlIHByZXNlbmNlIG9yIGFic2VuY2Ugb2YgZ2x5Y2Vyb2wuIEluIFJIID4gOTUgJSwgY29uZGVuc2VkIHdhdGVyIGRpZCBub3QgZXZhcG9yYXRlIGFuZCBCRFAgZm9ybWVkIHNvbGlkIGluY2x1c2lvbnMgaW4gd2F0ZXIvZ2x5Y2Vyb2wgb3Igd2F0ZXIgZHJvcGxldHMuIFZhcnlpbmcgdGhlIG5vbi12b2xhdGlsZSBjb21wb25lbnQsIDDigJM1MCAlIHcvdywgaW4gcE1ESSByZXN1bHRlZCBpbiBhIGNvbmNlbnRyYXRpb24tZGVwZW5kZW50IDTigJM4LWZvbGQgcmVkdWN0aW9uIGluIEJEUCBkaXNzb2x1dGlvbiByYXRlLiBUaGVzZSBmaW5kaW5ncyBkZW1vbnN0cmF0ZSB0aGF0IG5vbi12b2xhdGlsZSBleGNpcGllbnRzIHByb3ZpZGUgYSBtZWFucyBvZiBlbmdpbmVlcmluZyBhZXJvc29sIHByb3BlcnRpZXMgYW5kLCBtb2RpZnlpbmcgdGhlIHJhdGUgb2YgZHJ1ZyByZWxlYXNlIGZyb20gYWVyb3NvbCBtZWRpY2luZXMuIFdlIGFsc28gZGVtb25zdHJhdGVkIGRpZmZlcmVuY2VzIGJldHdlZW4gcGFydGljbGVzIGZvcm1lZCBpbiB2aXRybyBpbiBhbWJpZW50IGh1bWlkaXR5IHZlcnN1cyBoaWdoZXIgaHVtaWRpdHksIG1vcmUgbGlrZSB0aGF0IGVuY291bnRlcmVkIGR1cmluZyBvcmFsIGluaGFsYXRpb24uIiwicHVibGlzaGVyIjoiRWxzZXZpZXIgQi5WLiIsInZvbHVtZSI6IjYzNCJ9LCJpc1RlbXBvcmFyeSI6ZmFsc2V9LHsiaWQiOiJiMzBlZDM1MS04Yzg3LTNiNDEtOGI5Mi00NDcxNDIwYjA0ZjQiLCJpdGVtRGF0YSI6eyJ0eXBlIjoiYXJ0aWNsZS1qb3VybmFsIiwiaWQiOiJiMzBlZDM1MS04Yzg3LTNiNDEtOGI5Mi00NDcxNDIwYjA0ZjQiLCJ0aXRsZSI6IldhdGVyIFVwdGFrZSBieSBFdmFwb3JhdGluZyBwTURJIEFlcm9zb2wgUHJpb3IgdG8gSW5oYWxhdGlvbiBBZmZlY3RzIEJvdGggUmVnaW9uYWwgYW5kIFRvdGFsIERlcG9zaXRpb24gaW4gdGhlIFJlc3BpcmF0b3J5IFN5c3RlbSIsImF1dGhvciI6W3siZmFtaWx5IjoiTGVnaC1MYW5kIiwiZ2l2ZW4iOiJWaWN0b3JpYSIsInBhcnNlLW5hbWVzIjpmYWxzZSwiZHJvcHBpbmctcGFydGljbGUiOiIiLCJub24tZHJvcHBpbmctcGFydGljbGUiOiIifSx7ImZhbWlseSI6IkhhZGRyZWxsIiwiZ2l2ZW4iOiJBbGxlbiBFLiIsInBhcnNlLW5hbWVzIjpmYWxzZSwiZHJvcHBpbmctcGFydGljbGUiOiIiLCJub24tZHJvcHBpbmctcGFydGljbGUiOiIifSx7ImZhbWlseSI6Ikxld2lzIiwiZ2l2ZW4iOiJEYXZpZCIsInBhcnNlLW5hbWVzIjpmYWxzZSwiZHJvcHBpbmctcGFydGljbGUiOiIiLCJub24tZHJvcHBpbmctcGFydGljbGUiOiIifSx7ImZhbWlseSI6Ik11cm5hbmUiLCJnaXZlbiI6IkRhcnJhZ2giLCJwYXJzZS1uYW1lcyI6ZmFsc2UsImRyb3BwaW5nLXBhcnRpY2xlIjoiIiwibm9uLWRyb3BwaW5nLXBhcnRpY2xlIjoiIn0seyJmYW1pbHkiOiJSZWlkIiwiZ2l2ZW4iOiJKb25hdGhhbiBQLiIsInBhcnNlLW5hbWVzIjpmYWxzZSwiZHJvcHBpbmctcGFydGljbGUiOiIiLCJub24tZHJvcHBpbmctcGFydGljbGUiOiIifV0sImNvbnRhaW5lci10aXRsZSI6IlBoYXJtYWNldXRpY3MgMjAyMSwgVm9sLiAxMywgUGFnZSA5NDEiLCJhY2Nlc3NlZCI6eyJkYXRlLXBhcnRzIjpbWzIwMjIsNCwxM11dfSwiRE9JIjoiMTAuMzM5MC9QSEFSTUFDRVVUSUNTMTMwNzA5NDEiLCJJU1NOIjoiMTk5OS00OTIzIiwiVVJMIjoiaHR0cHM6Ly93d3cubWRwaS5jb20vMTk5OS00OTIzLzEzLzcvOTQxL2h0bSIsImlzc3VlZCI6eyJkYXRlLXBhcnRzIjpbWzIwMjEsNiwyNF1dfSwicGFnZSI6Ijk0MSIsImFic3RyYWN0IjoiQXMgcHVsbW9uYXJ5IGRydWcgZGVwb3NpdGlvbiBpcyBhIGZ1bmN0aW9uIG9mIGFlcm9zb2wgcGFydGljbGUgc2l6ZSBkaXN0cmlidXRpb24sIGl0IGlzIGNyaXRpY2FsIHRoYXQgdGhlIGR5bmFtaWNzIG9mIHBhcnRpY2xlIGZvcm1hdGlvbiBhbmQgbWF0dXJhdGlvbiBpbiBwTURJIHNwcmF5cyBpbiB0aGUgaW50ZXJpbSBiZXR3ZWVuIGdlbmVyYXRpb24gYW5kIGluaGFsYXRpb24gYXJlIGZ1bGx5IHVuZGVyc3Rvb2QuIFRoaXMgcGFwZXIgcHJlc2VudHMgYW4gYXBwcm9hY2ggdG8gbWVhc3VyZSB0aGUgZXZhcG9yYXRpdmUgYW5kIGNvbmRlbnNhdGlvbmFsIGZsdXhlcyBvZiB2b2xhdGlsZSBjb21wb25lbnRzIGFuZCB3YXRlciBmcm9tIGFuZCB0byBzb2x1dGlvbiBwTURJIGRyb3BsZXRzIGZvbGxvd2luZyBnZW5lcmF0aW9uIHVzaW5nIGEgbm92ZWwgdGVjaG5pcXVlIHJlZmVycmVkIHRvIGFzIHRoZSBTaW5nbGUgUGFydGljbGUgRWxlY3Ryb2R5bmFtaWMgTHVuZyAoU1BFTCkuIEluIGRvaW5nIHNvLCBldmFwb3JhdGluZyBhZXJvc29sIGRyb3BsZXRzIGFyZSBzaG93biBjYXBhYmxlIG9mIGFjdGluZyBhcyBjb25kZW5zYXRpb24gbnVjbGVpIGZvciB3YXRlci4gSW5kZWVkLCB3ZSBzaG93IHRoYXQgdGhlIHJhcGlkIHZhcG9yaXNhdGlvbiBvZiB2b2xhdGlsZSBjb21wb25lbnRzIGZyb20gYSB2b2xhdGlsZSBkcm9wbGV0IGlzIGRpcmVjdGx5IGNvcnJlbGF0ZWQgdG8gdGhlIHZvbHVtZSBvZiB3YXRlciB0YWtlbiB1cCBieSBjb25kZW5zYXRpb24uIEZ1cnRoZXJtb3JlLCBhIHNpZ25pZmljYW50IHZvbHVtZSBvZiB3YXRlciBpcyBzaG93biB0byBjb25kZW5zZSBvbiBkcm9wbGV0cyBvZiBhIG1vZGVsIHBNREkgZm9ybXVsYXRpb24gKGh5ZHJvZmx1b3JvYWxrYW5lIChIRkEpLCBldGhhbm9sIGFuZCBnbHljZXJvbCkgZHVyaW5nIGV2YXBvcmF0aXZlIGRyb3BsZXQgYWdlaW5nLCBkaXNwbGF5aW5nIGEgZHJhbWF0aWMgc2hpZnQgZnJvbSBhIGNvcmUgY29tcG9zaXRpb24gb2YgYSB2b2xhdGlsZSBzcGVjaWVzIHRvIHRoYXQgb2YgcHJlZG9taW5hbnRseSB3YXRlciAobm9uLXZvbGF0aWxlIGdseWNlcm9sIHJlbWFpbmVkIGluIHRoaXMgY2FzZSkuIFRoaXMgeWllbGRzIGEgZHJvcGxldCB3aXRoIGEgd2F0ZXIgYWN0aXZpdHkgb2YgMC45OCBhdCB0aGUgaW5zdGFuY2Ugb2YgaW5oYWxhdGlvbi4gVGhlIGltcGxpY2F0aW9ucyBvZiB0aGVzZSByZXN1bHRzIG9uIHJlZ2lvbmFsIGFuZCB0b3RhbCBwdWxtb25hcnkgZHJ1ZyBkZXBvc2l0aW9uIGFyZSBleHBsb3JlZCB1c2luZyB0aGUgSW50ZXJuYXRpb25hbCBDb21taXNzaW9uIG9mIFJhZGlvbG9naWNhbCBQcm90ZWN0aW9uIChJQ1JQKSBkZXBvc2l0aW9uIG1vZGVsLCB3aXRoIGFuIGludGVncmF0ZWQgc2VtaS1hbmFseXRpY2FsIHRyZWF0bWVudCBvZiBoeWdyb3Njb3BpYyBncm93dGguIFRocm91Z2ggdGhpcywgZHJvcGxldHMgd2l0aCB3YXRlciBhY3Rpdml0eSBvZiAwLjk4IHVwb24gaW5oYWxhdGlvbiBhcmUgc2hvd24gdG8gcHJvZHVjZSBtYXJrZWRseSBkaWZmZXJlbnQgZG9zZSBkZXBvc2l0aW9uIHByb2ZpbGVzIHRvIHRob3NlIHdpdGggbG93ZXIgd2F0ZXIgYWN0aXZpdGllcyBhdCB0aGUgcG9pbnQgb2YgaW5zcGlyYXRpb24uIiwicHVibGlzaGVyIjoiTXVsdGlkaXNjaXBsaW5hcnkgRGlnaXRhbCBQdWJsaXNoaW5nIEluc3RpdHV0ZSIsImlzc3VlIjoiNyIsInZvbHVtZSI6IjEzIiwiY29udGFpbmVyLXRpdGxlLXNob3J0IjoiIn0sImlzVGVtcG9yYXJ5IjpmYWxzZX1dfQ==&quot;,&quot;citationItems&quot;:[{&quot;id&quot;:&quot;b73f93d1-ea55-3960-b2ad-6435e5575780&quot;,&quot;itemData&quot;:{&quot;type&quot;:&quot;article-journal&quot;,&quot;id&quot;:&quot;b73f93d1-ea55-3960-b2ad-6435e5575780&quot;,&quot;title&quot;:&quot;How to engineer aerosol particle properties and biopharmaceutical performance of propellant inhalers&quot;,&quot;author&quot;:[{&quot;family&quot;:&quot;Akhuemokhan&quot;,&quot;given&quot;:&quot;Precious&quot;,&quot;parse-names&quot;:false,&quot;dropping-particle&quot;:&quot;&quot;,&quot;non-dropping-particle&quot;:&quot;&quot;},{&quot;family&quot;:&quot;Green&quot;,&quot;given&quot;:&quot;Natalie Armstrong&quot;,&quot;parse-names&quot;:false,&quot;dropping-particle&quot;:&quot;&quot;,&quot;non-dropping-particle&quot;:&quot;&quot;},{&quot;family&quot;:&quot;Haddrell&quot;,&quot;given&quot;:&quot;Allen&quot;,&quot;parse-names&quot;:false,&quot;dropping-particle&quot;:&quot;&quot;,&quot;non-dropping-particle&quot;:&quot;&quot;},{&quot;family&quot;:&quot;Lewis&quot;,&quot;given&quot;:&quot;David&quot;,&quot;parse-names&quot;:false,&quot;dropping-particle&quot;:&quot;&quot;,&quot;non-dropping-particle&quot;:&quot;&quot;},{&quot;family&quot;:&quot;Reid&quot;,&quot;given&quot;:&quot;Jonathan P.&quot;,&quot;parse-names&quot;:false,&quot;dropping-particle&quot;:&quot;&quot;,&quot;non-dropping-particle&quot;:&quot;&quot;},{&quot;family&quot;:&quot;Forbes&quot;,&quot;given&quot;:&quot;Ben&quot;,&quot;parse-names&quot;:false,&quot;dropping-particle&quot;:&quot;&quot;,&quot;non-dropping-particle&quot;:&quot;&quot;}],&quot;container-title&quot;:&quot;International Journal of Pharmaceutics&quot;,&quot;container-title-short&quot;:&quot;Int J Pharm&quot;,&quot;accessed&quot;:{&quot;date-parts&quot;:[[2024,4,8]]},&quot;DOI&quot;:&quot;10.1016/J.IJPHARM.2023.122676&quot;,&quot;ISSN&quot;:&quot;18733476&quot;,&quot;PMID&quot;:&quot;36738807&quot;,&quot;issued&quot;:{&quot;date-parts&quot;:[[2023,3,5]]},&quot;abstract&quot;:&quot;Given the environmental compulsion to reformulate pressurised metered dose inhalers (pMDI) using new propellants with lower global warming potential, this study investigated how non-volatile excipients can be used to engineer aerosol particle microphysics and drug release. The dynamics of change in particle size, wetting and physical state were measured for single particles (glycerol/ethanol/beclomethasone dipropionate; BDP) in the aerosol phase at different relative humidity (RH) using an electrodynamic balance. BDP dissolution rates were compared for aerosols from pMDI containing different ratios of BDP:glycerol or BDP:isopropyl myristate (IPM). In 45 % RH, ethanol loss was followed by evaporation of condensed water to generate spherical particles with solid inclusions or compact irregular-shaped solid particles, according to the presence or absence of glycerol. In RH &gt; 95 %, condensed water did not evaporate and BDP formed solid inclusions in water/glycerol or water droplets. Varying the non-volatile component, 0–50 % w/w, in pMDI resulted in a concentration-dependent 4–8-fold reduction in BDP dissolution rate. These findings demonstrate that non-volatile excipients provide a means of engineering aerosol properties and, modifying the rate of drug release from aerosol medicines. We also demonstrated differences between particles formed in vitro in ambient humidity versus higher humidity, more like that encountered during oral inhalation.&quot;,&quot;publisher&quot;:&quot;Elsevier B.V.&quot;,&quot;volume&quot;:&quot;634&quot;},&quot;isTemporary&quot;:false},{&quot;id&quot;:&quot;b30ed351-8c87-3b41-8b92-4471420b04f4&quot;,&quot;itemData&quot;:{&quot;type&quot;:&quot;article-journal&quot;,&quot;id&quot;:&quot;b30ed351-8c87-3b41-8b92-4471420b04f4&quot;,&quot;title&quot;:&quot;Water Uptake by Evaporating pMDI Aerosol Prior to Inhalation Affects Both Regional and Total Deposition in the Respiratory System&quot;,&quot;author&quot;:[{&quot;family&quot;:&quot;Legh-Land&quot;,&quot;given&quot;:&quot;Victoria&quot;,&quot;parse-names&quot;:false,&quot;dropping-particle&quot;:&quot;&quot;,&quot;non-dropping-particle&quot;:&quot;&quot;},{&quot;family&quot;:&quot;Haddrell&quot;,&quot;given&quot;:&quot;Allen E.&quot;,&quot;parse-names&quot;:false,&quot;dropping-particle&quot;:&quot;&quot;,&quot;non-dropping-particle&quot;:&quot;&quot;},{&quot;family&quot;:&quot;Lewis&quot;,&quot;given&quot;:&quot;David&quot;,&quot;parse-names&quot;:false,&quot;dropping-particle&quot;:&quot;&quot;,&quot;non-dropping-particle&quot;:&quot;&quot;},{&quot;family&quot;:&quot;Murnane&quot;,&quot;given&quot;:&quot;Darragh&quot;,&quot;parse-names&quot;:false,&quot;dropping-particle&quot;:&quot;&quot;,&quot;non-dropping-particle&quot;:&quot;&quot;},{&quot;family&quot;:&quot;Reid&quot;,&quot;given&quot;:&quot;Jonathan P.&quot;,&quot;parse-names&quot;:false,&quot;dropping-particle&quot;:&quot;&quot;,&quot;non-dropping-particle&quot;:&quot;&quot;}],&quot;container-title&quot;:&quot;Pharmaceutics 2021, Vol. 13, Page 941&quot;,&quot;accessed&quot;:{&quot;date-parts&quot;:[[2022,4,13]]},&quot;DOI&quot;:&quot;10.3390/PHARMACEUTICS13070941&quot;,&quot;ISSN&quot;:&quot;1999-4923&quot;,&quot;URL&quot;:&quot;https://www.mdpi.com/1999-4923/13/7/941/htm&quot;,&quot;issued&quot;:{&quot;date-parts&quot;:[[2021,6,24]]},&quot;page&quot;:&quot;941&quot;,&quot;abstract&quot;:&quot;As pulmonary drug deposition is a function of aerosol particle size distribution, it is critical that the dynamics of particle formation and maturation in pMDI sprays in the interim between generation and inhalation are fully understood. This paper presents an approach to measure the evaporative and condensational fluxes of volatile components and water from and to solution pMDI droplets following generation using a novel technique referred to as the Single Particle Electrodynamic Lung (SPEL). In doing so, evaporating aerosol droplets are shown capable of acting as condensation nuclei for water. Indeed, we show that the rapid vaporisation of volatile components from a volatile droplet is directly correlated to the volume of water taken up by condensation. Furthermore, a significant volume of water is shown to condense on droplets of a model pMDI formulation (hydrofluoroalkane (HFA), ethanol and glycerol) during evaporative droplet ageing, displaying a dramatic shift from a core composition of a volatile species to that of predominantly water (non-volatile glycerol remained in this case). This yields a droplet with a water activity of 0.98 at the instance of inhalation. The implications of these results on regional and total pulmonary drug deposition are explored using the International Commission of Radiological Protection (ICRP) deposition model, with an integrated semi-analytical treatment of hygroscopic growth. Through this, droplets with water activity of 0.98 upon inhalation are shown to produce markedly different dose deposition profiles to those with lower water activities at the point of inspiration.&quot;,&quot;publisher&quot;:&quot;Multidisciplinary Digital Publishing Institute&quot;,&quot;issue&quot;:&quot;7&quot;,&quot;volume&quot;:&quot;13&quot;,&quot;container-title-short&quot;:&quot;&quot;},&quot;isTemporary&quot;:false}]},{&quot;citationID&quot;:&quot;MENDELEY_CITATION_cb5040ee-1bc4-4906-92b1-fd9a0086ebbe&quot;,&quot;properties&quot;:{&quot;noteIndex&quot;:0},&quot;isEdited&quot;:false,&quot;manualOverride&quot;:{&quot;isManuallyOverridden&quot;:false,&quot;citeprocText&quot;:&quot;[11]&quot;,&quot;manualOverrideText&quot;:&quot;&quot;},&quot;citationTag&quot;:&quot;MENDELEY_CITATION_v3_eyJjaXRhdGlvbklEIjoiTUVOREVMRVlfQ0lUQVRJT05fY2I1MDQwZWUtMWJjNC00OTA2LTkyYjEtZmQ5YTAwODZlYmJlIiwicHJvcGVydGllcyI6eyJub3RlSW5kZXgiOjB9LCJpc0VkaXRlZCI6ZmFsc2UsIm1hbnVhbE92ZXJyaWRlIjp7ImlzTWFudWFsbHlPdmVycmlkZGVuIjpmYWxzZSwiY2l0ZXByb2NUZXh0IjoiWzExXSIsIm1hbnVhbE92ZXJyaWRlVGV4dCI6IiJ9LCJjaXRhdGlvbkl0ZW1zIjpbeyJpZCI6IjNlYmU5NzJiLTZkOTItMzQ5OC05OTAyLWMzZGNlYjBkOTY4YiIsIml0ZW1EYXRhIjp7InR5cGUiOiJhcnRpY2xlLWpvdXJuYWwiLCJpZCI6IjNlYmU5NzJiLTZkOTItMzQ5OC05OTAyLWMzZGNlYjBkOTY4YiIsInRpdGxlIjoiSW5mbHVlbmNlIG9mIHBhcnRpY2xlIHNpemUgb24gcmVnaW9uYWwgbHVuZyBkZXBvc2l0aW9uIC0gV2hhdCBldmlkZW5jZSBpcyB0aGVyZT8iLCJhdXRob3IiOlt7ImZhbWlseSI6IldpbGxpYW1zIiwiZ2l2ZW4iOiJSb2JlcnQgTy4iLCJwYXJzZS1uYW1lcyI6ZmFsc2UsImRyb3BwaW5nLXBhcnRpY2xlIjoiIiwibm9uLWRyb3BwaW5nLXBhcnRpY2xlIjoiIn0seyJmYW1pbHkiOiJDYXJ2YWxobyIsImdpdmVuIjoiVGhpYWdvIEMuIiwicGFyc2UtbmFtZXMiOmZhbHNlLCJkcm9wcGluZy1wYXJ0aWNsZSI6IiIsIm5vbi1kcm9wcGluZy1wYXJ0aWNsZSI6IiJ9LHsiZmFtaWx5IjoiUGV0ZXJzIiwiZ2l2ZW4iOiJKYXkgSS4iLCJwYXJzZS1uYW1lcyI6ZmFsc2UsImRyb3BwaW5nLXBhcnRpY2xlIjoiIiwibm9uLWRyb3BwaW5nLXBhcnRpY2xlIjoiIn1dLCJjb250YWluZXItdGl0bGUiOiJJbnRlcm5hdGlvbmFsIEpvdXJuYWwgb2YgUGhhcm1hY2V1dGljcyIsImNvbnRhaW5lci10aXRsZS1zaG9ydCI6IkludCBKIFBoYXJtIiwiRE9JIjoiMTAuMTAxNi9qLmlqcGhhcm0uMjAxMC4xMi4wNDAiLCJJU1NOIjoiMDM3ODUxNzMiLCJQTUlEIjoiMjEyMzI1ODUiLCJpc3N1ZWQiOnsiZGF0ZS1wYXJ0cyI6W1syMDExXV19LCJwYWdlIjoiMS0xMCIsImFic3RyYWN0IjoiVGhlIHVuZGVyc3RhbmRpbmcgb2YgZGVwb3NpdGlvbiBvZiBwYXJ0aWNsZXMgaW4gdGhlIHJlc3BpcmF0b3J5IHRyYWN0IGlzIG9mIGdyZWF0IHZhbHVlIHRvIHJpc2sgYXNzZXNzbWVudCBvZiBpbmhhbGF0aW9uIHRveGljb2xvZ3kgYW5kIHRvIGltcHJvdmUgZWZmaWNpZW5jeSBpbiBkcnVnIGRlbGl2ZXJ5IG9mIGluaGFsYXRpb24gdGhlcmFwaWVzLiBUaGVyZSBhcmUgdGhyZWUgbWFpbiBiYXNpYyBtZWNoYW5pc21zIG9mIHBhcnRpY2xlIGRlcG9zaXRpb24gYmFzZWQgcHJpbWFyaWx5IG9uIHBhcnRpY2xlIHNpemU6IGluZXJ0aWFsIGltcGFjdGlvbiwgc2VkaW1lbnRhdGlvbiBhbmQgZGlmZnVzaW9uLiBUaGUgcmVnaW9uYWwgZGVwb3NpdGlvbiBpbiB0aGUgbHVuZ3MgY2FuIGJlIGV2YWx1YXRlZCBpbiByZWdhcmRzIHRvIHRoZSBhZXJvZHluYW1pYyBwYXJ0aWNsZSBzaXplLCBpbiB3aGljaCBwYXJ0aWNsZSBkZW5zaXR5IHBsYXlzIGEgc2lnbmlmaWNhbnQgcm9sZS4gSW4gdGhpcyByZXZpZXcgcGFwZXIsIHdlIGZpcnN0IGludHJvZHVjZSB0aGUgYXZhaWxhYmxlIGltYWdpbmcgdGVjaG5pcXVlcyB0byBjb25maXJtIHJlZ2lvbmFsIGRlcG9zaXRpb24gb2YgcGFydGljbGVzIGluIHRoZSBodW1hbiByZXNwaXJhdG9yeSB0cmFjdCwgc3VjaCBhcyBwbGFuYXIgc2NpbnRpZ3JhcGh5LCBzaW5nbGUgcGhvdG9uIGVtaXNzaW9uIGNvbXB1dGVkIHRvbW9ncmFwaHkgKFNQRUNUKSBhbmQgcG9zaXRyb24gZW1pc3Npb24gdG9tb2dyYXBoeSAoUEVUKS4gVGhlc2UgdGVjaG5vbG9naWVzIGhhdmUgd2lkZWx5IGFkdmFuY2VkIGFuZCBjb25zZXF1ZW50bHkgYmVuZWZpdGVkIHRoZSB1bmRlcnN0YW5kaW5nIG9mIGRlcG9zaXRpb24gcGF0dGVybiwgYWx0aG91Z2ggdGhlcmUgaXMgYSBsYWNrIG9mIGx1bmcgZG9zaW1ldHJ5IHRlY2huaXF1ZXMgdG8gZXZhbHVhdGUgdGhlIGRlcG9zaXRpb24gb2YgbmFub3BhcnRpY2xlcy4gU3Vic2VxdWVudGx5LCB3ZSBwcmVzZW50IGEgY29tcHJlaGVuc2l2ZSByZXZpZXcgc3VtbWFyaXppbmcgdGhlIGV2aWRlbmNlIGF2YWlsYWJsZSBpbiB0aGUgbGl0ZXJhdHVyZSB0aGF0IGNvbmZpcm1zIHRoZSBkZXBvc2l0aW9uIG9mIHNtYWxsZXIgcGFydGljbGVzIGluIHRoZSBzbWFsbGVyIGFpcndheXMgYXMgb3Bwb3NlZCB0byB0aGUgbGFyZ2VyIGFpcndheXMuIMKpIDIwMTEgRWxzZXZpZXIgQi5WLiBBbGwgcmlnaHRzIHJlc2VydmVkLiIsImlzc3VlIjoiMS0yIiwidm9sdW1lIjoiNDA2In0sImlzVGVtcG9yYXJ5IjpmYWxzZX1dfQ==&quot;,&quot;citationItems&quot;:[{&quot;id&quot;:&quot;3ebe972b-6d92-3498-9902-c3dceb0d968b&quot;,&quot;itemData&quot;:{&quot;type&quot;:&quot;article-journal&quot;,&quot;id&quot;:&quot;3ebe972b-6d92-3498-9902-c3dceb0d968b&quot;,&quot;title&quot;:&quot;Influence of particle size on regional lung deposition - What evidence is there?&quot;,&quot;author&quot;:[{&quot;family&quot;:&quot;Williams&quot;,&quot;given&quot;:&quot;Robert O.&quot;,&quot;parse-names&quot;:false,&quot;dropping-particle&quot;:&quot;&quot;,&quot;non-dropping-particle&quot;:&quot;&quot;},{&quot;family&quot;:&quot;Carvalho&quot;,&quot;given&quot;:&quot;Thiago C.&quot;,&quot;parse-names&quot;:false,&quot;dropping-particle&quot;:&quot;&quot;,&quot;non-dropping-particle&quot;:&quot;&quot;},{&quot;family&quot;:&quot;Peters&quot;,&quot;given&quot;:&quot;Jay I.&quot;,&quot;parse-names&quot;:false,&quot;dropping-particle&quot;:&quot;&quot;,&quot;non-dropping-particle&quot;:&quot;&quot;}],&quot;container-title&quot;:&quot;International Journal of Pharmaceutics&quot;,&quot;container-title-short&quot;:&quot;Int J Pharm&quot;,&quot;DOI&quot;:&quot;10.1016/j.ijpharm.2010.12.040&quot;,&quot;ISSN&quot;:&quot;03785173&quot;,&quot;PMID&quot;:&quot;21232585&quot;,&quot;issued&quot;:{&quot;date-parts&quot;:[[2011]]},&quot;page&quot;:&quot;1-10&quot;,&quot;abstract&quot;:&quot;The understanding of deposition of particles in the respiratory tract is of great value to risk assessment of inhalation toxicology and to improve efficiency in drug delivery of inhalation therapies. There are three main basic mechanisms of particle deposition based primarily on particle size: inertial impaction, sedimentation and diffusion. The regional deposition in the lungs can be evaluated in regards to the aerodynamic particle size, in which particle density plays a significant role. In this review paper, we first introduce the available imaging techniques to confirm regional deposition of particles in the human respiratory tract, such as planar scintigraphy, single photon emission computed tomography (SPECT) and positron emission tomography (PET). These technologies have widely advanced and consequently benefited the understanding of deposition pattern, although there is a lack of lung dosimetry techniques to evaluate the deposition of nanoparticles. Subsequently, we present a comprehensive review summarizing the evidence available in the literature that confirms the deposition of smaller particles in the smaller airways as opposed to the larger airways. © 2011 Elsevier B.V. All rights reserved.&quot;,&quot;issue&quot;:&quot;1-2&quot;,&quot;volume&quot;:&quot;406&quot;},&quot;isTemporary&quot;:false}]},{&quot;citationID&quot;:&quot;MENDELEY_CITATION_93f35d62-4d84-42ca-a6a3-f2e509b2837b&quot;,&quot;properties&quot;:{&quot;noteIndex&quot;:0},&quot;isEdited&quot;:false,&quot;manualOverride&quot;:{&quot;isManuallyOverridden&quot;:false,&quot;citeprocText&quot;:&quot;[10]&quot;,&quot;manualOverrideText&quot;:&quot;&quot;},&quot;citationTag&quot;:&quot;MENDELEY_CITATION_v3_eyJjaXRhdGlvbklEIjoiTUVOREVMRVlfQ0lUQVRJT05fOTNmMzVkNjItNGQ4NC00MmNhLWE2YTMtZjJlNTA5YjI4MzdiIiwicHJvcGVydGllcyI6eyJub3RlSW5kZXgiOjB9LCJpc0VkaXRlZCI6ZmFsc2UsIm1hbnVhbE92ZXJyaWRlIjp7ImlzTWFudWFsbHlPdmVycmlkZGVuIjpmYWxzZSwiY2l0ZXByb2NUZXh0IjoiWzEwXSIsIm1hbnVhbE92ZXJyaWRlVGV4dCI6IiJ9LCJjaXRhdGlvbkl0ZW1zIjpbeyJpZCI6ImIzMGVkMzUxLThjODctM2I0MS04YjkyLTQ0NzE0MjBiMDRmNCIsIml0ZW1EYXRhIjp7InR5cGUiOiJhcnRpY2xlLWpvdXJuYWwiLCJpZCI6ImIzMGVkMzUxLThjODctM2I0MS04YjkyLTQ0NzE0MjBiMDRmNCIsInRpdGxlIjoiV2F0ZXIgVXB0YWtlIGJ5IEV2YXBvcmF0aW5nIHBNREkgQWVyb3NvbCBQcmlvciB0byBJbmhhbGF0aW9uIEFmZmVjdHMgQm90aCBSZWdpb25hbCBhbmQgVG90YWwgRGVwb3NpdGlvbiBpbiB0aGUgUmVzcGlyYXRvcnkgU3lzdGVtIiwiYXV0aG9yIjpbeyJmYW1pbHkiOiJMZWdoLUxhbmQiLCJnaXZlbiI6IlZpY3RvcmlhIiwicGFyc2UtbmFtZXMiOmZhbHNlLCJkcm9wcGluZy1wYXJ0aWNsZSI6IiIsIm5vbi1kcm9wcGluZy1wYXJ0aWNsZSI6IiJ9LHsiZmFtaWx5IjoiSGFkZHJlbGwiLCJnaXZlbiI6IkFsbGVuIEUuIiwicGFyc2UtbmFtZXMiOmZhbHNlLCJkcm9wcGluZy1wYXJ0aWNsZSI6IiIsIm5vbi1kcm9wcGluZy1wYXJ0aWNsZSI6IiJ9LHsiZmFtaWx5IjoiTGV3aXMiLCJnaXZlbiI6IkRhdmlkIiwicGFyc2UtbmFtZXMiOmZhbHNlLCJkcm9wcGluZy1wYXJ0aWNsZSI6IiIsIm5vbi1kcm9wcGluZy1wYXJ0aWNsZSI6IiJ9LHsiZmFtaWx5IjoiTXVybmFuZSIsImdpdmVuIjoiRGFycmFnaCIsInBhcnNlLW5hbWVzIjpmYWxzZSwiZHJvcHBpbmctcGFydGljbGUiOiIiLCJub24tZHJvcHBpbmctcGFydGljbGUiOiIifSx7ImZhbWlseSI6IlJlaWQiLCJnaXZlbiI6IkpvbmF0aGFuIFAuIiwicGFyc2UtbmFtZXMiOmZhbHNlLCJkcm9wcGluZy1wYXJ0aWNsZSI6IiIsIm5vbi1kcm9wcGluZy1wYXJ0aWNsZSI6IiJ9XSwiY29udGFpbmVyLXRpdGxlIjoiUGhhcm1hY2V1dGljcyAyMDIxLCBWb2wuIDEzLCBQYWdlIDk0MSIsImFjY2Vzc2VkIjp7ImRhdGUtcGFydHMiOltbMjAyMiw0LDEzXV19LCJET0kiOiIxMC4zMzkwL1BIQVJNQUNFVVRJQ1MxMzA3MDk0MSIsIklTU04iOiIxOTk5LTQ5MjMiLCJVUkwiOiJodHRwczovL3d3dy5tZHBpLmNvbS8xOTk5LTQ5MjMvMTMvNy85NDEvaHRtIiwiaXNzdWVkIjp7ImRhdGUtcGFydHMiOltbMjAyMSw2LDI0XV19LCJwYWdlIjoiOTQxIiwiYWJzdHJhY3QiOiJBcyBwdWxtb25hcnkgZHJ1ZyBkZXBvc2l0aW9uIGlzIGEgZnVuY3Rpb24gb2YgYWVyb3NvbCBwYXJ0aWNsZSBzaXplIGRpc3RyaWJ1dGlvbiwgaXQgaXMgY3JpdGljYWwgdGhhdCB0aGUgZHluYW1pY3Mgb2YgcGFydGljbGUgZm9ybWF0aW9uIGFuZCBtYXR1cmF0aW9uIGluIHBNREkgc3ByYXlzIGluIHRoZSBpbnRlcmltIGJldHdlZW4gZ2VuZXJhdGlvbiBhbmQgaW5oYWxhdGlvbiBhcmUgZnVsbHkgdW5kZXJzdG9vZC4gVGhpcyBwYXBlciBwcmVzZW50cyBhbiBhcHByb2FjaCB0byBtZWFzdXJlIHRoZSBldmFwb3JhdGl2ZSBhbmQgY29uZGVuc2F0aW9uYWwgZmx1eGVzIG9mIHZvbGF0aWxlIGNvbXBvbmVudHMgYW5kIHdhdGVyIGZyb20gYW5kIHRvIHNvbHV0aW9uIHBNREkgZHJvcGxldHMgZm9sbG93aW5nIGdlbmVyYXRpb24gdXNpbmcgYSBub3ZlbCB0ZWNobmlxdWUgcmVmZXJyZWQgdG8gYXMgdGhlIFNpbmdsZSBQYXJ0aWNsZSBFbGVjdHJvZHluYW1pYyBMdW5nIChTUEVMKS4gSW4gZG9pbmcgc28sIGV2YXBvcmF0aW5nIGFlcm9zb2wgZHJvcGxldHMgYXJlIHNob3duIGNhcGFibGUgb2YgYWN0aW5nIGFzIGNvbmRlbnNhdGlvbiBudWNsZWkgZm9yIHdhdGVyLiBJbmRlZWQsIHdlIHNob3cgdGhhdCB0aGUgcmFwaWQgdmFwb3Jpc2F0aW9uIG9mIHZvbGF0aWxlIGNvbXBvbmVudHMgZnJvbSBhIHZvbGF0aWxlIGRyb3BsZXQgaXMgZGlyZWN0bHkgY29ycmVsYXRlZCB0byB0aGUgdm9sdW1lIG9mIHdhdGVyIHRha2VuIHVwIGJ5IGNvbmRlbnNhdGlvbi4gRnVydGhlcm1vcmUsIGEgc2lnbmlmaWNhbnQgdm9sdW1lIG9mIHdhdGVyIGlzIHNob3duIHRvIGNvbmRlbnNlIG9uIGRyb3BsZXRzIG9mIGEgbW9kZWwgcE1ESSBmb3JtdWxhdGlvbiAoaHlkcm9mbHVvcm9hbGthbmUgKEhGQSksIGV0aGFub2wgYW5kIGdseWNlcm9sKSBkdXJpbmcgZXZhcG9yYXRpdmUgZHJvcGxldCBhZ2VpbmcsIGRpc3BsYXlpbmcgYSBkcmFtYXRpYyBzaGlmdCBmcm9tIGEgY29yZSBjb21wb3NpdGlvbiBvZiBhIHZvbGF0aWxlIHNwZWNpZXMgdG8gdGhhdCBvZiBwcmVkb21pbmFudGx5IHdhdGVyIChub24tdm9sYXRpbGUgZ2x5Y2Vyb2wgcmVtYWluZWQgaW4gdGhpcyBjYXNlKS4gVGhpcyB5aWVsZHMgYSBkcm9wbGV0IHdpdGggYSB3YXRlciBhY3Rpdml0eSBvZiAwLjk4IGF0IHRoZSBpbnN0YW5jZSBvZiBpbmhhbGF0aW9uLiBUaGUgaW1wbGljYXRpb25zIG9mIHRoZXNlIHJlc3VsdHMgb24gcmVnaW9uYWwgYW5kIHRvdGFsIHB1bG1vbmFyeSBkcnVnIGRlcG9zaXRpb24gYXJlIGV4cGxvcmVkIHVzaW5nIHRoZSBJbnRlcm5hdGlvbmFsIENvbW1pc3Npb24gb2YgUmFkaW9sb2dpY2FsIFByb3RlY3Rpb24gKElDUlApIGRlcG9zaXRpb24gbW9kZWwsIHdpdGggYW4gaW50ZWdyYXRlZCBzZW1pLWFuYWx5dGljYWwgdHJlYXRtZW50IG9mIGh5Z3Jvc2NvcGljIGdyb3d0aC4gVGhyb3VnaCB0aGlzLCBkcm9wbGV0cyB3aXRoIHdhdGVyIGFjdGl2aXR5IG9mIDAuOTggdXBvbiBpbmhhbGF0aW9uIGFyZSBzaG93biB0byBwcm9kdWNlIG1hcmtlZGx5IGRpZmZlcmVudCBkb3NlIGRlcG9zaXRpb24gcHJvZmlsZXMgdG8gdGhvc2Ugd2l0aCBsb3dlciB3YXRlciBhY3Rpdml0aWVzIGF0IHRoZSBwb2ludCBvZiBpbnNwaXJhdGlvbi4iLCJwdWJsaXNoZXIiOiJNdWx0aWRpc2NpcGxpbmFyeSBEaWdpdGFsIFB1Ymxpc2hpbmcgSW5zdGl0dXRlIiwiaXNzdWUiOiI3Iiwidm9sdW1lIjoiMTMiLCJjb250YWluZXItdGl0bGUtc2hvcnQiOiIifSwiaXNUZW1wb3JhcnkiOmZhbHNlfV19&quot;,&quot;citationItems&quot;:[{&quot;id&quot;:&quot;b30ed351-8c87-3b41-8b92-4471420b04f4&quot;,&quot;itemData&quot;:{&quot;type&quot;:&quot;article-journal&quot;,&quot;id&quot;:&quot;b30ed351-8c87-3b41-8b92-4471420b04f4&quot;,&quot;title&quot;:&quot;Water Uptake by Evaporating pMDI Aerosol Prior to Inhalation Affects Both Regional and Total Deposition in the Respiratory System&quot;,&quot;author&quot;:[{&quot;family&quot;:&quot;Legh-Land&quot;,&quot;given&quot;:&quot;Victoria&quot;,&quot;parse-names&quot;:false,&quot;dropping-particle&quot;:&quot;&quot;,&quot;non-dropping-particle&quot;:&quot;&quot;},{&quot;family&quot;:&quot;Haddrell&quot;,&quot;given&quot;:&quot;Allen E.&quot;,&quot;parse-names&quot;:false,&quot;dropping-particle&quot;:&quot;&quot;,&quot;non-dropping-particle&quot;:&quot;&quot;},{&quot;family&quot;:&quot;Lewis&quot;,&quot;given&quot;:&quot;David&quot;,&quot;parse-names&quot;:false,&quot;dropping-particle&quot;:&quot;&quot;,&quot;non-dropping-particle&quot;:&quot;&quot;},{&quot;family&quot;:&quot;Murnane&quot;,&quot;given&quot;:&quot;Darragh&quot;,&quot;parse-names&quot;:false,&quot;dropping-particle&quot;:&quot;&quot;,&quot;non-dropping-particle&quot;:&quot;&quot;},{&quot;family&quot;:&quot;Reid&quot;,&quot;given&quot;:&quot;Jonathan P.&quot;,&quot;parse-names&quot;:false,&quot;dropping-particle&quot;:&quot;&quot;,&quot;non-dropping-particle&quot;:&quot;&quot;}],&quot;container-title&quot;:&quot;Pharmaceutics 2021, Vol. 13, Page 941&quot;,&quot;accessed&quot;:{&quot;date-parts&quot;:[[2022,4,13]]},&quot;DOI&quot;:&quot;10.3390/PHARMACEUTICS13070941&quot;,&quot;ISSN&quot;:&quot;1999-4923&quot;,&quot;URL&quot;:&quot;https://www.mdpi.com/1999-4923/13/7/941/htm&quot;,&quot;issued&quot;:{&quot;date-parts&quot;:[[2021,6,24]]},&quot;page&quot;:&quot;941&quot;,&quot;abstract&quot;:&quot;As pulmonary drug deposition is a function of aerosol particle size distribution, it is critical that the dynamics of particle formation and maturation in pMDI sprays in the interim between generation and inhalation are fully understood. This paper presents an approach to measure the evaporative and condensational fluxes of volatile components and water from and to solution pMDI droplets following generation using a novel technique referred to as the Single Particle Electrodynamic Lung (SPEL). In doing so, evaporating aerosol droplets are shown capable of acting as condensation nuclei for water. Indeed, we show that the rapid vaporisation of volatile components from a volatile droplet is directly correlated to the volume of water taken up by condensation. Furthermore, a significant volume of water is shown to condense on droplets of a model pMDI formulation (hydrofluoroalkane (HFA), ethanol and glycerol) during evaporative droplet ageing, displaying a dramatic shift from a core composition of a volatile species to that of predominantly water (non-volatile glycerol remained in this case). This yields a droplet with a water activity of 0.98 at the instance of inhalation. The implications of these results on regional and total pulmonary drug deposition are explored using the International Commission of Radiological Protection (ICRP) deposition model, with an integrated semi-analytical treatment of hygroscopic growth. Through this, droplets with water activity of 0.98 upon inhalation are shown to produce markedly different dose deposition profiles to those with lower water activities at the point of inspiration.&quot;,&quot;publisher&quot;:&quot;Multidisciplinary Digital Publishing Institute&quot;,&quot;issue&quot;:&quot;7&quot;,&quot;volume&quot;:&quot;13&quot;,&quot;container-title-short&quot;:&quot;&quot;},&quot;isTemporary&quot;:false}]},{&quot;citationID&quot;:&quot;MENDELEY_CITATION_f637470d-209c-4fb7-8a21-78f40279c203&quot;,&quot;properties&quot;:{&quot;noteIndex&quot;:0},&quot;isEdited&quot;:false,&quot;manualOverride&quot;:{&quot;isManuallyOverridden&quot;:false,&quot;citeprocText&quot;:&quot;[7]&quot;,&quot;manualOverrideText&quot;:&quot;&quot;},&quot;citationTag&quot;:&quot;MENDELEY_CITATION_v3_eyJjaXRhdGlvbklEIjoiTUVOREVMRVlfQ0lUQVRJT05fZjYzNzQ3MGQtMjA5Yy00ZmI3LThhMjEtNzhmNDAyNzljMjAzIiwicHJvcGVydGllcyI6eyJub3RlSW5kZXgiOjB9LCJpc0VkaXRlZCI6ZmFsc2UsIm1hbnVhbE92ZXJyaWRlIjp7ImlzTWFudWFsbHlPdmVycmlkZGVuIjpmYWxzZSwiY2l0ZXByb2NUZXh0IjoiWzddIiwibWFudWFsT3ZlcnJpZGVUZXh0IjoiIn0sImNpdGF0aW9uSXRlbXMiOlt7ImlkIjoiZjA0MTRjZTUtMjVhNy0zNmRkLWJiNzQtZmY2ODE1YmQ2NjI5IiwiaXRlbURhdGEiOnsidHlwZSI6ImFydGljbGUtam91cm5hbCIsImlkIjoiZjA0MTRjZTUtMjVhNy0zNmRkLWJiNzQtZmY2ODE1YmQ2NjI5IiwidGl0bGUiOiJUaGUgcmVsYXRpdmUgaW5mbHVlbmNlIG9mIGF0b21pemF0aW9uIGFuZCBldmFwb3JhdGlvbiBvbiBtZXRlcmVkIGRvc2UgaW5oYWxlciBkcnVnIGRlbGl2ZXJ5IGVmZmljaWVuY3kiLCJhdXRob3IiOlt7ImZhbWlseSI6IlN0ZWluIiwiZ2l2ZW4iOiJTdGVwaGVuIFcuIiwicGFyc2UtbmFtZXMiOmZhbHNlLCJkcm9wcGluZy1wYXJ0aWNsZSI6IiIsIm5vbi1kcm9wcGluZy1wYXJ0aWNsZSI6IiJ9LHsiZmFtaWx5IjoiTXlyZGFsIiwiZ2l2ZW4iOiJQYXVsIEIuIiwicGFyc2UtbmFtZXMiOmZhbHNlLCJkcm9wcGluZy1wYXJ0aWNsZSI6IiIsIm5vbi1kcm9wcGluZy1wYXJ0aWNsZSI6IiJ9XSwiY29udGFpbmVyLXRpdGxlIjoiQWVyb3NvbCBTY2llbmNlIGFuZCBUZWNobm9sb2d5IiwiRE9JIjoiMTAuMTA4MC8wMjc4NjgyMDYwMDYxMjI2OCIsIklTU04iOiIwMjc4NjgyNiIsImlzc3VlZCI6eyJkYXRlLXBhcnRzIjpbWzIwMDZdXX0sInBhZ2UiOiIzMzUtMzQ3IiwiYWJzdHJhY3QiOiJGYWN0b3JzIGluZmx1ZW5jaW5nIHRoZSBkZWxpdmVyeSBlZmZpY2llbmN5IGZyb21IRkEtMTM0YSBNRElzIHdlcmUgZXhhbWluZWQgdGhlb3JldGljYWxseSBhbmQgZXhwZXJpbWVudGFsbHkuIFRoZSB0aW1lIHJlcXVpcmVkIGZvciBldmFwb3JhdGlvbiBvZiBIRkEtMTM0YSBhbmQgZXRoYW5vbCBkcm9wbGV0cyB3ZXJlIHRoZW9yZXRpY2FsbHkgY2FsY3VsYXRlZC4gSEZBLTEzNGEgZHJvcGxldHMgd2VyZSBzaG93biB0byBldmFwb3JhdGUgYXBwcm94aW1hdGVseSBzZXZlbiB0aW1lcyBmYXN0ZXIgdGhhbiBldGhhbm9sIGRyb3BsZXRzIG9mIHRoZSBzYW1lIHNpemUsIGV2ZW4gdGhvdWdoIEhGQS0xMzRhIGRyb3BsZXRzIGNvb2wgdG8gYXBwcm94aW1hdGVseSA3OCBkZWdyZWVzIGJlbG93IGFtYmllbnQgdGVtcGVyYXR1cmUgZHVyaW5nIGV2YXBvcmF0aW9uLiBNREkgZGVsaXZlcnkgZWZmaWNpZW5jeSB3YXMgZXhwZXJpbWVudGFsbHkgc2hvd24gdG8gZGVjcmVhc2Ugd2l0aCBpbmNyZWFzaW5nIGV0aGFub2wgY29uY2VudHJhdGlvbiwgaG93ZXZlciwgdGhlIGNvcnJlc3BvbmRpbmcgZGVjcmVhc2UgaW4gdmFwb3IgcHJlc3N1cmUgd2FzIG5vdCB0aGUgcHJpbWFyeSB2YXJpYWJsZSByZXNwb25zaWJsZSBmb3IgdGhlIGRlY3JlYXNlZCBlZmZpY2llbmN5LiBSYXRoZXIsIHRoaXMgd2FzIHNob3duIHRvIGJlIHByaW1hcmlseSBkdWUgdG8gdGhlIGluY3JlYXNlZCB0aW1lIHJlcXVpcmVkIGZvciB0aGUgZHJvcGxldHMgdG8gZXZhcG9yYXRlIGFzIGV0aGFub2wgY29uY2VudHJhdGlvbiBpbmNyZWFzZWQuIERyb3BsZXRzIHRoYXQgZXZhcG9yYXRlIHNsb3dseSByZW1haW4gZm9yIGEgbG9uZ2VyIHBlcmlvZCBpbiB0aGUgc2l6ZSByYW5nZSB0aGF0IGlzIG1vcmUgbGlrZWx5IHRvIGRlcG9zaXQgdmlhIHR1cmJ1bGVudCBkZXBvc2l0aW9uIGluIHRoZSBhY3R1YXRvciBtb3V0aHBpZWNlIG9yIFVTUCBJbmxldCBkdXJpbmcgY2FzY2FkZSBpbXBhY3Rpb24gdGVzdHMuIFRlc3RzIHdpdGggZXhwZXJpbWVudGFsIE1ESXMgdXNpbmcgYWx0ZXJuYXRpdmUgY29zb2x2ZW50cyBjb25maXJtZWQgdGhhdCBNREkgZGVsaXZlcnkgZWZmaWNpZW5jeSBpcyBtdWNoIG1vcmUgc2Vuc2l0aXZlIHRvIHRoZSB0aW1lIHJlcXVpcmVkIGZvciBldmFwb3JhdGlvbiBvZiB0aGUgZHJvcGxldHMgdGhhbiBvbiB0aGUgZm9ybXVsYXRpb24gdmFwb3IgcHJlc3N1cmUgb3IgdGhlIHNpemUgb2YgdGhlIGF0b21pemVkIGRyb3BsZXRzLiBUaGlzIGluZGljYXRlcyB0aGF0IGZhY3RvcnMgYWZmZWN0aW5nIHRoZSBldmFwb3JhdGlvbiBvZiBhbiBNREkgYWVyb3NvbCBwbGF5IGEgbGFyZ2VyIHJvbGUgaW4gZGV0ZXJtaW5pbmcgTURJIGRlbGl2ZXJ5IGVmZmljaWVuY3kgdGhhbiBkbyBhdG9taXphdGlvbiBlZmZlY3RzLiBDb3B5cmlnaHQgwqkgQW1lcmljYW4gQXNzb2NpYXRpb24gZm9yIEFlcm9zb2wgUmVzZWFyY2guIiwiaXNzdWUiOiI1Iiwidm9sdW1lIjoiNDAiLCJjb250YWluZXItdGl0bGUtc2hvcnQiOiIifSwiaXNUZW1wb3JhcnkiOmZhbHNlfV19&quot;,&quot;citationItems&quot;:[{&quot;id&quot;:&quot;f0414ce5-25a7-36dd-bb74-ff6815bd6629&quot;,&quot;itemData&quot;:{&quot;type&quot;:&quot;article-journal&quot;,&quot;id&quot;:&quot;f0414ce5-25a7-36dd-bb74-ff6815bd6629&quot;,&quot;title&quot;:&quot;The relative influence of atomization and evaporation on metered dose inhaler drug delivery efficiency&quot;,&quot;author&quot;:[{&quot;family&quot;:&quot;Stein&quot;,&quot;given&quot;:&quot;Stephen W.&quot;,&quot;parse-names&quot;:false,&quot;dropping-particle&quot;:&quot;&quot;,&quot;non-dropping-particle&quot;:&quot;&quot;},{&quot;family&quot;:&quot;Myrdal&quot;,&quot;given&quot;:&quot;Paul B.&quot;,&quot;parse-names&quot;:false,&quot;dropping-particle&quot;:&quot;&quot;,&quot;non-dropping-particle&quot;:&quot;&quot;}],&quot;container-title&quot;:&quot;Aerosol Science and Technology&quot;,&quot;DOI&quot;:&quot;10.1080/02786820600612268&quot;,&quot;ISSN&quot;:&quot;02786826&quot;,&quot;issued&quot;:{&quot;date-parts&quot;:[[2006]]},&quot;page&quot;:&quot;335-347&quot;,&quot;abstract&quot;:&quot;Factors influencing the delivery efficiency fromHFA-134a MDIs were examined theoretically and experimentally. The time required for evaporation of HFA-134a and ethanol droplets were theoretically calculated. HFA-134a droplets were shown to evaporate approximately seven times faster than ethanol droplets of the same size, even though HFA-134a droplets cool to approximately 78 degrees below ambient temperature during evaporation. MDI delivery efficiency was experimentally shown to decrease with increasing ethanol concentration, however, the corresponding decrease in vapor pressure was not the primary variable responsible for the decreased efficiency. Rather, this was shown to be primarily due to the increased time required for the droplets to evaporate as ethanol concentration increased. Droplets that evaporate slowly remain for a longer period in the size range that is more likely to deposit via turbulent deposition in the actuator mouthpiece or USP Inlet during cascade impaction tests. Tests with experimental MDIs using alternative cosolvents confirmed that MDI delivery efficiency is much more sensitive to the time required for evaporation of the droplets than on the formulation vapor pressure or the size of the atomized droplets. This indicates that factors affecting the evaporation of an MDI aerosol play a larger role in determining MDI delivery efficiency than do atomization effects. Copyright © American Association for Aerosol Research.&quot;,&quot;issue&quot;:&quot;5&quot;,&quot;volume&quot;:&quot;40&quot;,&quot;container-title-short&quot;:&quot;&quot;},&quot;isTemporary&quot;:false}]},{&quot;citationID&quot;:&quot;MENDELEY_CITATION_a6f1ee2a-efc9-4958-bbfc-76a759ceff13&quot;,&quot;properties&quot;:{&quot;noteIndex&quot;:0},&quot;isEdited&quot;:false,&quot;manualOverride&quot;:{&quot;isManuallyOverridden&quot;:false,&quot;citeprocText&quot;:&quot;[12,13]&quot;,&quot;manualOverrideText&quot;:&quot;&quot;},&quot;citationTag&quot;:&quot;MENDELEY_CITATION_v3_eyJjaXRhdGlvbklEIjoiTUVOREVMRVlfQ0lUQVRJT05fYTZmMWVlMmEtZWZjOS00OTU4LWJiZmMtNzZhNzU5Y2VmZjEzIiwicHJvcGVydGllcyI6eyJub3RlSW5kZXgiOjB9LCJpc0VkaXRlZCI6ZmFsc2UsIm1hbnVhbE92ZXJyaWRlIjp7ImlzTWFudWFsbHlPdmVycmlkZGVuIjpmYWxzZSwiY2l0ZXByb2NUZXh0IjoiWzEyLDEzXSIsIm1hbnVhbE92ZXJyaWRlVGV4dCI6IiJ9LCJjaXRhdGlvbkl0ZW1zIjpbeyJpZCI6IjA5YTJjMDk4LWJjMzQtMzQ3NS05OTIzLTc0NDhjYzEzMzkyMCIsIml0ZW1EYXRhIjp7InR5cGUiOiJhcnRpY2xlLWpvdXJuYWwiLCJpZCI6IjA5YTJjMDk4LWJjMzQtMzQ3NS05OTIzLTc0NDhjYzEzMzkyMCIsInRpdGxlIjoiVWx0cmFmYXN0IGltYWdpbmcgbWV0aG9kIHRvIG1lYXN1cmUgc3VyZmFjZSB0ZW5zaW9uIGFuZCB2aXNjb3NpdHkgb2YgaW5ramV0LXByaW50ZWQgZHJvcGxldHMgaW4gZmxpZ2h0IiwiYXV0aG9yIjpbeyJmYW1pbHkiOiJTdGFhdCIsImdpdmVuIjoiSGVuZHJpayBKLkouIiwicGFyc2UtbmFtZXMiOmZhbHNlLCJkcm9wcGluZy1wYXJ0aWNsZSI6IiIsIm5vbi1kcm9wcGluZy1wYXJ0aWNsZSI6IiJ9LHsiZmFtaWx5IjoiQm9zIiwiZ2l2ZW4iOiJBcmphbiIsInBhcnNlLW5hbWVzIjpmYWxzZSwiZHJvcHBpbmctcGFydGljbGUiOiIiLCJub24tZHJvcHBpbmctcGFydGljbGUiOiJ2YW4gZGVyIn0seyJmYW1pbHkiOiJCZXJnIiwiZ2l2ZW4iOiJNYXJjIiwicGFyc2UtbmFtZXMiOmZhbHNlLCJkcm9wcGluZy1wYXJ0aWNsZSI6IiIsIm5vbi1kcm9wcGluZy1wYXJ0aWNsZSI6InZhbiBkZW4ifSx7ImZhbWlseSI6IlJlaW50ZW4iLCJnaXZlbiI6IkhhbnMiLCJwYXJzZS1uYW1lcyI6ZmFsc2UsImRyb3BwaW5nLXBhcnRpY2xlIjoiIiwibm9uLWRyb3BwaW5nLXBhcnRpY2xlIjoiIn0seyJmYW1pbHkiOiJXaWpzaG9mZiIsImdpdmVuIjoiSGVybWFuIiwicGFyc2UtbmFtZXMiOmZhbHNlLCJkcm9wcGluZy1wYXJ0aWNsZSI6IiIsIm5vbi1kcm9wcGluZy1wYXJ0aWNsZSI6IiJ9LHsiZmFtaWx5IjoiVmVyc2x1aXMiLCJnaXZlbiI6Ik1pY2hlbCIsInBhcnNlLW5hbWVzIjpmYWxzZSwiZHJvcHBpbmctcGFydGljbGUiOiIiLCJub24tZHJvcHBpbmctcGFydGljbGUiOiIifSx7ImZhbWlseSI6IkxvaHNlIiwiZ2l2ZW4iOiJEZXRsZWYiLCJwYXJzZS1uYW1lcyI6ZmFsc2UsImRyb3BwaW5nLXBhcnRpY2xlIjoiIiwibm9uLWRyb3BwaW5nLXBhcnRpY2xlIjoiIn1dLCJjb250YWluZXItdGl0bGUiOiJFeHBlcmltZW50cyBpbiBGbHVpZHMiLCJjb250YWluZXItdGl0bGUtc2hvcnQiOiJFeHAgRmx1aWRzIiwiRE9JIjoiMTAuMTAwNy9zMDAzNDgtMDE2LTIyODQtOCIsIklTU04iOiIwNzIzNDg2NCIsImlzc3VlZCI6eyJkYXRlLXBhcnRzIjpbWzIwMTddXX0sInBhZ2UiOiIxLTgiLCJhYnN0cmFjdCI6IkluIG1vZGVybiBkcm9wLW9uLWRlbWFuZCBpbmtqZXQgcHJpbnRpbmcsIHRoZSBqZXR0ZWQgZHJvcGxldHMgY29udGFpbiBhIG1peHR1cmUgb2Ygc29sdmVudHMsIHBpZ21lbnRzIGFuZCBzdXJmYWN0YW50cy4gSW4gb3JkZXIgdG8gYWNjdXJhdGVseSBjb250cm9sIHRoZSBkcm9wbGV0IGZvcm1hdGlvbiBwcm9jZXNzLCBpdHMgaW4tZmxpZ2h0IGR5bmFtaWNzLCBhbmQgZGVwb3NpdGlvbiBjaGFyYWN0ZXJpc3RpY3MgdXBvbiBpbXBhY3QgYXQgdGhlIHVuZGVybHlpbmcgc3Vic3RyYXRlLCBpdCBpcyBrZXkgdG8gcXVhbnRpZnkgdGhlIGluc3RhbnRhbmVvdXMgbGlxdWlkIHByb3BlcnRpZXMgb2YgdGhlIGRyb3BsZXRzIGR1cmluZyB0aGUgZW50aXJlIGlua2pldC1wcmludGluZyBwcm9jZXNzLiBBbiBhbmFseXNpcyBvZiBzaGFwZSBvc2NpbGxhdGlvbiBkeW5hbWljcyBpcyBrbm93biB0byBnaXZlIGRpcmVjdCBpbmZvcm1hdGlvbiBvZiB0aGUgbG9jYWwgbGlxdWlkIHByb3BlcnRpZXMgb2YgbWlsbGltZXRlci1zaXplZCBkcm9wbGV0cyBhbmQgYnViYmxlcy4gSGVyZSwgd2UgYXBwbHkgdGhpcyB0ZWNobmlxdWUgdG8gbWVhc3VyZSB0aGUgc3VyZmFjZSB0ZW5zaW9uIGFuZCB2aXNjb3NpdHkgb2YgbWljcm9tZXRlci1zaXplZCBpbmtqZXQgZHJvcGxldHMgaW4gZmxpZ2h0IGJ5IHJlY29yZGluZyB0aGUgZHJvcGxldCBzaGFwZSBvc2NpbGxhdGlvbnMgbWljcm9zZWNvbmRzIGFmdGVyIHBpbmNoLW9mZiBmcm9tIHRoZSBub3p6bGUuIEZyb20gdGhlIGRhbXBlZCBvc2NpbGxhdGlvbiBhbXBsaXR1ZGUgYW5kIGZyZXF1ZW5jeSB3ZSBkZWR1Y2UgdGhlIHZpc2Nvc2l0eSBhbmQgc3VyZmFjZSB0ZW5zaW9uLCByZXNwZWN0aXZlbHkuIFdpdGggdGhpcyB1bHRyYWZhc3QgaW1hZ2luZyBtZXRob2QsIHdlIHN0dWR5IHRoZSByb2xlIG9mIHN1cmZhY3RhbnRzIGluIGZyZXNobHkgbWFkZSBpbmtqZXQgZHJvcGxldHMgaW4gZmxpZ2h0IGFuZCBjb21wYXJlIHRvIGNvbXBsZW1lbnRhcnkgdGVjaG5pcXVlcyBmb3IgZHluYW1pYyBzdXJmYWNlIHRlbnNpb24gbWVhc3VyZW1lbnRzLiIsInB1Ymxpc2hlciI6IlNwcmluZ2VyIEJlcmxpbiBIZWlkZWxiZXJnIiwiaXNzdWUiOiIxIiwidm9sdW1lIjoiNTgifSwiaXNUZW1wb3JhcnkiOmZhbHNlfSx7ImlkIjoiNmRhMzExNmItMGVmNy0zOGUzLWE4YjYtZmVmN2U5MzI1ZjhjIiwiaXRlbURhdGEiOnsidHlwZSI6ImFydGljbGUtam91cm5hbCIsImlkIjoiNmRhMzExNmItMGVmNy0zOGUzLWE4YjYtZmVmN2U5MzI1ZjhjIiwidGl0bGUiOiJTdXJmYWNlIFRlbnNpb25zIG9mIFBpY29saXRlciBEcm9wbGV0cyB3aXRoIFN1Yi1NaWxsaXNlY29uZCBTdXJmYWNlIEFnZSIsImF1dGhvciI6W3siZmFtaWx5IjoiTWlsZXMiLCJnaXZlbiI6IlJhY2hhZWwgRS5ILiIsInBhcnNlLW5hbWVzIjpmYWxzZSwiZHJvcHBpbmctcGFydGljbGUiOiIiLCJub24tZHJvcHBpbmctcGFydGljbGUiOiIifSx7ImZhbWlseSI6IkdsZXJ1bSIsImdpdmVuIjoiTWljaGFlbCBXLkouIiwicGFyc2UtbmFtZXMiOmZhbHNlLCJkcm9wcGluZy1wYXJ0aWNsZSI6IiIsIm5vbi1kcm9wcGluZy1wYXJ0aWNsZSI6IiJ9LHsiZmFtaWx5IjoiQm95ZXIiLCJnaXZlbiI6IkhhbGxpZSBDLiIsInBhcnNlLW5hbWVzIjpmYWxzZSwiZHJvcHBpbmctcGFydGljbGUiOiIiLCJub24tZHJvcHBpbmctcGFydGljbGUiOiIifSx7ImZhbWlseSI6IldhbGtlciIsImdpdmVuIjoiSmltIFMuIiwicGFyc2UtbmFtZXMiOmZhbHNlLCJkcm9wcGluZy1wYXJ0aWNsZSI6IiIsIm5vbi1kcm9wcGluZy1wYXJ0aWNsZSI6IiJ9LHsiZmFtaWx5IjoiRHV0Y2hlciIsImdpdmVuIjoiQ2FyaSBTLiIsInBhcnNlLW5hbWVzIjpmYWxzZSwiZHJvcHBpbmctcGFydGljbGUiOiIiLCJub24tZHJvcHBpbmctcGFydGljbGUiOiIifSx7ImZhbWlseSI6IkJ6ZGVrIiwiZ2l2ZW4iOiJCcnlhbiBSLiIsInBhcnNlLW5hbWVzIjpmYWxzZSwiZHJvcHBpbmctcGFydGljbGUiOiIiLCJub24tZHJvcHBpbmctcGFydGljbGUiOiIifV0sImNvbnRhaW5lci10aXRsZSI6IkpvdXJuYWwgb2YgUGh5c2ljYWwgQ2hlbWlzdHJ5IEEiLCJET0kiOiIxMC4xMDIxL2Fjcy5qcGNhLjliMDA5MDMiLCJJU1NOIjoiMTUyMDUyMTUiLCJQTUlEIjoiMzA4NjQ3OTgiLCJpc3N1ZWQiOnsiZGF0ZS1wYXJ0cyI6W1syMDE5XV19LCJwYWdlIjoiMzAyMS0zMDI5IiwiYWJzdHJhY3QiOiJBZXJvc29scyBhcmUga2V5IGNvbXBvbmVudHMgb2YgdGhlIGF0bW9zcGhlcmUgYW5kIHBsYXkgaW1wb3J0YW50IHJvbGVzIGluIG1hbnkgaW5kdXN0cmlhbCBwcm9jZXNzZXMuIEJlY2F1c2UgYWVyb3NvbCBwYXJ0aWNsZXMgaGF2ZSBoaWdoIHN1cmZhY2UtdG8tdm9sdW1lIHJhdGlvcywgdGhlaXIgc3VyZmFjZSBwcm9wZXJ0aWVzIGFyZSBlc3BlY2lhbGx5IGltcG9ydGFudC4gSG93ZXZlciwgZGlyZWN0IG1lYXN1cmVtZW50IG9mIHRoZSBzdXJmYWNlIHByb3BlcnRpZXMgb2YgYWVyb3NvbCBwYXJ0aWNsZXMgaXMgY2hhbGxlbmdpbmcuIEluIHRoaXMgd29yaywgd2UgZGVzY3JpYmUgYW4gYXBwcm9hY2ggdG8gbWVhc3VyZSB0aGUgc3VyZmFjZSB0ZW5zaW9uIG9mIHBpY29saXRlciB2b2x1bWUgZHJvcGxldHMgd2l0aCBzdXJmYWNlIGFnZSA8MSBtcyBieSByZXNvbHZpbmcgdGhlaXIgZHluYW1pYyBvc2NpbGxhdGlvbnMgaW4gc2hhcGUgaW1tZWRpYXRlbHkgYWZ0ZXIgZWplY3Rpb24gZnJvbSBhIG1pY3JvZHJvcGxldCBkaXNwZW5zZXIuIERyb3BsZXQgc2hhcGUgb3NjaWxsYXRpb25zIGFyZSBtb25pdG9yZWQgYnkgaGlnaGx5IHRpbWUtcmVzb2x2ZWQgKDUwMCBucykgc3Ryb2Jvc2NvcGljIGltYWdpbmcsIGFuZCBkcm9wbGV0IHN1cmZhY2UgdGVuc2lvbiBpcyBhY2N1cmF0ZWx5IHJldHJpZXZlZCBhY3Jvc3MgYSB3aWRlIHJhbmdlIG9mIGRyb3BsZXQgc2l6ZXMgKDEwLTI1IM68bSByYWRpdXMpIGFuZCBzdXJmYWNlIGFnZXMgKGRvd24gdG8g4oi8MTAwIM68cykuIFRoZSBhcHByb2FjaCBpcyB2YWxpZGF0ZWQgZm9yIGRyb3BsZXRzIGNvbnRhaW5pbmcgc29kaXVtIGNobG9yaWRlLCBnbHV0YXJpYyBhY2lkLCBhbmQgd2F0ZXIsIHdoaWNoIGFsbCBzaG93IG5vIHZhcmlhdGlvbiBpbiBzdXJmYWNlIHRlbnNpb24gd2l0aCBzdXJmYWNlIGFnZS4gRXhwZXJpbWVudGFsIHJlc3VsdHMgZnJvbSB0aGUgbWljcm9kcm9wbGV0IGRpc3BlbnNlciBhcHByb2FjaCBhcmUgY29tcGFyZWQgdG8gY29tcGxlbWVudGFyeSBzdXJmYWNlIHRlbnNpb24gbWVhc3VyZW1lbnRzIG9mIDUtMTAgzrxtIHJhZGl1cyBkcm9wbGV0cyB3aXRoIGFnZWQgc3VyZmFjZXMgdXNpbmcgYSBob2xvZ3JhcGhpYyBvcHRpY2FsIHR3ZWV6ZXJzIGFwcHJvYWNoIGFuZCBwcmVkaWN0aW9ucyBvZiBzdXJmYWNlIHRlbnNpb24gdXNpbmcgYSBzdGF0aXN0aWNhbCB0aGVybW9keW5hbWljIG1vZGVsLiBUaGVzZSBhcHByb2FjaGVzIGNvbWJpbmVkIHdpbGwgYWxsb3cgaW52ZXN0aWdhdGlvbiBvZiBkcm9wbGV0IHN1cmZhY2UgdGVuc2lvbiBhY3Jvc3MgYSB3aWRlIHJhbmdlIG9mIGRyb3BsZXQgc2l6ZXMsIGNvbXBvc2l0aW9ucywgYW5kIHN1cmZhY2UgYWdlcy4iLCJnZW5yZSI6InJlc2VhcmNoLWFydGljbGUiLCJwdWJsaXNoZXIiOiJBbWVyaWNhbiBDaGVtaWNhbCBTb2NpZXR5IiwiaXNzdWUiOiIxMyIsInZvbHVtZSI6IjEyMyIsImNvbnRhaW5lci10aXRsZS1zaG9ydCI6IiJ9LCJpc1RlbXBvcmFyeSI6ZmFsc2V9XX0=&quot;,&quot;citationItems&quot;:[{&quot;id&quot;:&quot;09a2c098-bc34-3475-9923-7448cc133920&quot;,&quot;itemData&quot;:{&quot;type&quot;:&quot;article-journal&quot;,&quot;id&quot;:&quot;09a2c098-bc34-3475-9923-7448cc133920&quot;,&quot;title&quot;:&quot;Ultrafast imaging method to measure surface tension and viscosity of inkjet-printed droplets in flight&quot;,&quot;author&quot;:[{&quot;family&quot;:&quot;Staat&quot;,&quot;given&quot;:&quot;Hendrik J.J.&quot;,&quot;parse-names&quot;:false,&quot;dropping-particle&quot;:&quot;&quot;,&quot;non-dropping-particle&quot;:&quot;&quot;},{&quot;family&quot;:&quot;Bos&quot;,&quot;given&quot;:&quot;Arjan&quot;,&quot;parse-names&quot;:false,&quot;dropping-particle&quot;:&quot;&quot;,&quot;non-dropping-particle&quot;:&quot;van der&quot;},{&quot;family&quot;:&quot;Berg&quot;,&quot;given&quot;:&quot;Marc&quot;,&quot;parse-names&quot;:false,&quot;dropping-particle&quot;:&quot;&quot;,&quot;non-dropping-particle&quot;:&quot;van den&quot;},{&quot;family&quot;:&quot;Reinten&quot;,&quot;given&quot;:&quot;Hans&quot;,&quot;parse-names&quot;:false,&quot;dropping-particle&quot;:&quot;&quot;,&quot;non-dropping-particle&quot;:&quot;&quot;},{&quot;family&quot;:&quot;Wijshoff&quot;,&quot;given&quot;:&quot;Herman&quot;,&quot;parse-names&quot;:false,&quot;dropping-particle&quot;:&quot;&quot;,&quot;non-dropping-particle&quot;:&quot;&quot;},{&quot;family&quot;:&quot;Versluis&quot;,&quot;given&quot;:&quot;Michel&quot;,&quot;parse-names&quot;:false,&quot;dropping-particle&quot;:&quot;&quot;,&quot;non-dropping-particle&quot;:&quot;&quot;},{&quot;family&quot;:&quot;Lohse&quot;,&quot;given&quot;:&quot;Detlef&quot;,&quot;parse-names&quot;:false,&quot;dropping-particle&quot;:&quot;&quot;,&quot;non-dropping-particle&quot;:&quot;&quot;}],&quot;container-title&quot;:&quot;Experiments in Fluids&quot;,&quot;container-title-short&quot;:&quot;Exp Fluids&quot;,&quot;DOI&quot;:&quot;10.1007/s00348-016-2284-8&quot;,&quot;ISSN&quot;:&quot;07234864&quot;,&quot;issued&quot;:{&quot;date-parts&quot;:[[2017]]},&quot;page&quot;:&quot;1-8&quot;,&quot;abstract&quot;:&quot;In modern drop-on-demand inkjet printing, the jetted droplets contain a mixture of solvents, pigments and surfactants. In order to accurately control the droplet formation process, its in-flight dynamics, and deposition characteristics upon impact at the underlying substrate, it is key to quantify the instantaneous liquid properties of the droplets during the entire inkjet-printing process. An analysis of shape oscillation dynamics is known to give direct information of the local liquid properties of millimeter-sized droplets and bubbles. Here, we apply this technique to measure the surface tension and viscosity of micrometer-sized inkjet droplets in flight by recording the droplet shape oscillations microseconds after pinch-off from the nozzle. From the damped oscillation amplitude and frequency we deduce the viscosity and surface tension, respectively. With this ultrafast imaging method, we study the role of surfactants in freshly made inkjet droplets in flight and compare to complementary techniques for dynamic surface tension measurements.&quot;,&quot;publisher&quot;:&quot;Springer Berlin Heidelberg&quot;,&quot;issue&quot;:&quot;1&quot;,&quot;volume&quot;:&quot;58&quot;},&quot;isTemporary&quot;:false},{&quot;id&quot;:&quot;6da3116b-0ef7-38e3-a8b6-fef7e9325f8c&quot;,&quot;itemData&quot;:{&quot;type&quot;:&quot;article-journal&quot;,&quot;id&quot;:&quot;6da3116b-0ef7-38e3-a8b6-fef7e9325f8c&quot;,&quot;title&quot;:&quot;Surface Tensions of Picoliter Droplets with Sub-Millisecond Surface Age&quot;,&quot;author&quot;:[{&quot;family&quot;:&quot;Miles&quot;,&quot;given&quot;:&quot;Rachael E.H.&quot;,&quot;parse-names&quot;:false,&quot;dropping-particle&quot;:&quot;&quot;,&quot;non-dropping-particle&quot;:&quot;&quot;},{&quot;family&quot;:&quot;Glerum&quot;,&quot;given&quot;:&quot;Michael W.J.&quot;,&quot;parse-names&quot;:false,&quot;dropping-particle&quot;:&quot;&quot;,&quot;non-dropping-particle&quot;:&quot;&quot;},{&quot;family&quot;:&quot;Boyer&quot;,&quot;given&quot;:&quot;Hallie C.&quot;,&quot;parse-names&quot;:false,&quot;dropping-particle&quot;:&quot;&quot;,&quot;non-dropping-particle&quot;:&quot;&quot;},{&quot;family&quot;:&quot;Walker&quot;,&quot;given&quot;:&quot;Jim S.&quot;,&quot;parse-names&quot;:false,&quot;dropping-particle&quot;:&quot;&quot;,&quot;non-dropping-particle&quot;:&quot;&quot;},{&quot;family&quot;:&quot;Dutcher&quot;,&quot;given&quot;:&quot;Cari S.&quot;,&quot;parse-names&quot;:false,&quot;dropping-particle&quot;:&quot;&quot;,&quot;non-dropping-particle&quot;:&quot;&quot;},{&quot;family&quot;:&quot;Bzdek&quot;,&quot;given&quot;:&quot;Bryan R.&quot;,&quot;parse-names&quot;:false,&quot;dropping-particle&quot;:&quot;&quot;,&quot;non-dropping-particle&quot;:&quot;&quot;}],&quot;container-title&quot;:&quot;Journal of Physical Chemistry A&quot;,&quot;DOI&quot;:&quot;10.1021/acs.jpca.9b00903&quot;,&quot;ISSN&quot;:&quot;15205215&quot;,&quot;PMID&quot;:&quot;30864798&quot;,&quot;issued&quot;:{&quot;date-parts&quot;:[[2019]]},&quot;page&quot;:&quot;3021-3029&quot;,&quot;abstract&quot;:&quot;Aerosols are key components of the atmosphere and play important roles in many industrial processes. Because aerosol particles have high surface-to-volume ratios, their surface properties are especially important. However, direct measurement of the surface properties of aerosol particles is challenging. In this work, we describe an approach to measure the surface tension of picoliter volume droplets with surface age &lt;1 ms by resolving their dynamic oscillations in shape immediately after ejection from a microdroplet dispenser. Droplet shape oscillations are monitored by highly time-resolved (500 ns) stroboscopic imaging, and droplet surface tension is accurately retrieved across a wide range of droplet sizes (10-25 μm radius) and surface ages (down to ∼100 μs). The approach is validated for droplets containing sodium chloride, glutaric acid, and water, which all show no variation in surface tension with surface age. Experimental results from the microdroplet dispenser approach are compared to complementary surface tension measurements of 5-10 μm radius droplets with aged surfaces using a holographic optical tweezers approach and predictions of surface tension using a statistical thermodynamic model. These approaches combined will allow investigation of droplet surface tension across a wide range of droplet sizes, compositions, and surface ages.&quot;,&quot;genre&quot;:&quot;research-article&quot;,&quot;publisher&quot;:&quot;American Chemical Society&quot;,&quot;issue&quot;:&quot;13&quot;,&quot;volume&quot;:&quot;123&quot;,&quot;container-title-short&quot;:&quot;&quot;},&quot;isTemporary&quot;:false}]},{&quot;citationID&quot;:&quot;MENDELEY_CITATION_032c7689-2ae7-42ca-bc37-5afe92ce8755&quot;,&quot;properties&quot;:{&quot;noteIndex&quot;:0},&quot;isEdited&quot;:false,&quot;manualOverride&quot;:{&quot;isManuallyOverridden&quot;:false,&quot;citeprocText&quot;:&quot;[10,13]&quot;,&quot;manualOverrideText&quot;:&quot;&quot;},&quot;citationTag&quot;:&quot;MENDELEY_CITATION_v3_eyJjaXRhdGlvbklEIjoiTUVOREVMRVlfQ0lUQVRJT05fMDMyYzc2ODktMmFlNy00MmNhLWJjMzctNWFmZTkyY2U4NzU1IiwicHJvcGVydGllcyI6eyJub3RlSW5kZXgiOjB9LCJpc0VkaXRlZCI6ZmFsc2UsIm1hbnVhbE92ZXJyaWRlIjp7ImlzTWFudWFsbHlPdmVycmlkZGVuIjpmYWxzZSwiY2l0ZXByb2NUZXh0IjoiWzEwLDEzXSIsIm1hbnVhbE92ZXJyaWRlVGV4dCI6IiJ9LCJjaXRhdGlvbkl0ZW1zIjpbeyJpZCI6IjZkYTMxMTZiLTBlZjctMzhlMy1hOGI2LWZlZjdlOTMyNWY4YyIsIml0ZW1EYXRhIjp7InR5cGUiOiJhcnRpY2xlLWpvdXJuYWwiLCJpZCI6IjZkYTMxMTZiLTBlZjctMzhlMy1hOGI2LWZlZjdlOTMyNWY4YyIsInRpdGxlIjoiU3VyZmFjZSBUZW5zaW9ucyBvZiBQaWNvbGl0ZXIgRHJvcGxldHMgd2l0aCBTdWItTWlsbGlzZWNvbmQgU3VyZmFjZSBBZ2UiLCJhdXRob3IiOlt7ImZhbWlseSI6Ik1pbGVzIiwiZ2l2ZW4iOiJSYWNoYWVsIEUuSC4iLCJwYXJzZS1uYW1lcyI6ZmFsc2UsImRyb3BwaW5nLXBhcnRpY2xlIjoiIiwibm9uLWRyb3BwaW5nLXBhcnRpY2xlIjoiIn0seyJmYW1pbHkiOiJHbGVydW0iLCJnaXZlbiI6Ik1pY2hhZWwgVy5KLiIsInBhcnNlLW5hbWVzIjpmYWxzZSwiZHJvcHBpbmctcGFydGljbGUiOiIiLCJub24tZHJvcHBpbmctcGFydGljbGUiOiIifSx7ImZhbWlseSI6IkJveWVyIiwiZ2l2ZW4iOiJIYWxsaWUgQy4iLCJwYXJzZS1uYW1lcyI6ZmFsc2UsImRyb3BwaW5nLXBhcnRpY2xlIjoiIiwibm9uLWRyb3BwaW5nLXBhcnRpY2xlIjoiIn0seyJmYW1pbHkiOiJXYWxrZXIiLCJnaXZlbiI6IkppbSBTLiIsInBhcnNlLW5hbWVzIjpmYWxzZSwiZHJvcHBpbmctcGFydGljbGUiOiIiLCJub24tZHJvcHBpbmctcGFydGljbGUiOiIifSx7ImZhbWlseSI6IkR1dGNoZXIiLCJnaXZlbiI6IkNhcmkgUy4iLCJwYXJzZS1uYW1lcyI6ZmFsc2UsImRyb3BwaW5nLXBhcnRpY2xlIjoiIiwibm9uLWRyb3BwaW5nLXBhcnRpY2xlIjoiIn0seyJmYW1pbHkiOiJCemRlayIsImdpdmVuIjoiQnJ5YW4gUi4iLCJwYXJzZS1uYW1lcyI6ZmFsc2UsImRyb3BwaW5nLXBhcnRpY2xlIjoiIiwibm9uLWRyb3BwaW5nLXBhcnRpY2xlIjoiIn1dLCJjb250YWluZXItdGl0bGUiOiJKb3VybmFsIG9mIFBoeXNpY2FsIENoZW1pc3RyeSBBIiwiRE9JIjoiMTAuMTAyMS9hY3MuanBjYS45YjAwOTAzIiwiSVNTTiI6IjE1MjA1MjE1IiwiUE1JRCI6IjMwODY0Nzk4IiwiaXNzdWVkIjp7ImRhdGUtcGFydHMiOltbMjAxOV1dfSwicGFnZSI6IjMwMjEtMzAyOSIsImFic3RyYWN0IjoiQWVyb3NvbHMgYXJlIGtleSBjb21wb25lbnRzIG9mIHRoZSBhdG1vc3BoZXJlIGFuZCBwbGF5IGltcG9ydGFudCByb2xlcyBpbiBtYW55IGluZHVzdHJpYWwgcHJvY2Vzc2VzLiBCZWNhdXNlIGFlcm9zb2wgcGFydGljbGVzIGhhdmUgaGlnaCBzdXJmYWNlLXRvLXZvbHVtZSByYXRpb3MsIHRoZWlyIHN1cmZhY2UgcHJvcGVydGllcyBhcmUgZXNwZWNpYWxseSBpbXBvcnRhbnQuIEhvd2V2ZXIsIGRpcmVjdCBtZWFzdXJlbWVudCBvZiB0aGUgc3VyZmFjZSBwcm9wZXJ0aWVzIG9mIGFlcm9zb2wgcGFydGljbGVzIGlzIGNoYWxsZW5naW5nLiBJbiB0aGlzIHdvcmssIHdlIGRlc2NyaWJlIGFuIGFwcHJvYWNoIHRvIG1lYXN1cmUgdGhlIHN1cmZhY2UgdGVuc2lvbiBvZiBwaWNvbGl0ZXIgdm9sdW1lIGRyb3BsZXRzIHdpdGggc3VyZmFjZSBhZ2UgPDEgbXMgYnkgcmVzb2x2aW5nIHRoZWlyIGR5bmFtaWMgb3NjaWxsYXRpb25zIGluIHNoYXBlIGltbWVkaWF0ZWx5IGFmdGVyIGVqZWN0aW9uIGZyb20gYSBtaWNyb2Ryb3BsZXQgZGlzcGVuc2VyLiBEcm9wbGV0IHNoYXBlIG9zY2lsbGF0aW9ucyBhcmUgbW9uaXRvcmVkIGJ5IGhpZ2hseSB0aW1lLXJlc29sdmVkICg1MDAgbnMpIHN0cm9ib3Njb3BpYyBpbWFnaW5nLCBhbmQgZHJvcGxldCBzdXJmYWNlIHRlbnNpb24gaXMgYWNjdXJhdGVseSByZXRyaWV2ZWQgYWNyb3NzIGEgd2lkZSByYW5nZSBvZiBkcm9wbGV0IHNpemVzICgxMC0yNSDOvG0gcmFkaXVzKSBhbmQgc3VyZmFjZSBhZ2VzIChkb3duIHRvIOKIvDEwMCDOvHMpLiBUaGUgYXBwcm9hY2ggaXMgdmFsaWRhdGVkIGZvciBkcm9wbGV0cyBjb250YWluaW5nIHNvZGl1bSBjaGxvcmlkZSwgZ2x1dGFyaWMgYWNpZCwgYW5kIHdhdGVyLCB3aGljaCBhbGwgc2hvdyBubyB2YXJpYXRpb24gaW4gc3VyZmFjZSB0ZW5zaW9uIHdpdGggc3VyZmFjZSBhZ2UuIEV4cGVyaW1lbnRhbCByZXN1bHRzIGZyb20gdGhlIG1pY3JvZHJvcGxldCBkaXNwZW5zZXIgYXBwcm9hY2ggYXJlIGNvbXBhcmVkIHRvIGNvbXBsZW1lbnRhcnkgc3VyZmFjZSB0ZW5zaW9uIG1lYXN1cmVtZW50cyBvZiA1LTEwIM68bSByYWRpdXMgZHJvcGxldHMgd2l0aCBhZ2VkIHN1cmZhY2VzIHVzaW5nIGEgaG9sb2dyYXBoaWMgb3B0aWNhbCB0d2VlemVycyBhcHByb2FjaCBhbmQgcHJlZGljdGlvbnMgb2Ygc3VyZmFjZSB0ZW5zaW9uIHVzaW5nIGEgc3RhdGlzdGljYWwgdGhlcm1vZHluYW1pYyBtb2RlbC4gVGhlc2UgYXBwcm9hY2hlcyBjb21iaW5lZCB3aWxsIGFsbG93IGludmVzdGlnYXRpb24gb2YgZHJvcGxldCBzdXJmYWNlIHRlbnNpb24gYWNyb3NzIGEgd2lkZSByYW5nZSBvZiBkcm9wbGV0IHNpemVzLCBjb21wb3NpdGlvbnMsIGFuZCBzdXJmYWNlIGFnZXMuIiwiZ2VucmUiOiJyZXNlYXJjaC1hcnRpY2xlIiwicHVibGlzaGVyIjoiQW1lcmljYW4gQ2hlbWljYWwgU29jaWV0eSIsImlzc3VlIjoiMTMiLCJ2b2x1bWUiOiIxMjMiLCJjb250YWluZXItdGl0bGUtc2hvcnQiOiIifSwiaXNUZW1wb3JhcnkiOmZhbHNlfSx7ImlkIjoiYjMwZWQzNTEtOGM4Ny0zYjQxLThiOTItNDQ3MTQyMGIwNGY0IiwiaXRlbURhdGEiOnsidHlwZSI6ImFydGljbGUtam91cm5hbCIsImlkIjoiYjMwZWQzNTEtOGM4Ny0zYjQxLThiOTItNDQ3MTQyMGIwNGY0IiwidGl0bGUiOiJXYXRlciBVcHRha2UgYnkgRXZhcG9yYXRpbmcgcE1ESSBBZXJvc29sIFByaW9yIHRvIEluaGFsYXRpb24gQWZmZWN0cyBCb3RoIFJlZ2lvbmFsIGFuZCBUb3RhbCBEZXBvc2l0aW9uIGluIHRoZSBSZXNwaXJhdG9yeSBTeXN0ZW0iLCJhdXRob3IiOlt7ImZhbWlseSI6IkxlZ2gtTGFuZCIsImdpdmVuIjoiVmljdG9yaWEiLCJwYXJzZS1uYW1lcyI6ZmFsc2UsImRyb3BwaW5nLXBhcnRpY2xlIjoiIiwibm9uLWRyb3BwaW5nLXBhcnRpY2xlIjoiIn0seyJmYW1pbHkiOiJIYWRkcmVsbCIsImdpdmVuIjoiQWxsZW4gRS4iLCJwYXJzZS1uYW1lcyI6ZmFsc2UsImRyb3BwaW5nLXBhcnRpY2xlIjoiIiwibm9uLWRyb3BwaW5nLXBhcnRpY2xlIjoiIn0seyJmYW1pbHkiOiJMZXdpcyIsImdpdmVuIjoiRGF2aWQiLCJwYXJzZS1uYW1lcyI6ZmFsc2UsImRyb3BwaW5nLXBhcnRpY2xlIjoiIiwibm9uLWRyb3BwaW5nLXBhcnRpY2xlIjoiIn0seyJmYW1pbHkiOiJNdXJuYW5lIiwiZ2l2ZW4iOiJEYXJyYWdoIiwicGFyc2UtbmFtZXMiOmZhbHNlLCJkcm9wcGluZy1wYXJ0aWNsZSI6IiIsIm5vbi1kcm9wcGluZy1wYXJ0aWNsZSI6IiJ9LHsiZmFtaWx5IjoiUmVpZCIsImdpdmVuIjoiSm9uYXRoYW4gUC4iLCJwYXJzZS1uYW1lcyI6ZmFsc2UsImRyb3BwaW5nLXBhcnRpY2xlIjoiIiwibm9uLWRyb3BwaW5nLXBhcnRpY2xlIjoiIn1dLCJjb250YWluZXItdGl0bGUiOiJQaGFybWFjZXV0aWNzIDIwMjEsIFZvbC4gMTMsIFBhZ2UgOTQxIiwiYWNjZXNzZWQiOnsiZGF0ZS1wYXJ0cyI6W1syMDIyLDQsMTNdXX0sIkRPSSI6IjEwLjMzOTAvUEhBUk1BQ0VVVElDUzEzMDcwOTQxIiwiSVNTTiI6IjE5OTktNDkyMyIsIlVSTCI6Imh0dHBzOi8vd3d3Lm1kcGkuY29tLzE5OTktNDkyMy8xMy83Lzk0MS9odG0iLCJpc3N1ZWQiOnsiZGF0ZS1wYXJ0cyI6W1syMDIxLDYsMjRdXX0sInBhZ2UiOiI5NDEiLCJhYnN0cmFjdCI6IkFzIHB1bG1vbmFyeSBkcnVnIGRlcG9zaXRpb24gaXMgYSBmdW5jdGlvbiBvZiBhZXJvc29sIHBhcnRpY2xlIHNpemUgZGlzdHJpYnV0aW9uLCBpdCBpcyBjcml0aWNhbCB0aGF0IHRoZSBkeW5hbWljcyBvZiBwYXJ0aWNsZSBmb3JtYXRpb24gYW5kIG1hdHVyYXRpb24gaW4gcE1ESSBzcHJheXMgaW4gdGhlIGludGVyaW0gYmV0d2VlbiBnZW5lcmF0aW9uIGFuZCBpbmhhbGF0aW9uIGFyZSBmdWxseSB1bmRlcnN0b29kLiBUaGlzIHBhcGVyIHByZXNlbnRzIGFuIGFwcHJvYWNoIHRvIG1lYXN1cmUgdGhlIGV2YXBvcmF0aXZlIGFuZCBjb25kZW5zYXRpb25hbCBmbHV4ZXMgb2Ygdm9sYXRpbGUgY29tcG9uZW50cyBhbmQgd2F0ZXIgZnJvbSBhbmQgdG8gc29sdXRpb24gcE1ESSBkcm9wbGV0cyBmb2xsb3dpbmcgZ2VuZXJhdGlvbiB1c2luZyBhIG5vdmVsIHRlY2huaXF1ZSByZWZlcnJlZCB0byBhcyB0aGUgU2luZ2xlIFBhcnRpY2xlIEVsZWN0cm9keW5hbWljIEx1bmcgKFNQRUwpLiBJbiBkb2luZyBzbywgZXZhcG9yYXRpbmcgYWVyb3NvbCBkcm9wbGV0cyBhcmUgc2hvd24gY2FwYWJsZSBvZiBhY3RpbmcgYXMgY29uZGVuc2F0aW9uIG51Y2xlaSBmb3Igd2F0ZXIuIEluZGVlZCwgd2Ugc2hvdyB0aGF0IHRoZSByYXBpZCB2YXBvcmlzYXRpb24gb2Ygdm9sYXRpbGUgY29tcG9uZW50cyBmcm9tIGEgdm9sYXRpbGUgZHJvcGxldCBpcyBkaXJlY3RseSBjb3JyZWxhdGVkIHRvIHRoZSB2b2x1bWUgb2Ygd2F0ZXIgdGFrZW4gdXAgYnkgY29uZGVuc2F0aW9uLiBGdXJ0aGVybW9yZSwgYSBzaWduaWZpY2FudCB2b2x1bWUgb2Ygd2F0ZXIgaXMgc2hvd24gdG8gY29uZGVuc2Ugb24gZHJvcGxldHMgb2YgYSBtb2RlbCBwTURJIGZvcm11bGF0aW9uIChoeWRyb2ZsdW9yb2Fsa2FuZSAoSEZBKSwgZXRoYW5vbCBhbmQgZ2x5Y2Vyb2wpIGR1cmluZyBldmFwb3JhdGl2ZSBkcm9wbGV0IGFnZWluZywgZGlzcGxheWluZyBhIGRyYW1hdGljIHNoaWZ0IGZyb20gYSBjb3JlIGNvbXBvc2l0aW9uIG9mIGEgdm9sYXRpbGUgc3BlY2llcyB0byB0aGF0IG9mIHByZWRvbWluYW50bHkgd2F0ZXIgKG5vbi12b2xhdGlsZSBnbHljZXJvbCByZW1haW5lZCBpbiB0aGlzIGNhc2UpLiBUaGlzIHlpZWxkcyBhIGRyb3BsZXQgd2l0aCBhIHdhdGVyIGFjdGl2aXR5IG9mIDAuOTggYXQgdGhlIGluc3RhbmNlIG9mIGluaGFsYXRpb24uIFRoZSBpbXBsaWNhdGlvbnMgb2YgdGhlc2UgcmVzdWx0cyBvbiByZWdpb25hbCBhbmQgdG90YWwgcHVsbW9uYXJ5IGRydWcgZGVwb3NpdGlvbiBhcmUgZXhwbG9yZWQgdXNpbmcgdGhlIEludGVybmF0aW9uYWwgQ29tbWlzc2lvbiBvZiBSYWRpb2xvZ2ljYWwgUHJvdGVjdGlvbiAoSUNSUCkgZGVwb3NpdGlvbiBtb2RlbCwgd2l0aCBhbiBpbnRlZ3JhdGVkIHNlbWktYW5hbHl0aWNhbCB0cmVhdG1lbnQgb2YgaHlncm9zY29waWMgZ3Jvd3RoLiBUaHJvdWdoIHRoaXMsIGRyb3BsZXRzIHdpdGggd2F0ZXIgYWN0aXZpdHkgb2YgMC45OCB1cG9uIGluaGFsYXRpb24gYXJlIHNob3duIHRvIHByb2R1Y2UgbWFya2VkbHkgZGlmZmVyZW50IGRvc2UgZGVwb3NpdGlvbiBwcm9maWxlcyB0byB0aG9zZSB3aXRoIGxvd2VyIHdhdGVyIGFjdGl2aXRpZXMgYXQgdGhlIHBvaW50IG9mIGluc3BpcmF0aW9uLiIsInB1Ymxpc2hlciI6Ik11bHRpZGlzY2lwbGluYXJ5IERpZ2l0YWwgUHVibGlzaGluZyBJbnN0aXR1dGUiLCJpc3N1ZSI6IjciLCJ2b2x1bWUiOiIxMyIsImNvbnRhaW5lci10aXRsZS1zaG9ydCI6IiJ9LCJpc1RlbXBvcmFyeSI6ZmFsc2V9XX0=&quot;,&quot;citationItems&quot;:[{&quot;id&quot;:&quot;6da3116b-0ef7-38e3-a8b6-fef7e9325f8c&quot;,&quot;itemData&quot;:{&quot;type&quot;:&quot;article-journal&quot;,&quot;id&quot;:&quot;6da3116b-0ef7-38e3-a8b6-fef7e9325f8c&quot;,&quot;title&quot;:&quot;Surface Tensions of Picoliter Droplets with Sub-Millisecond Surface Age&quot;,&quot;author&quot;:[{&quot;family&quot;:&quot;Miles&quot;,&quot;given&quot;:&quot;Rachael E.H.&quot;,&quot;parse-names&quot;:false,&quot;dropping-particle&quot;:&quot;&quot;,&quot;non-dropping-particle&quot;:&quot;&quot;},{&quot;family&quot;:&quot;Glerum&quot;,&quot;given&quot;:&quot;Michael W.J.&quot;,&quot;parse-names&quot;:false,&quot;dropping-particle&quot;:&quot;&quot;,&quot;non-dropping-particle&quot;:&quot;&quot;},{&quot;family&quot;:&quot;Boyer&quot;,&quot;given&quot;:&quot;Hallie C.&quot;,&quot;parse-names&quot;:false,&quot;dropping-particle&quot;:&quot;&quot;,&quot;non-dropping-particle&quot;:&quot;&quot;},{&quot;family&quot;:&quot;Walker&quot;,&quot;given&quot;:&quot;Jim S.&quot;,&quot;parse-names&quot;:false,&quot;dropping-particle&quot;:&quot;&quot;,&quot;non-dropping-particle&quot;:&quot;&quot;},{&quot;family&quot;:&quot;Dutcher&quot;,&quot;given&quot;:&quot;Cari S.&quot;,&quot;parse-names&quot;:false,&quot;dropping-particle&quot;:&quot;&quot;,&quot;non-dropping-particle&quot;:&quot;&quot;},{&quot;family&quot;:&quot;Bzdek&quot;,&quot;given&quot;:&quot;Bryan R.&quot;,&quot;parse-names&quot;:false,&quot;dropping-particle&quot;:&quot;&quot;,&quot;non-dropping-particle&quot;:&quot;&quot;}],&quot;container-title&quot;:&quot;Journal of Physical Chemistry A&quot;,&quot;DOI&quot;:&quot;10.1021/acs.jpca.9b00903&quot;,&quot;ISSN&quot;:&quot;15205215&quot;,&quot;PMID&quot;:&quot;30864798&quot;,&quot;issued&quot;:{&quot;date-parts&quot;:[[2019]]},&quot;page&quot;:&quot;3021-3029&quot;,&quot;abstract&quot;:&quot;Aerosols are key components of the atmosphere and play important roles in many industrial processes. Because aerosol particles have high surface-to-volume ratios, their surface properties are especially important. However, direct measurement of the surface properties of aerosol particles is challenging. In this work, we describe an approach to measure the surface tension of picoliter volume droplets with surface age &lt;1 ms by resolving their dynamic oscillations in shape immediately after ejection from a microdroplet dispenser. Droplet shape oscillations are monitored by highly time-resolved (500 ns) stroboscopic imaging, and droplet surface tension is accurately retrieved across a wide range of droplet sizes (10-25 μm radius) and surface ages (down to ∼100 μs). The approach is validated for droplets containing sodium chloride, glutaric acid, and water, which all show no variation in surface tension with surface age. Experimental results from the microdroplet dispenser approach are compared to complementary surface tension measurements of 5-10 μm radius droplets with aged surfaces using a holographic optical tweezers approach and predictions of surface tension using a statistical thermodynamic model. These approaches combined will allow investigation of droplet surface tension across a wide range of droplet sizes, compositions, and surface ages.&quot;,&quot;genre&quot;:&quot;research-article&quot;,&quot;publisher&quot;:&quot;American Chemical Society&quot;,&quot;issue&quot;:&quot;13&quot;,&quot;volume&quot;:&quot;123&quot;,&quot;container-title-short&quot;:&quot;&quot;},&quot;isTemporary&quot;:false},{&quot;id&quot;:&quot;b30ed351-8c87-3b41-8b92-4471420b04f4&quot;,&quot;itemData&quot;:{&quot;type&quot;:&quot;article-journal&quot;,&quot;id&quot;:&quot;b30ed351-8c87-3b41-8b92-4471420b04f4&quot;,&quot;title&quot;:&quot;Water Uptake by Evaporating pMDI Aerosol Prior to Inhalation Affects Both Regional and Total Deposition in the Respiratory System&quot;,&quot;author&quot;:[{&quot;family&quot;:&quot;Legh-Land&quot;,&quot;given&quot;:&quot;Victoria&quot;,&quot;parse-names&quot;:false,&quot;dropping-particle&quot;:&quot;&quot;,&quot;non-dropping-particle&quot;:&quot;&quot;},{&quot;family&quot;:&quot;Haddrell&quot;,&quot;given&quot;:&quot;Allen E.&quot;,&quot;parse-names&quot;:false,&quot;dropping-particle&quot;:&quot;&quot;,&quot;non-dropping-particle&quot;:&quot;&quot;},{&quot;family&quot;:&quot;Lewis&quot;,&quot;given&quot;:&quot;David&quot;,&quot;parse-names&quot;:false,&quot;dropping-particle&quot;:&quot;&quot;,&quot;non-dropping-particle&quot;:&quot;&quot;},{&quot;family&quot;:&quot;Murnane&quot;,&quot;given&quot;:&quot;Darragh&quot;,&quot;parse-names&quot;:false,&quot;dropping-particle&quot;:&quot;&quot;,&quot;non-dropping-particle&quot;:&quot;&quot;},{&quot;family&quot;:&quot;Reid&quot;,&quot;given&quot;:&quot;Jonathan P.&quot;,&quot;parse-names&quot;:false,&quot;dropping-particle&quot;:&quot;&quot;,&quot;non-dropping-particle&quot;:&quot;&quot;}],&quot;container-title&quot;:&quot;Pharmaceutics 2021, Vol. 13, Page 941&quot;,&quot;accessed&quot;:{&quot;date-parts&quot;:[[2022,4,13]]},&quot;DOI&quot;:&quot;10.3390/PHARMACEUTICS13070941&quot;,&quot;ISSN&quot;:&quot;1999-4923&quot;,&quot;URL&quot;:&quot;https://www.mdpi.com/1999-4923/13/7/941/htm&quot;,&quot;issued&quot;:{&quot;date-parts&quot;:[[2021,6,24]]},&quot;page&quot;:&quot;941&quot;,&quot;abstract&quot;:&quot;As pulmonary drug deposition is a function of aerosol particle size distribution, it is critical that the dynamics of particle formation and maturation in pMDI sprays in the interim between generation and inhalation are fully understood. This paper presents an approach to measure the evaporative and condensational fluxes of volatile components and water from and to solution pMDI droplets following generation using a novel technique referred to as the Single Particle Electrodynamic Lung (SPEL). In doing so, evaporating aerosol droplets are shown capable of acting as condensation nuclei for water. Indeed, we show that the rapid vaporisation of volatile components from a volatile droplet is directly correlated to the volume of water taken up by condensation. Furthermore, a significant volume of water is shown to condense on droplets of a model pMDI formulation (hydrofluoroalkane (HFA), ethanol and glycerol) during evaporative droplet ageing, displaying a dramatic shift from a core composition of a volatile species to that of predominantly water (non-volatile glycerol remained in this case). This yields a droplet with a water activity of 0.98 at the instance of inhalation. The implications of these results on regional and total pulmonary drug deposition are explored using the International Commission of Radiological Protection (ICRP) deposition model, with an integrated semi-analytical treatment of hygroscopic growth. Through this, droplets with water activity of 0.98 upon inhalation are shown to produce markedly different dose deposition profiles to those with lower water activities at the point of inspiration.&quot;,&quot;publisher&quot;:&quot;Multidisciplinary Digital Publishing Institute&quot;,&quot;issue&quot;:&quot;7&quot;,&quot;volume&quot;:&quot;13&quot;,&quot;container-title-short&quot;:&quot;&quot;},&quot;isTemporary&quot;:false}]},{&quot;citationID&quot;:&quot;MENDELEY_CITATION_323ca435-902e-4be4-b5ca-bb516446952f&quot;,&quot;properties&quot;:{&quot;noteIndex&quot;:0},&quot;isEdited&quot;:false,&quot;manualOverride&quot;:{&quot;isManuallyOverridden&quot;:false,&quot;citeprocText&quot;:&quot;[7]&quot;,&quot;manualOverrideText&quot;:&quot;&quot;},&quot;citationTag&quot;:&quot;MENDELEY_CITATION_v3_eyJjaXRhdGlvbklEIjoiTUVOREVMRVlfQ0lUQVRJT05fMzIzY2E0MzUtOTAyZS00YmU0LWI1Y2EtYmI1MTY0NDY5NTJmIiwicHJvcGVydGllcyI6eyJub3RlSW5kZXgiOjB9LCJpc0VkaXRlZCI6ZmFsc2UsIm1hbnVhbE92ZXJyaWRlIjp7ImlzTWFudWFsbHlPdmVycmlkZGVuIjpmYWxzZSwiY2l0ZXByb2NUZXh0IjoiWzddIiwibWFudWFsT3ZlcnJpZGVUZXh0IjoiIn0sImNpdGF0aW9uSXRlbXMiOlt7ImlkIjoiZjA0MTRjZTUtMjVhNy0zNmRkLWJiNzQtZmY2ODE1YmQ2NjI5IiwiaXRlbURhdGEiOnsidHlwZSI6ImFydGljbGUtam91cm5hbCIsImlkIjoiZjA0MTRjZTUtMjVhNy0zNmRkLWJiNzQtZmY2ODE1YmQ2NjI5IiwidGl0bGUiOiJUaGUgcmVsYXRpdmUgaW5mbHVlbmNlIG9mIGF0b21pemF0aW9uIGFuZCBldmFwb3JhdGlvbiBvbiBtZXRlcmVkIGRvc2UgaW5oYWxlciBkcnVnIGRlbGl2ZXJ5IGVmZmljaWVuY3kiLCJhdXRob3IiOlt7ImZhbWlseSI6IlN0ZWluIiwiZ2l2ZW4iOiJTdGVwaGVuIFcuIiwicGFyc2UtbmFtZXMiOmZhbHNlLCJkcm9wcGluZy1wYXJ0aWNsZSI6IiIsIm5vbi1kcm9wcGluZy1wYXJ0aWNsZSI6IiJ9LHsiZmFtaWx5IjoiTXlyZGFsIiwiZ2l2ZW4iOiJQYXVsIEIuIiwicGFyc2UtbmFtZXMiOmZhbHNlLCJkcm9wcGluZy1wYXJ0aWNsZSI6IiIsIm5vbi1kcm9wcGluZy1wYXJ0aWNsZSI6IiJ9XSwiY29udGFpbmVyLXRpdGxlIjoiQWVyb3NvbCBTY2llbmNlIGFuZCBUZWNobm9sb2d5IiwiRE9JIjoiMTAuMTA4MC8wMjc4NjgyMDYwMDYxMjI2OCIsIklTU04iOiIwMjc4NjgyNiIsImlzc3VlZCI6eyJkYXRlLXBhcnRzIjpbWzIwMDZdXX0sInBhZ2UiOiIzMzUtMzQ3IiwiYWJzdHJhY3QiOiJGYWN0b3JzIGluZmx1ZW5jaW5nIHRoZSBkZWxpdmVyeSBlZmZpY2llbmN5IGZyb21IRkEtMTM0YSBNRElzIHdlcmUgZXhhbWluZWQgdGhlb3JldGljYWxseSBhbmQgZXhwZXJpbWVudGFsbHkuIFRoZSB0aW1lIHJlcXVpcmVkIGZvciBldmFwb3JhdGlvbiBvZiBIRkEtMTM0YSBhbmQgZXRoYW5vbCBkcm9wbGV0cyB3ZXJlIHRoZW9yZXRpY2FsbHkgY2FsY3VsYXRlZC4gSEZBLTEzNGEgZHJvcGxldHMgd2VyZSBzaG93biB0byBldmFwb3JhdGUgYXBwcm94aW1hdGVseSBzZXZlbiB0aW1lcyBmYXN0ZXIgdGhhbiBldGhhbm9sIGRyb3BsZXRzIG9mIHRoZSBzYW1lIHNpemUsIGV2ZW4gdGhvdWdoIEhGQS0xMzRhIGRyb3BsZXRzIGNvb2wgdG8gYXBwcm94aW1hdGVseSA3OCBkZWdyZWVzIGJlbG93IGFtYmllbnQgdGVtcGVyYXR1cmUgZHVyaW5nIGV2YXBvcmF0aW9uLiBNREkgZGVsaXZlcnkgZWZmaWNpZW5jeSB3YXMgZXhwZXJpbWVudGFsbHkgc2hvd24gdG8gZGVjcmVhc2Ugd2l0aCBpbmNyZWFzaW5nIGV0aGFub2wgY29uY2VudHJhdGlvbiwgaG93ZXZlciwgdGhlIGNvcnJlc3BvbmRpbmcgZGVjcmVhc2UgaW4gdmFwb3IgcHJlc3N1cmUgd2FzIG5vdCB0aGUgcHJpbWFyeSB2YXJpYWJsZSByZXNwb25zaWJsZSBmb3IgdGhlIGRlY3JlYXNlZCBlZmZpY2llbmN5LiBSYXRoZXIsIHRoaXMgd2FzIHNob3duIHRvIGJlIHByaW1hcmlseSBkdWUgdG8gdGhlIGluY3JlYXNlZCB0aW1lIHJlcXVpcmVkIGZvciB0aGUgZHJvcGxldHMgdG8gZXZhcG9yYXRlIGFzIGV0aGFub2wgY29uY2VudHJhdGlvbiBpbmNyZWFzZWQuIERyb3BsZXRzIHRoYXQgZXZhcG9yYXRlIHNsb3dseSByZW1haW4gZm9yIGEgbG9uZ2VyIHBlcmlvZCBpbiB0aGUgc2l6ZSByYW5nZSB0aGF0IGlzIG1vcmUgbGlrZWx5IHRvIGRlcG9zaXQgdmlhIHR1cmJ1bGVudCBkZXBvc2l0aW9uIGluIHRoZSBhY3R1YXRvciBtb3V0aHBpZWNlIG9yIFVTUCBJbmxldCBkdXJpbmcgY2FzY2FkZSBpbXBhY3Rpb24gdGVzdHMuIFRlc3RzIHdpdGggZXhwZXJpbWVudGFsIE1ESXMgdXNpbmcgYWx0ZXJuYXRpdmUgY29zb2x2ZW50cyBjb25maXJtZWQgdGhhdCBNREkgZGVsaXZlcnkgZWZmaWNpZW5jeSBpcyBtdWNoIG1vcmUgc2Vuc2l0aXZlIHRvIHRoZSB0aW1lIHJlcXVpcmVkIGZvciBldmFwb3JhdGlvbiBvZiB0aGUgZHJvcGxldHMgdGhhbiBvbiB0aGUgZm9ybXVsYXRpb24gdmFwb3IgcHJlc3N1cmUgb3IgdGhlIHNpemUgb2YgdGhlIGF0b21pemVkIGRyb3BsZXRzLiBUaGlzIGluZGljYXRlcyB0aGF0IGZhY3RvcnMgYWZmZWN0aW5nIHRoZSBldmFwb3JhdGlvbiBvZiBhbiBNREkgYWVyb3NvbCBwbGF5IGEgbGFyZ2VyIHJvbGUgaW4gZGV0ZXJtaW5pbmcgTURJIGRlbGl2ZXJ5IGVmZmljaWVuY3kgdGhhbiBkbyBhdG9taXphdGlvbiBlZmZlY3RzLiBDb3B5cmlnaHQgwqkgQW1lcmljYW4gQXNzb2NpYXRpb24gZm9yIEFlcm9zb2wgUmVzZWFyY2guIiwiaXNzdWUiOiI1Iiwidm9sdW1lIjoiNDAiLCJjb250YWluZXItdGl0bGUtc2hvcnQiOiIifSwiaXNUZW1wb3JhcnkiOmZhbHNlfV19&quot;,&quot;citationItems&quot;:[{&quot;id&quot;:&quot;f0414ce5-25a7-36dd-bb74-ff6815bd6629&quot;,&quot;itemData&quot;:{&quot;type&quot;:&quot;article-journal&quot;,&quot;id&quot;:&quot;f0414ce5-25a7-36dd-bb74-ff6815bd6629&quot;,&quot;title&quot;:&quot;The relative influence of atomization and evaporation on metered dose inhaler drug delivery efficiency&quot;,&quot;author&quot;:[{&quot;family&quot;:&quot;Stein&quot;,&quot;given&quot;:&quot;Stephen W.&quot;,&quot;parse-names&quot;:false,&quot;dropping-particle&quot;:&quot;&quot;,&quot;non-dropping-particle&quot;:&quot;&quot;},{&quot;family&quot;:&quot;Myrdal&quot;,&quot;given&quot;:&quot;Paul B.&quot;,&quot;parse-names&quot;:false,&quot;dropping-particle&quot;:&quot;&quot;,&quot;non-dropping-particle&quot;:&quot;&quot;}],&quot;container-title&quot;:&quot;Aerosol Science and Technology&quot;,&quot;DOI&quot;:&quot;10.1080/02786820600612268&quot;,&quot;ISSN&quot;:&quot;02786826&quot;,&quot;issued&quot;:{&quot;date-parts&quot;:[[2006]]},&quot;page&quot;:&quot;335-347&quot;,&quot;abstract&quot;:&quot;Factors influencing the delivery efficiency fromHFA-134a MDIs were examined theoretically and experimentally. The time required for evaporation of HFA-134a and ethanol droplets were theoretically calculated. HFA-134a droplets were shown to evaporate approximately seven times faster than ethanol droplets of the same size, even though HFA-134a droplets cool to approximately 78 degrees below ambient temperature during evaporation. MDI delivery efficiency was experimentally shown to decrease with increasing ethanol concentration, however, the corresponding decrease in vapor pressure was not the primary variable responsible for the decreased efficiency. Rather, this was shown to be primarily due to the increased time required for the droplets to evaporate as ethanol concentration increased. Droplets that evaporate slowly remain for a longer period in the size range that is more likely to deposit via turbulent deposition in the actuator mouthpiece or USP Inlet during cascade impaction tests. Tests with experimental MDIs using alternative cosolvents confirmed that MDI delivery efficiency is much more sensitive to the time required for evaporation of the droplets than on the formulation vapor pressure or the size of the atomized droplets. This indicates that factors affecting the evaporation of an MDI aerosol play a larger role in determining MDI delivery efficiency than do atomization effects. Copyright © American Association for Aerosol Research.&quot;,&quot;issue&quot;:&quot;5&quot;,&quot;volume&quot;:&quot;40&quot;,&quot;container-title-short&quot;:&quot;&quot;},&quot;isTemporary&quot;:false}]},{&quot;citationID&quot;:&quot;MENDELEY_CITATION_b53fb9fe-9fd0-46aa-9053-df77785e0102&quot;,&quot;properties&quot;:{&quot;noteIndex&quot;:0},&quot;isEdited&quot;:false,&quot;manualOverride&quot;:{&quot;isManuallyOverridden&quot;:false,&quot;citeprocText&quot;:&quot;[3]&quot;,&quot;manualOverrideText&quot;:&quot;&quot;},&quot;citationTag&quot;:&quot;MENDELEY_CITATION_v3_eyJjaXRhdGlvbklEIjoiTUVOREVMRVlfQ0lUQVRJT05fYjUzZmI5ZmUtOWZkMC00NmFhLTkwNTMtZGY3Nzc4NWUwMTAyIiwicHJvcGVydGllcyI6eyJub3RlSW5kZXgiOjB9LCJpc0VkaXRlZCI6ZmFsc2UsIm1hbnVhbE92ZXJyaWRlIjp7ImlzTWFudWFsbHlPdmVycmlkZGVuIjpmYWxzZSwiY2l0ZXByb2NUZXh0IjoiWzNdIiwibWFudWFsT3ZlcnJpZGVUZXh0IjoiIn0sImNpdGF0aW9uSXRlbXMiOlt7ImlkIjoiZjEzZjMxNTctYzFjMS0zYTkwLWIzODAtOTA0OTJiMTIxMDkyIiwiaXRlbURhdGEiOnsidHlwZSI6InBhcGVyLWNvbmZlcmVuY2UiLCJpZCI6ImYxM2YzMTU3LWMxYzEtM2E5MC1iMzgwLTkwNDkyYjEyMTA5MiIsInRpdGxlIjoiVGhlIEZvcm11bGF0b3JzIEd1aWRlIHRvIFRyYW5zaXRpb25pbmcgdG8gTG93IEdsb2JhbCBXYXJtaW5nIFBvdGVudGlhbCBwTURJcyIsImF1dGhvciI6W3siZmFtaWx5IjoiU2h1ciIsImdpdmVuIjoiSmFnZGVlcCIsInBhcnNlLW5hbWVzIjpmYWxzZSwiZHJvcHBpbmctcGFydGljbGUiOiIiLCJub24tZHJvcHBpbmctcGFydGljbGUiOiIifSx7ImZhbWlseSI6IlJvc3NpIiwiZ2l2ZW4iOiJJcmVuZSIsInBhcnNlLW5hbWVzIjpmYWxzZSwiZHJvcHBpbmctcGFydGljbGUiOiIiLCJub24tZHJvcHBpbmctcGFydGljbGUiOiIifSx7ImZhbWlseSI6IkdhbmxleSIsImdpdmVuIjoiV2lsbGlhbSIsInBhcnNlLW5hbWVzIjpmYWxzZSwiZHJvcHBpbmctcGFydGljbGUiOiIiLCJub24tZHJvcHBpbmctcGFydGljbGUiOiIifSx7ImZhbWlseSI6Ikt3b2siLCJnaXZlbiI6IlBoaWxpcCIsInBhcnNlLW5hbWVzIjpmYWxzZSwiZHJvcHBpbmctcGFydGljbGUiOiIiLCJub24tZHJvcHBpbmctcGFydGljbGUiOiIifSx7ImZhbWlseSI6IlRlbGZvcmQiLCJnaXZlbiI6IlJpY2hhcmQiLCJwYXJzZS1uYW1lcyI6ZmFsc2UsImRyb3BwaW5nLXBhcnRpY2xlIjoiIiwibm9uLWRyb3BwaW5nLXBhcnRpY2xlIjoiIn0seyJmYW1pbHkiOiJQcmljZSIsImdpdmVuIjoiUiIsInBhcnNlLW5hbWVzIjpmYWxzZSwiZHJvcHBpbmctcGFydGljbGUiOiIiLCJub24tZHJvcHBpbmctcGFydGljbGUiOiIifV0sImNvbnRhaW5lci10aXRsZSI6IlJlc3BpcmF0b3J5IERydWcgRGVsaXZlcnkiLCJhY2Nlc3NlZCI6eyJkYXRlLXBhcnRzIjpbWzIwMjQsNiwxMV1dfSwiaXNzdWVkIjp7ImRhdGUtcGFydHMiOltbMjAyMl1dfSwicGFnZSI6IjY1LTc0IiwiYWJzdHJhY3QiOiJMb3dlciBnbG9iYWwgd2FybWluZyBwb3RlbnRpYWwgKEdXUCkgcHJvcGVsbGFudHMgaHlkcm9mbHVvcm9hbGthbmUgKEhGQSkgMTUyYSBhbmQgaHlkcm9mbHVvcm9vbGVmaW4gKEhGTykgMTIzNHplKEUpIGFyZSB0d28gYWx0ZXJuYXRpdmUgcHJvcGVsbGFudHMgdG8gZXhpc3RpbmcgcHJvcGVsbGFudHMgZW1wbG95ZWQgaW4gbGlmZS1zYXZpbmcgcmVzcGlyYXRvcnkgbWVkaWNhdGlvbnMgZGVsaXZlcmVkIHVzaW5nIHByZXNzdXJpemVkIG1ldGVyZWQgZG9zZSBpbmhhbGVycyAocE1ESXMpLiBUaGlzIHN0dWR5IGFpbWVkIHRvIGludmVzdGlnYXRlIHRoZSBzb2x1YmlsaXR5IG9mIGFjdGl2ZSBpbmdyZWRpZW50cywgc3VzcGVuc2lvbiBzdGFiaWxpdHkgb2YgbWljcm9uaXplZCBtYXRlcmlhbHMsIGZ1bmRhbWVudGFsIHBoeXNpY2FsIHByb3BlcnRpZXMgb2YgYWVyb3NvbHMgZW1pdHRlZCBmcm9tIHBNRElzIHVzaW5nIGN1cnJlbnRseSBlbXBsb3llZCBwcm9wZWxsYW50cyBhbmQgbG93IEdXUCBhbHRlcm5hdGl2ZXMuIFNlZGltZW50YXRpb24gcmF0ZXMgb2YgYWxidXRlcm9sIHN1bGZhdGUgd2VyZSBtb3JlIHJhcGlkIGluIEhGQSAxNTJhIGFuZCBIRk8gMTIzNHplKEUpIGNvbXBhcmVkIHRvIEhGQSAxMzRhLiBCZWNsb21ldGhhc29uZSBzb2x1YmlsaXR5IG1lYXN1cmVtZW50cyBpbiBIRkEgMTUyYSBzdWdnZXN0ZWQgdGhlIHNvbHViaWxpdHkgb2YgdGhlIGFjdGl2ZSBpbmdyZWRpZW50IHdhcyB0aHJlZSB0aW1lcyB0aGUgbGV2ZWwgbWVhc3VyZWQgaW4gSEZBIDEzNGEuIFRoZSBuZXQgc3VyZmFjZSBjaGFyZ2VzIGZvciBhbGwgcHJvcGVsbGFudHMgd2VyZSBwb3NpdGl2ZS4gSG93ZXZlciwgSEZPIDEyMzR6ZShFKSBnZW5lcmF0ZWQgbmVhci1uZXV0cmFsIGNoYXJnZXMgb2YgYm90aCBwb2xhcml0aWVzLCB3aXRoIEhGTyBiZWluZyB0aGUgbGVhc3QgYmlwb2xhciBwcm9wZWxsYW50LiBOZXQgY2hhcmdlIG1heSBkZXRlcm1pbmUgcmVsZXZhbnQgZGlmZmVyZW5jZXMgaW4gYWVyb3NvbCBkZXBvc2l0aW9uIGFuZCwgdGhlcmVmb3JlLCBzaG91bGQgZHJpdmUgZm9ybXVsYXRpb24gZGV2ZWxvcG1lbnQgYXBwcm9hY2hlcy4gVGhlIGRyb3BsZXQgZGlhbWV0ZXIgYW5kIHZlbG9jaXR5IGZvciB0aGUgZGlmZmVyZW50IHByb3BlbGxhbnRzIGZlbGwgaW50byBtdWx0aXBsZSBncm91cHMuIERyb3BsZXRzIGdlbmVyYXRlZCBieSB0aGUgbG93IEdXUCBwcm9wZWxsYW50cyB3ZXJlIGxhcmdlciBhdCBzaG9ydCBkaXN0YW5jZXMgZnJvbSB0aGUgYWN0dWF0b3IgY29tcGFyZWQgdG8gZHJvcGxldHMgZ2VuZXJhdGVkIGJ5IEhGQSAxMzRhIGFuZCAyMjdlYSBwcm9wZWxsYW50cy4gVGhpcyBpbmZvcm1hdGlvbiBtYXkgaGVscCBndWlkZSB0aGUgdXNlIG9mIGV4Y2lwaWVudHMgdG8gYWNoaWV2ZSBkZXNpcmFibGUgcGVyZm9ybWFuY2Ugb2YgcHJvZHVjdHMgcmVmb3JtdWxhdGVkIHVzaW5nIHRoZXNlIHByb3BlbGxhbnRzLiIsImNvbnRhaW5lci10aXRsZS1zaG9ydCI6IiJ9LCJpc1RlbXBvcmFyeSI6ZmFsc2V9XX0=&quot;,&quot;citationItems&quot;:[{&quot;id&quot;:&quot;f13f3157-c1c1-3a90-b380-90492b121092&quot;,&quot;itemData&quot;:{&quot;type&quot;:&quot;paper-conference&quot;,&quot;id&quot;:&quot;f13f3157-c1c1-3a90-b380-90492b121092&quot;,&quot;title&quot;:&quot;The Formulators Guide to Transitioning to Low Global Warming Potential pMDIs&quot;,&quot;author&quot;:[{&quot;family&quot;:&quot;Shur&quot;,&quot;given&quot;:&quot;Jagdeep&quot;,&quot;parse-names&quot;:false,&quot;dropping-particle&quot;:&quot;&quot;,&quot;non-dropping-particle&quot;:&quot;&quot;},{&quot;family&quot;:&quot;Rossi&quot;,&quot;given&quot;:&quot;Irene&quot;,&quot;parse-names&quot;:false,&quot;dropping-particle&quot;:&quot;&quot;,&quot;non-dropping-particle&quot;:&quot;&quot;},{&quot;family&quot;:&quot;Ganley&quot;,&quot;given&quot;:&quot;William&quot;,&quot;parse-names&quot;:false,&quot;dropping-particle&quot;:&quot;&quot;,&quot;non-dropping-particle&quot;:&quot;&quot;},{&quot;family&quot;:&quot;Kwok&quot;,&quot;given&quot;:&quot;Philip&quot;,&quot;parse-names&quot;:false,&quot;dropping-particle&quot;:&quot;&quot;,&quot;non-dropping-particle&quot;:&quot;&quot;},{&quot;family&quot;:&quot;Telford&quot;,&quot;given&quot;:&quot;Richard&quot;,&quot;parse-names&quot;:false,&quot;dropping-particle&quot;:&quot;&quot;,&quot;non-dropping-particle&quot;:&quot;&quot;},{&quot;family&quot;:&quot;Price&quot;,&quot;given&quot;:&quot;R&quot;,&quot;parse-names&quot;:false,&quot;dropping-particle&quot;:&quot;&quot;,&quot;non-dropping-particle&quot;:&quot;&quot;}],&quot;container-title&quot;:&quot;Respiratory Drug Delivery&quot;,&quot;accessed&quot;:{&quot;date-parts&quot;:[[2024,6,11]]},&quot;issued&quot;:{&quot;date-parts&quot;:[[2022]]},&quot;page&quot;:&quot;65-74&quot;,&quot;abstract&quot;:&quot;Lower global warming potential (GWP) propellants hydrofluoroalkane (HFA) 152a and hydrofluoroolefin (HFO) 1234ze(E) are two alternative propellants to existing propellants employed in life-saving respiratory medications delivered using pressurized metered dose inhalers (pMDIs). This study aimed to investigate the solubility of active ingredients, suspension stability of micronized materials, fundamental physical properties of aerosols emitted from pMDIs using currently employed propellants and low GWP alternatives. Sedimentation rates of albuterol sulfate were more rapid in HFA 152a and HFO 1234ze(E) compared to HFA 134a. Beclomethasone solubility measurements in HFA 152a suggested the solubility of the active ingredient was three times the level measured in HFA 134a. The net surface charges for all propellants were positive. However, HFO 1234ze(E) generated near-neutral charges of both polarities, with HFO being the least bipolar propellant. Net charge may determine relevant differences in aerosol deposition and, therefore, should drive formulation development approaches. The droplet diameter and velocity for the different propellants fell into multiple groups. Droplets generated by the low GWP propellants were larger at short distances from the actuator compared to droplets generated by HFA 134a and 227ea propellants. This information may help guide the use of excipients to achieve desirable performance of products reformulated using these propellants.&quot;,&quot;container-title-short&quot;:&quot;&quot;},&quot;isTemporary&quot;:false}]},{&quot;citationID&quot;:&quot;MENDELEY_CITATION_6998996e-cfbe-4662-9fbf-2a7c52d7811a&quot;,&quot;properties&quot;:{&quot;noteIndex&quot;:0},&quot;isEdited&quot;:false,&quot;manualOverride&quot;:{&quot;isManuallyOverridden&quot;:false,&quot;citeprocText&quot;:&quot;[10]&quot;,&quot;manualOverrideText&quot;:&quot;&quot;},&quot;citationItems&quot;:[{&quot;id&quot;:&quot;b30ed351-8c87-3b41-8b92-4471420b04f4&quot;,&quot;itemData&quot;:{&quot;type&quot;:&quot;article-journal&quot;,&quot;id&quot;:&quot;b30ed351-8c87-3b41-8b92-4471420b04f4&quot;,&quot;title&quot;:&quot;Water Uptake by Evaporating pMDI Aerosol Prior to Inhalation Affects Both Regional and Total Deposition in the Respiratory System&quot;,&quot;author&quot;:[{&quot;family&quot;:&quot;Legh-Land&quot;,&quot;given&quot;:&quot;Victoria&quot;,&quot;parse-names&quot;:false,&quot;dropping-particle&quot;:&quot;&quot;,&quot;non-dropping-particle&quot;:&quot;&quot;},{&quot;family&quot;:&quot;Haddrell&quot;,&quot;given&quot;:&quot;Allen E.&quot;,&quot;parse-names&quot;:false,&quot;dropping-particle&quot;:&quot;&quot;,&quot;non-dropping-particle&quot;:&quot;&quot;},{&quot;family&quot;:&quot;Lewis&quot;,&quot;given&quot;:&quot;David&quot;,&quot;parse-names&quot;:false,&quot;dropping-particle&quot;:&quot;&quot;,&quot;non-dropping-particle&quot;:&quot;&quot;},{&quot;family&quot;:&quot;Murnane&quot;,&quot;given&quot;:&quot;Darragh&quot;,&quot;parse-names&quot;:false,&quot;dropping-particle&quot;:&quot;&quot;,&quot;non-dropping-particle&quot;:&quot;&quot;},{&quot;family&quot;:&quot;Reid&quot;,&quot;given&quot;:&quot;Jonathan P.&quot;,&quot;parse-names&quot;:false,&quot;dropping-particle&quot;:&quot;&quot;,&quot;non-dropping-particle&quot;:&quot;&quot;}],&quot;container-title&quot;:&quot;Pharmaceutics 2021, Vol. 13, Page 941&quot;,&quot;accessed&quot;:{&quot;date-parts&quot;:[[2022,4,13]]},&quot;DOI&quot;:&quot;10.3390/PHARMACEUTICS13070941&quot;,&quot;ISSN&quot;:&quot;1999-4923&quot;,&quot;URL&quot;:&quot;https://www.mdpi.com/1999-4923/13/7/941/htm&quot;,&quot;issued&quot;:{&quot;date-parts&quot;:[[2021,6,24]]},&quot;page&quot;:&quot;941&quot;,&quot;abstract&quot;:&quot;As pulmonary drug deposition is a function of aerosol particle size distribution, it is critical that the dynamics of particle formation and maturation in pMDI sprays in the interim between generation and inhalation are fully understood. This paper presents an approach to measure the evaporative and condensational fluxes of volatile components and water from and to solution pMDI droplets following generation using a novel technique referred to as the Single Particle Electrodynamic Lung (SPEL). In doing so, evaporating aerosol droplets are shown capable of acting as condensation nuclei for water. Indeed, we show that the rapid vaporisation of volatile components from a volatile droplet is directly correlated to the volume of water taken up by condensation. Furthermore, a significant volume of water is shown to condense on droplets of a model pMDI formulation (hydrofluoroalkane (HFA), ethanol and glycerol) during evaporative droplet ageing, displaying a dramatic shift from a core composition of a volatile species to that of predominantly water (non-volatile glycerol remained in this case). This yields a droplet with a water activity of 0.98 at the instance of inhalation. The implications of these results on regional and total pulmonary drug deposition are explored using the International Commission of Radiological Protection (ICRP) deposition model, with an integrated semi-analytical treatment of hygroscopic growth. Through this, droplets with water activity of 0.98 upon inhalation are shown to produce markedly different dose deposition profiles to those with lower water activities at the point of inspiration.&quot;,&quot;publisher&quot;:&quot;Multidisciplinary Digital Publishing Institute&quot;,&quot;issue&quot;:&quot;7&quot;,&quot;volume&quot;:&quot;13&quot;},&quot;isTemporary&quot;:false}],&quot;citationTag&quot;:&quot;MENDELEY_CITATION_v3_eyJjaXRhdGlvbklEIjoiTUVOREVMRVlfQ0lUQVRJT05fNjk5ODk5NmUtY2ZiZS00NjYyLTlmYmYtMmE3YzUyZDc4MTFhIiwicHJvcGVydGllcyI6eyJub3RlSW5kZXgiOjB9LCJpc0VkaXRlZCI6ZmFsc2UsIm1hbnVhbE92ZXJyaWRlIjp7ImlzTWFudWFsbHlPdmVycmlkZGVuIjpmYWxzZSwiY2l0ZXByb2NUZXh0IjoiWzEwXSIsIm1hbnVhbE92ZXJyaWRlVGV4dCI6IiJ9LCJjaXRhdGlvbkl0ZW1zIjpbeyJpZCI6ImIzMGVkMzUxLThjODctM2I0MS04YjkyLTQ0NzE0MjBiMDRmNCIsIml0ZW1EYXRhIjp7InR5cGUiOiJhcnRpY2xlLWpvdXJuYWwiLCJpZCI6ImIzMGVkMzUxLThjODctM2I0MS04YjkyLTQ0NzE0MjBiMDRmNCIsInRpdGxlIjoiV2F0ZXIgVXB0YWtlIGJ5IEV2YXBvcmF0aW5nIHBNREkgQWVyb3NvbCBQcmlvciB0byBJbmhhbGF0aW9uIEFmZmVjdHMgQm90aCBSZWdpb25hbCBhbmQgVG90YWwgRGVwb3NpdGlvbiBpbiB0aGUgUmVzcGlyYXRvcnkgU3lzdGVtIiwiYXV0aG9yIjpbeyJmYW1pbHkiOiJMZWdoLUxhbmQiLCJnaXZlbiI6IlZpY3RvcmlhIiwicGFyc2UtbmFtZXMiOmZhbHNlLCJkcm9wcGluZy1wYXJ0aWNsZSI6IiIsIm5vbi1kcm9wcGluZy1wYXJ0aWNsZSI6IiJ9LHsiZmFtaWx5IjoiSGFkZHJlbGwiLCJnaXZlbiI6IkFsbGVuIEUuIiwicGFyc2UtbmFtZXMiOmZhbHNlLCJkcm9wcGluZy1wYXJ0aWNsZSI6IiIsIm5vbi1kcm9wcGluZy1wYXJ0aWNsZSI6IiJ9LHsiZmFtaWx5IjoiTGV3aXMiLCJnaXZlbiI6IkRhdmlkIiwicGFyc2UtbmFtZXMiOmZhbHNlLCJkcm9wcGluZy1wYXJ0aWNsZSI6IiIsIm5vbi1kcm9wcGluZy1wYXJ0aWNsZSI6IiJ9LHsiZmFtaWx5IjoiTXVybmFuZSIsImdpdmVuIjoiRGFycmFnaCIsInBhcnNlLW5hbWVzIjpmYWxzZSwiZHJvcHBpbmctcGFydGljbGUiOiIiLCJub24tZHJvcHBpbmctcGFydGljbGUiOiIifSx7ImZhbWlseSI6IlJlaWQiLCJnaXZlbiI6IkpvbmF0aGFuIFAuIiwicGFyc2UtbmFtZXMiOmZhbHNlLCJkcm9wcGluZy1wYXJ0aWNsZSI6IiIsIm5vbi1kcm9wcGluZy1wYXJ0aWNsZSI6IiJ9XSwiY29udGFpbmVyLXRpdGxlIjoiUGhhcm1hY2V1dGljcyAyMDIxLCBWb2wuIDEzLCBQYWdlIDk0MSIsImFjY2Vzc2VkIjp7ImRhdGUtcGFydHMiOltbMjAyMiw0LDEzXV19LCJET0kiOiIxMC4zMzkwL1BIQVJNQUNFVVRJQ1MxMzA3MDk0MSIsIklTU04iOiIxOTk5LTQ5MjMiLCJVUkwiOiJodHRwczovL3d3dy5tZHBpLmNvbS8xOTk5LTQ5MjMvMTMvNy85NDEvaHRtIiwiaXNzdWVkIjp7ImRhdGUtcGFydHMiOltbMjAyMSw2LDI0XV19LCJwYWdlIjoiOTQxIiwiYWJzdHJhY3QiOiJBcyBwdWxtb25hcnkgZHJ1ZyBkZXBvc2l0aW9uIGlzIGEgZnVuY3Rpb24gb2YgYWVyb3NvbCBwYXJ0aWNsZSBzaXplIGRpc3RyaWJ1dGlvbiwgaXQgaXMgY3JpdGljYWwgdGhhdCB0aGUgZHluYW1pY3Mgb2YgcGFydGljbGUgZm9ybWF0aW9uIGFuZCBtYXR1cmF0aW9uIGluIHBNREkgc3ByYXlzIGluIHRoZSBpbnRlcmltIGJldHdlZW4gZ2VuZXJhdGlvbiBhbmQgaW5oYWxhdGlvbiBhcmUgZnVsbHkgdW5kZXJzdG9vZC4gVGhpcyBwYXBlciBwcmVzZW50cyBhbiBhcHByb2FjaCB0byBtZWFzdXJlIHRoZSBldmFwb3JhdGl2ZSBhbmQgY29uZGVuc2F0aW9uYWwgZmx1eGVzIG9mIHZvbGF0aWxlIGNvbXBvbmVudHMgYW5kIHdhdGVyIGZyb20gYW5kIHRvIHNvbHV0aW9uIHBNREkgZHJvcGxldHMgZm9sbG93aW5nIGdlbmVyYXRpb24gdXNpbmcgYSBub3ZlbCB0ZWNobmlxdWUgcmVmZXJyZWQgdG8gYXMgdGhlIFNpbmdsZSBQYXJ0aWNsZSBFbGVjdHJvZHluYW1pYyBMdW5nIChTUEVMKS4gSW4gZG9pbmcgc28sIGV2YXBvcmF0aW5nIGFlcm9zb2wgZHJvcGxldHMgYXJlIHNob3duIGNhcGFibGUgb2YgYWN0aW5nIGFzIGNvbmRlbnNhdGlvbiBudWNsZWkgZm9yIHdhdGVyLiBJbmRlZWQsIHdlIHNob3cgdGhhdCB0aGUgcmFwaWQgdmFwb3Jpc2F0aW9uIG9mIHZvbGF0aWxlIGNvbXBvbmVudHMgZnJvbSBhIHZvbGF0aWxlIGRyb3BsZXQgaXMgZGlyZWN0bHkgY29ycmVsYXRlZCB0byB0aGUgdm9sdW1lIG9mIHdhdGVyIHRha2VuIHVwIGJ5IGNvbmRlbnNhdGlvbi4gRnVydGhlcm1vcmUsIGEgc2lnbmlmaWNhbnQgdm9sdW1lIG9mIHdhdGVyIGlzIHNob3duIHRvIGNvbmRlbnNlIG9uIGRyb3BsZXRzIG9mIGEgbW9kZWwgcE1ESSBmb3JtdWxhdGlvbiAoaHlkcm9mbHVvcm9hbGthbmUgKEhGQSksIGV0aGFub2wgYW5kIGdseWNlcm9sKSBkdXJpbmcgZXZhcG9yYXRpdmUgZHJvcGxldCBhZ2VpbmcsIGRpc3BsYXlpbmcgYSBkcmFtYXRpYyBzaGlmdCBmcm9tIGEgY29yZSBjb21wb3NpdGlvbiBvZiBhIHZvbGF0aWxlIHNwZWNpZXMgdG8gdGhhdCBvZiBwcmVkb21pbmFudGx5IHdhdGVyIChub24tdm9sYXRpbGUgZ2x5Y2Vyb2wgcmVtYWluZWQgaW4gdGhpcyBjYXNlKS4gVGhpcyB5aWVsZHMgYSBkcm9wbGV0IHdpdGggYSB3YXRlciBhY3Rpdml0eSBvZiAwLjk4IGF0IHRoZSBpbnN0YW5jZSBvZiBpbmhhbGF0aW9uLiBUaGUgaW1wbGljYXRpb25zIG9mIHRoZXNlIHJlc3VsdHMgb24gcmVnaW9uYWwgYW5kIHRvdGFsIHB1bG1vbmFyeSBkcnVnIGRlcG9zaXRpb24gYXJlIGV4cGxvcmVkIHVzaW5nIHRoZSBJbnRlcm5hdGlvbmFsIENvbW1pc3Npb24gb2YgUmFkaW9sb2dpY2FsIFByb3RlY3Rpb24gKElDUlApIGRlcG9zaXRpb24gbW9kZWwsIHdpdGggYW4gaW50ZWdyYXRlZCBzZW1pLWFuYWx5dGljYWwgdHJlYXRtZW50IG9mIGh5Z3Jvc2NvcGljIGdyb3d0aC4gVGhyb3VnaCB0aGlzLCBkcm9wbGV0cyB3aXRoIHdhdGVyIGFjdGl2aXR5IG9mIDAuOTggdXBvbiBpbmhhbGF0aW9uIGFyZSBzaG93biB0byBwcm9kdWNlIG1hcmtlZGx5IGRpZmZlcmVudCBkb3NlIGRlcG9zaXRpb24gcHJvZmlsZXMgdG8gdGhvc2Ugd2l0aCBsb3dlciB3YXRlciBhY3Rpdml0aWVzIGF0IHRoZSBwb2ludCBvZiBpbnNwaXJhdGlvbi4iLCJwdWJsaXNoZXIiOiJNdWx0aWRpc2NpcGxpbmFyeSBEaWdpdGFsIFB1Ymxpc2hpbmcgSW5zdGl0dXRlIiwiaXNzdWUiOiI3Iiwidm9sdW1lIjoiMTMifSwiaXNUZW1wb3JhcnkiOmZhbHNlfV19&quot;},{&quot;citationID&quot;:&quot;MENDELEY_CITATION_c3aadde6-3504-452d-b5bd-30fee7ed7fdf&quot;,&quot;properties&quot;:{&quot;noteIndex&quot;:0},&quot;isEdited&quot;:false,&quot;manualOverride&quot;:{&quot;isManuallyOverridden&quot;:false,&quot;citeprocText&quot;:&quot;[14,15]&quot;,&quot;manualOverrideText&quot;:&quot;&quot;},&quot;citationTag&quot;:&quot;MENDELEY_CITATION_v3_eyJjaXRhdGlvbklEIjoiTUVOREVMRVlfQ0lUQVRJT05fYzNhYWRkZTYtMzUwNC00NTJkLWI1YmQtMzBmZWU3ZWQ3ZmRmIiwicHJvcGVydGllcyI6eyJub3RlSW5kZXgiOjB9LCJpc0VkaXRlZCI6ZmFsc2UsIm1hbnVhbE92ZXJyaWRlIjp7ImlzTWFudWFsbHlPdmVycmlkZGVuIjpmYWxzZSwiY2l0ZXByb2NUZXh0IjoiWzE0LDE1XSIsIm1hbnVhbE92ZXJyaWRlVGV4dCI6IiJ9LCJjaXRhdGlvbkl0ZW1zIjpbeyJpZCI6IjAzYzkyZjZmLWMwZDQtM2M3Yy04N2YwLTBkMTJkYjc5YmNiYiIsIml0ZW1EYXRhIjp7InR5cGUiOiJ3ZWJwYWdlIiwiaWQiOiIwM2M5MmY2Zi1jMGQ0LTNjN2MtODdmMC0wZDEyZGI3OWJjYmIiLCJ0aXRsZSI6IjEsMS1EaWZsdW9yb2V0aGFuZSB8IEMySDRGMiB8IENJRCA2MzY4IC0gUHViQ2hlbSIsImFjY2Vzc2VkIjp7ImRhdGUtcGFydHMiOltbMjAyNCw0LDExXV19LCJVUkwiOiJodHRwczovL3B1YmNoZW0ubmNiaS5ubG0ubmloLmdvdi9jb21wb3VuZC8xXzEtRGlmbHVvcm9ldGhhbmUjc2VjdGlvbj1BdXRvaWduaXRpb24tVGVtcGVyYXR1cmUiLCJjb250YWluZXItdGl0bGUtc2hvcnQiOiIifSwiaXNUZW1wb3JhcnkiOmZhbHNlfSx7ImlkIjoiOTg4MjFlZDAtNWY0My0zMGNmLTkzMmEtMzU1YjU4NjdkYTU1IiwiaXRlbURhdGEiOnsidHlwZSI6IndlYnBhZ2UiLCJpZCI6Ijk4ODIxZWQwLTVmNDMtMzBjZi05MzJhLTM1NWI1ODY3ZGE1NSIsInRpdGxlIjoiMSwxLDEsMi1UZXRyYWZsdW9yb2V0aGFuZSB8IEMySDJGNCB8IENJRCAxMzEyOSAtIFB1YkNoZW0iLCJhY2Nlc3NlZCI6eyJkYXRlLXBhcnRzIjpbWzIwMjQsNCwxMV1dfSwiVVJMIjoiaHR0cHM6Ly9wdWJjaGVtLm5jYmkubmxtLm5paC5nb3YvY29tcG91bmQvMV8xXzFfMi1UZXRyYWZsdW9yb2V0aGFuZSNzZWN0aW9uPVN0YWJpbGl0eS1TaGVsZi1MaWZlIiwiY29udGFpbmVyLXRpdGxlLXNob3J0IjoiIn0sImlzVGVtcG9yYXJ5IjpmYWxzZX1dfQ==&quot;,&quot;citationItems&quot;:[{&quot;id&quot;:&quot;03c92f6f-c0d4-3c7c-87f0-0d12db79bcbb&quot;,&quot;itemData&quot;:{&quot;type&quot;:&quot;webpage&quot;,&quot;id&quot;:&quot;03c92f6f-c0d4-3c7c-87f0-0d12db79bcbb&quot;,&quot;title&quot;:&quot;1,1-Difluoroethane | C2H4F2 | CID 6368 - PubChem&quot;,&quot;accessed&quot;:{&quot;date-parts&quot;:[[2024,4,11]]},&quot;URL&quot;:&quot;https://pubchem.ncbi.nlm.nih.gov/compound/1_1-Difluoroethane#section=Autoignition-Temperature&quot;,&quot;container-title-short&quot;:&quot;&quot;},&quot;isTemporary&quot;:false},{&quot;id&quot;:&quot;98821ed0-5f43-30cf-932a-355b5867da55&quot;,&quot;itemData&quot;:{&quot;type&quot;:&quot;webpage&quot;,&quot;id&quot;:&quot;98821ed0-5f43-30cf-932a-355b5867da55&quot;,&quot;title&quot;:&quot;1,1,1,2-Tetrafluoroethane | C2H2F4 | CID 13129 - PubChem&quot;,&quot;accessed&quot;:{&quot;date-parts&quot;:[[2024,4,11]]},&quot;URL&quot;:&quot;https://pubchem.ncbi.nlm.nih.gov/compound/1_1_1_2-Tetrafluoroethane#section=Stability-Shelf-Life&quot;,&quot;container-title-short&quot;:&quot;&quot;},&quot;isTemporary&quot;:false}]},{&quot;citationID&quot;:&quot;MENDELEY_CITATION_9c5460dc-1017-40e3-a3fb-e238111768a3&quot;,&quot;properties&quot;:{&quot;noteIndex&quot;:0},&quot;isEdited&quot;:false,&quot;manualOverride&quot;:{&quot;isManuallyOverridden&quot;:false,&quot;citeprocText&quot;:&quot;[10,16]&quot;,&quot;manualOverrideText&quot;:&quot;&quot;},&quot;citationTag&quot;:&quot;MENDELEY_CITATION_v3_eyJjaXRhdGlvbklEIjoiTUVOREVMRVlfQ0lUQVRJT05fOWM1NDYwZGMtMTAxNy00MGUzLWEzZmItZTIzODExMTc2OGEzIiwicHJvcGVydGllcyI6eyJub3RlSW5kZXgiOjB9LCJpc0VkaXRlZCI6ZmFsc2UsIm1hbnVhbE92ZXJyaWRlIjp7ImlzTWFudWFsbHlPdmVycmlkZGVuIjpmYWxzZSwiY2l0ZXByb2NUZXh0IjoiWzEwLDE2XSIsIm1hbnVhbE92ZXJyaWRlVGV4dCI6IiJ9LCJjaXRhdGlvbkl0ZW1zIjpbeyJpZCI6ImIzMGVkMzUxLThjODctM2I0MS04YjkyLTQ0NzE0MjBiMDRmNCIsIml0ZW1EYXRhIjp7InR5cGUiOiJhcnRpY2xlLWpvdXJuYWwiLCJpZCI6ImIzMGVkMzUxLThjODctM2I0MS04YjkyLTQ0NzE0MjBiMDRmNCIsInRpdGxlIjoiV2F0ZXIgVXB0YWtlIGJ5IEV2YXBvcmF0aW5nIHBNREkgQWVyb3NvbCBQcmlvciB0byBJbmhhbGF0aW9uIEFmZmVjdHMgQm90aCBSZWdpb25hbCBhbmQgVG90YWwgRGVwb3NpdGlvbiBpbiB0aGUgUmVzcGlyYXRvcnkgU3lzdGVtIiwiYXV0aG9yIjpbeyJmYW1pbHkiOiJMZWdoLUxhbmQiLCJnaXZlbiI6IlZpY3RvcmlhIiwicGFyc2UtbmFtZXMiOmZhbHNlLCJkcm9wcGluZy1wYXJ0aWNsZSI6IiIsIm5vbi1kcm9wcGluZy1wYXJ0aWNsZSI6IiJ9LHsiZmFtaWx5IjoiSGFkZHJlbGwiLCJnaXZlbiI6IkFsbGVuIEUuIiwicGFyc2UtbmFtZXMiOmZhbHNlLCJkcm9wcGluZy1wYXJ0aWNsZSI6IiIsIm5vbi1kcm9wcGluZy1wYXJ0aWNsZSI6IiJ9LHsiZmFtaWx5IjoiTGV3aXMiLCJnaXZlbiI6IkRhdmlkIiwicGFyc2UtbmFtZXMiOmZhbHNlLCJkcm9wcGluZy1wYXJ0aWNsZSI6IiIsIm5vbi1kcm9wcGluZy1wYXJ0aWNsZSI6IiJ9LHsiZmFtaWx5IjoiTXVybmFuZSIsImdpdmVuIjoiRGFycmFnaCIsInBhcnNlLW5hbWVzIjpmYWxzZSwiZHJvcHBpbmctcGFydGljbGUiOiIiLCJub24tZHJvcHBpbmctcGFydGljbGUiOiIifSx7ImZhbWlseSI6IlJlaWQiLCJnaXZlbiI6IkpvbmF0aGFuIFAuIiwicGFyc2UtbmFtZXMiOmZhbHNlLCJkcm9wcGluZy1wYXJ0aWNsZSI6IiIsIm5vbi1kcm9wcGluZy1wYXJ0aWNsZSI6IiJ9XSwiY29udGFpbmVyLXRpdGxlIjoiUGhhcm1hY2V1dGljcyAyMDIxLCBWb2wuIDEzLCBQYWdlIDk0MSIsImFjY2Vzc2VkIjp7ImRhdGUtcGFydHMiOltbMjAyMiw0LDEzXV19LCJET0kiOiIxMC4zMzkwL1BIQVJNQUNFVVRJQ1MxMzA3MDk0MSIsIklTU04iOiIxOTk5LTQ5MjMiLCJVUkwiOiJodHRwczovL3d3dy5tZHBpLmNvbS8xOTk5LTQ5MjMvMTMvNy85NDEvaHRtIiwiaXNzdWVkIjp7ImRhdGUtcGFydHMiOltbMjAyMSw2LDI0XV19LCJwYWdlIjoiOTQxIiwiYWJzdHJhY3QiOiJBcyBwdWxtb25hcnkgZHJ1ZyBkZXBvc2l0aW9uIGlzIGEgZnVuY3Rpb24gb2YgYWVyb3NvbCBwYXJ0aWNsZSBzaXplIGRpc3RyaWJ1dGlvbiwgaXQgaXMgY3JpdGljYWwgdGhhdCB0aGUgZHluYW1pY3Mgb2YgcGFydGljbGUgZm9ybWF0aW9uIGFuZCBtYXR1cmF0aW9uIGluIHBNREkgc3ByYXlzIGluIHRoZSBpbnRlcmltIGJldHdlZW4gZ2VuZXJhdGlvbiBhbmQgaW5oYWxhdGlvbiBhcmUgZnVsbHkgdW5kZXJzdG9vZC4gVGhpcyBwYXBlciBwcmVzZW50cyBhbiBhcHByb2FjaCB0byBtZWFzdXJlIHRoZSBldmFwb3JhdGl2ZSBhbmQgY29uZGVuc2F0aW9uYWwgZmx1eGVzIG9mIHZvbGF0aWxlIGNvbXBvbmVudHMgYW5kIHdhdGVyIGZyb20gYW5kIHRvIHNvbHV0aW9uIHBNREkgZHJvcGxldHMgZm9sbG93aW5nIGdlbmVyYXRpb24gdXNpbmcgYSBub3ZlbCB0ZWNobmlxdWUgcmVmZXJyZWQgdG8gYXMgdGhlIFNpbmdsZSBQYXJ0aWNsZSBFbGVjdHJvZHluYW1pYyBMdW5nIChTUEVMKS4gSW4gZG9pbmcgc28sIGV2YXBvcmF0aW5nIGFlcm9zb2wgZHJvcGxldHMgYXJlIHNob3duIGNhcGFibGUgb2YgYWN0aW5nIGFzIGNvbmRlbnNhdGlvbiBudWNsZWkgZm9yIHdhdGVyLiBJbmRlZWQsIHdlIHNob3cgdGhhdCB0aGUgcmFwaWQgdmFwb3Jpc2F0aW9uIG9mIHZvbGF0aWxlIGNvbXBvbmVudHMgZnJvbSBhIHZvbGF0aWxlIGRyb3BsZXQgaXMgZGlyZWN0bHkgY29ycmVsYXRlZCB0byB0aGUgdm9sdW1lIG9mIHdhdGVyIHRha2VuIHVwIGJ5IGNvbmRlbnNhdGlvbi4gRnVydGhlcm1vcmUsIGEgc2lnbmlmaWNhbnQgdm9sdW1lIG9mIHdhdGVyIGlzIHNob3duIHRvIGNvbmRlbnNlIG9uIGRyb3BsZXRzIG9mIGEgbW9kZWwgcE1ESSBmb3JtdWxhdGlvbiAoaHlkcm9mbHVvcm9hbGthbmUgKEhGQSksIGV0aGFub2wgYW5kIGdseWNlcm9sKSBkdXJpbmcgZXZhcG9yYXRpdmUgZHJvcGxldCBhZ2VpbmcsIGRpc3BsYXlpbmcgYSBkcmFtYXRpYyBzaGlmdCBmcm9tIGEgY29yZSBjb21wb3NpdGlvbiBvZiBhIHZvbGF0aWxlIHNwZWNpZXMgdG8gdGhhdCBvZiBwcmVkb21pbmFudGx5IHdhdGVyIChub24tdm9sYXRpbGUgZ2x5Y2Vyb2wgcmVtYWluZWQgaW4gdGhpcyBjYXNlKS4gVGhpcyB5aWVsZHMgYSBkcm9wbGV0IHdpdGggYSB3YXRlciBhY3Rpdml0eSBvZiAwLjk4IGF0IHRoZSBpbnN0YW5jZSBvZiBpbmhhbGF0aW9uLiBUaGUgaW1wbGljYXRpb25zIG9mIHRoZXNlIHJlc3VsdHMgb24gcmVnaW9uYWwgYW5kIHRvdGFsIHB1bG1vbmFyeSBkcnVnIGRlcG9zaXRpb24gYXJlIGV4cGxvcmVkIHVzaW5nIHRoZSBJbnRlcm5hdGlvbmFsIENvbW1pc3Npb24gb2YgUmFkaW9sb2dpY2FsIFByb3RlY3Rpb24gKElDUlApIGRlcG9zaXRpb24gbW9kZWwsIHdpdGggYW4gaW50ZWdyYXRlZCBzZW1pLWFuYWx5dGljYWwgdHJlYXRtZW50IG9mIGh5Z3Jvc2NvcGljIGdyb3d0aC4gVGhyb3VnaCB0aGlzLCBkcm9wbGV0cyB3aXRoIHdhdGVyIGFjdGl2aXR5IG9mIDAuOTggdXBvbiBpbmhhbGF0aW9uIGFyZSBzaG93biB0byBwcm9kdWNlIG1hcmtlZGx5IGRpZmZlcmVudCBkb3NlIGRlcG9zaXRpb24gcHJvZmlsZXMgdG8gdGhvc2Ugd2l0aCBsb3dlciB3YXRlciBhY3Rpdml0aWVzIGF0IHRoZSBwb2ludCBvZiBpbnNwaXJhdGlvbi4iLCJwdWJsaXNoZXIiOiJNdWx0aWRpc2NpcGxpbmFyeSBEaWdpdGFsIFB1Ymxpc2hpbmcgSW5zdGl0dXRlIiwiaXNzdWUiOiI3Iiwidm9sdW1lIjoiMTMiLCJjb250YWluZXItdGl0bGUtc2hvcnQiOiIifSwiaXNUZW1wb3JhcnkiOmZhbHNlfSx7ImlkIjoiNjk4N2JhZWEtZThmNy0zNDg3LTlkZjctMjEwOGE3N2RmNjRlIiwiaXRlbURhdGEiOnsidHlwZSI6ImFydGljbGUtam91cm5hbCIsImlkIjoiNjk4N2JhZWEtZThmNy0zNDg3LTlkZjctMjEwOGE3N2RmNjRlIiwidGl0bGUiOiJVbmRlcnN0YW5kaW5nIHRoZSBwZXJmb3JtYW5jZSBvZiBwcmVzc3VyaXplZCBtZXRlcmVkIGRvc2UgaW5oYWxlcnMgZm9ybXVsYXRlZCB3aXRoIGxvdyBHbG9iYWwgd2FybWluZyBwb3RlbnRpYWwgcHJvcGVsbGFudHMiLCJhdXRob3IiOlt7ImZhbWlseSI6IldhbmciLCJnaXZlbiI6Ikh1aSIsInBhcnNlLW5hbWVzIjpmYWxzZSwiZHJvcHBpbmctcGFydGljbGUiOiIiLCJub24tZHJvcHBpbmctcGFydGljbGUiOiIifSx7ImZhbWlseSI6IkxlYWwiLCJnaXZlbiI6Ikphc21pbSIsInBhcnNlLW5hbWVzIjpmYWxzZSwiZHJvcHBpbmctcGFydGljbGUiOiIiLCJub24tZHJvcHBpbmctcGFydGljbGUiOiIifSx7ImZhbWlseSI6Ik9yZG91YmFkaSIsImdpdmVuIjoiTWFuaSIsInBhcnNlLW5hbWVzIjpmYWxzZSwiZHJvcHBpbmctcGFydGljbGUiOiIiLCJub24tZHJvcHBpbmctcGFydGljbGUiOiIifSx7ImZhbWlseSI6Ik1pbm9vdGFuIiwiZ2l2ZW4iOiJaYWhyYSIsInBhcnNlLW5hbWVzIjpmYWxzZSwiZHJvcHBpbmctcGFydGljbGUiOiIiLCJub24tZHJvcHBpbmctcGFydGljbGUiOiIifSx7ImZhbWlseSI6IkxhY2hhY3oiLCJnaXZlbiI6IktlbGxpc2EiLCJwYXJzZS1uYW1lcyI6ZmFsc2UsImRyb3BwaW5nLXBhcnRpY2xlIjoiIiwibm9uLWRyb3BwaW5nLXBhcnRpY2xlIjoiIn0seyJmYW1pbHkiOiJDYXJyaWd5IiwiZ2l2ZW4iOiJOaWNob2xhcyIsInBhcnNlLW5hbWVzIjpmYWxzZSwiZHJvcHBpbmctcGFydGljbGUiOiIiLCJub24tZHJvcHBpbmctcGFydGljbGUiOiIifSx7ImZhbWlseSI6IkxlY2h1Z2EtQmFsbGVzdGVyb3MiLCJnaXZlbiI6IkRhdmlkIiwicGFyc2UtbmFtZXMiOmZhbHNlLCJkcm9wcGluZy1wYXJ0aWNsZSI6IiIsIm5vbi1kcm9wcGluZy1wYXJ0aWNsZSI6IiJ9LHsiZmFtaWx5IjoiVmVocmluZyIsImdpdmVuIjoiUmVpbmhhcmQiLCJwYXJzZS1uYW1lcyI6ZmFsc2UsImRyb3BwaW5nLXBhcnRpY2xlIjoiIiwibm9uLWRyb3BwaW5nLXBhcnRpY2xlIjoiIn1dLCJjb250YWluZXItdGl0bGUiOiJBZXJvc29sIFNjaWVuY2UgYW5kIFRlY2hub2xvZ3kiLCJET0kiOiIxMC4xMDgwLzAyNzg2ODI2LjIwMjMuMjI5NjkzMCIsIklTU04iOiIxNTIxNzM4OCIsImlzc3VlZCI6eyJkYXRlLXBhcnRzIjpbWzIwMjRdXX0sInBhZ2UiOiIxMTUtMTMzIiwiYWJzdHJhY3QiOiJTd2l0Y2hpbmcgdG8gbG93LWdsb2JhbCB3YXJtaW5nIHBvdGVudGlhbCAoR1dQKSBwcm9wZWxsYW50cyBmb3IgcHJlc3N1cml6ZWQgbWV0ZXJlZCBkb3NlIGluaGFsZXJzIChwTURJcykgaXMgY3J1Y2lhbCBpbiBjdXJyZW50IGluaGFsYXRpb24gcHJvZHVjdCBkZXZlbG9wbWVudCwgYXMgaXQgaXMgY3J1Y2lhbCB0byBzYWZlZ3VhcmQgcGF0aWVudCBhY2Nlc3MuIFRoaXMgcGFwZXIgcHJvdmlkZXMgYm90aCB0aGVvcmV0aWNhbCBhbmQgZXhwZXJpbWVudGFsIGV2aWRlbmNlIHRvIGFkdmFuY2UgdGhlIHVuZGVyc3RhbmRpbmcgb2YgdGhlIHJlbGF0aXZlIHBlcmZvcm1hbmNlIG9mIHBNRElzIHVzaW5nIHRyYWRpdGlvbmFsIEhGQSBwcm9wZWxsYW50cyAoSEZBLTEzNGEsIEhGQS0yMjdlYSkgdmVyc3VzIG5ldyBsb3ctR1dQIHByb3BlbGxhbnQgKEhGTy0xMjM0emUsIEhGTy0xMjM0eWYsIEhGQy0xNTJhKSBhY3Jvc3MgdGhyZWUgc3RhZ2VzIG9mIHBNREkgYWN0dWF0aW9uOiBkaXNjaGFyZ2Ugb2YgcHJvcGVsbGFudCBmcm9tIHRoZSBzcHJheSBvcmlmaWNlLCBhdG9taXphdGlvbiBvZiB0aGUgYnVsayBsaXF1aWQgaW50byBkcm9wbGV0cywgYW5kIGludGVyYWN0aW9uIHdpdGggdGhlIHN1cnJvdW5kaW5nIGVudmlyb25tZW50LiBUaGUgYWNvdXN0aWMgcHJvZmlsZXMsIHdoaWNoIHJlcHJlc2VudCB0aGUgcHJvcGVsbGFudCBkaXNjaGFyZ2UgZnJvbSB0aGUgc3ByYXkgb3JpZmljZSwgcmV2ZWFsZWQgdGhhdCB0aGUgcGx1bWUgZHVyYXRpb24gYW5kIGF1ZGlvIGFtcGxpdHVkZSB3ZXJlIG1vc3RseSBpbmZsdWVuY2VkIGJ5IHRoZSBkaWFtZXRlciBvZiB0aGUgb3JpZmljZSBhbmQgdG8gYSBsZXNzZXIgZXh0ZW50IGJ5IHByb3BlbGxhbnQgdHlwZS4gVGhlIGluaXRpYWwgcHJvcGVsbGFudCBkcm9wbGV0IHNpemUgcHJvZHVjZWQgYWZ0ZXIgYXRvbWl6YXRpb24gb2YgdGhlIGRpc2NoYXJnZWQgYnVsayBsaXF1aWQgd2FzIGV2YWx1YXRlZCBieSBtZWFzdXJpbmcgY29udGVudCBlcXVpdmFsZW50IGRpYW1ldGVycyBhdCBkaWZmZXJlbnQgZXRoYW5vbCBjb25jZW50cmF0aW9ucyBhbmQgc3ByYXkgb3JpZmljZSBkaWFtZXRlcnMuIFRocm91Z2ggYSAwLjMyIG1tIHNwcmF5IG9yaWZpY2UsIHByb3BlbGxhbnQtb25seSBwTURJcyBwcm9kdWNlZCBkcm9wbGV0cyBpbiB0aGUgOS4w4oCTMTMuNSDCtW0gcmFuZ2UsIHdpdGggSEZDLTE1MmEgeWllbGRpbmcgdGhlIGxhcmdlc3QgZHJvcGxldHMgYW5kIEhGTy0xMjM0eWYgdGhlIHNtYWxsZXN0LCB3aGlsZSBhbGwgZXhoaWJpdGVkIGNvbXBhcmFibGUgZGVwZW5kZW5jZSBvbiBldGhhbm9sIGNvbmNlbnRyYXRpb24gYW5kIHNwcmF5IG9yaWZpY2Ugc2l6ZS4gTW9kZWxpbmcgb2YgbW9pc3R1cmUgY29uZGVuc2F0aW9uIG9uIHByb3BlbGxhbnQgZHJvcGxldHMgaW5kaWNhdGVkIHRoYXQgdGhlIGFtb3VudCBvZiBjb25kZW5zZWQgd2F0ZXIgYW5kIGRyb3BsZXQgbGlmZXRpbWUgYm90aCBkZXBlbmQgc3Ryb25nbHkgb24gYW1iaWVudCBodW1pZGl0eSBhbmQgZXRoYW5vbCBjb25jZW50cmF0aW9uIGFuZCBvbmx5IHdlYWtseSBvbiB0aGUgcHJvcGVsbGFudCB0eXBlLiBUaHJlZSBzdXNwZW5zaW9uIGZvcm11bGF0aW9ucyBpbiBIRkEtMTM0YSwgSEZPLTEyMzR6ZSwgb3IgSEZDLTE1MmEsIHdlcmUgdGVzdGVkIHVuZGVyIHZhcnlpbmcgcmVsYXRpdmUgaHVtaWRpdGllcyB0byBldmFsdWF0ZSB0aGUgaW1wYWN0IG9mIGFtYmllbnQgaHVtaWRpdHkgb24gdGhlIGluwqB2aXRybyBhZXJvc29sIHBlcmZvcm1hbmNlIG9mIHN1c3BlbnNpb24gcE1ESXMuIENvcHlyaWdodCDCqSAyMDI0IEFtZXJpY2FuIEFzc29jaWF0aW9uIGZvciBBZXJvc29sIFJlc2VhcmNoLiIsImlzc3VlIjoiMiIsInZvbHVtZSI6IjU4IiwiY29udGFpbmVyLXRpdGxlLXNob3J0IjoiIn0sImlzVGVtcG9yYXJ5IjpmYWxzZX1dfQ==&quot;,&quot;citationItems&quot;:[{&quot;id&quot;:&quot;b30ed351-8c87-3b41-8b92-4471420b04f4&quot;,&quot;itemData&quot;:{&quot;type&quot;:&quot;article-journal&quot;,&quot;id&quot;:&quot;b30ed351-8c87-3b41-8b92-4471420b04f4&quot;,&quot;title&quot;:&quot;Water Uptake by Evaporating pMDI Aerosol Prior to Inhalation Affects Both Regional and Total Deposition in the Respiratory System&quot;,&quot;author&quot;:[{&quot;family&quot;:&quot;Legh-Land&quot;,&quot;given&quot;:&quot;Victoria&quot;,&quot;parse-names&quot;:false,&quot;dropping-particle&quot;:&quot;&quot;,&quot;non-dropping-particle&quot;:&quot;&quot;},{&quot;family&quot;:&quot;Haddrell&quot;,&quot;given&quot;:&quot;Allen E.&quot;,&quot;parse-names&quot;:false,&quot;dropping-particle&quot;:&quot;&quot;,&quot;non-dropping-particle&quot;:&quot;&quot;},{&quot;family&quot;:&quot;Lewis&quot;,&quot;given&quot;:&quot;David&quot;,&quot;parse-names&quot;:false,&quot;dropping-particle&quot;:&quot;&quot;,&quot;non-dropping-particle&quot;:&quot;&quot;},{&quot;family&quot;:&quot;Murnane&quot;,&quot;given&quot;:&quot;Darragh&quot;,&quot;parse-names&quot;:false,&quot;dropping-particle&quot;:&quot;&quot;,&quot;non-dropping-particle&quot;:&quot;&quot;},{&quot;family&quot;:&quot;Reid&quot;,&quot;given&quot;:&quot;Jonathan P.&quot;,&quot;parse-names&quot;:false,&quot;dropping-particle&quot;:&quot;&quot;,&quot;non-dropping-particle&quot;:&quot;&quot;}],&quot;container-title&quot;:&quot;Pharmaceutics 2021, Vol. 13, Page 941&quot;,&quot;accessed&quot;:{&quot;date-parts&quot;:[[2022,4,13]]},&quot;DOI&quot;:&quot;10.3390/PHARMACEUTICS13070941&quot;,&quot;ISSN&quot;:&quot;1999-4923&quot;,&quot;URL&quot;:&quot;https://www.mdpi.com/1999-4923/13/7/941/htm&quot;,&quot;issued&quot;:{&quot;date-parts&quot;:[[2021,6,24]]},&quot;page&quot;:&quot;941&quot;,&quot;abstract&quot;:&quot;As pulmonary drug deposition is a function of aerosol particle size distribution, it is critical that the dynamics of particle formation and maturation in pMDI sprays in the interim between generation and inhalation are fully understood. This paper presents an approach to measure the evaporative and condensational fluxes of volatile components and water from and to solution pMDI droplets following generation using a novel technique referred to as the Single Particle Electrodynamic Lung (SPEL). In doing so, evaporating aerosol droplets are shown capable of acting as condensation nuclei for water. Indeed, we show that the rapid vaporisation of volatile components from a volatile droplet is directly correlated to the volume of water taken up by condensation. Furthermore, a significant volume of water is shown to condense on droplets of a model pMDI formulation (hydrofluoroalkane (HFA), ethanol and glycerol) during evaporative droplet ageing, displaying a dramatic shift from a core composition of a volatile species to that of predominantly water (non-volatile glycerol remained in this case). This yields a droplet with a water activity of 0.98 at the instance of inhalation. The implications of these results on regional and total pulmonary drug deposition are explored using the International Commission of Radiological Protection (ICRP) deposition model, with an integrated semi-analytical treatment of hygroscopic growth. Through this, droplets with water activity of 0.98 upon inhalation are shown to produce markedly different dose deposition profiles to those with lower water activities at the point of inspiration.&quot;,&quot;publisher&quot;:&quot;Multidisciplinary Digital Publishing Institute&quot;,&quot;issue&quot;:&quot;7&quot;,&quot;volume&quot;:&quot;13&quot;,&quot;container-title-short&quot;:&quot;&quot;},&quot;isTemporary&quot;:false},{&quot;id&quot;:&quot;6987baea-e8f7-3487-9df7-2108a77df64e&quot;,&quot;itemData&quot;:{&quot;type&quot;:&quot;article-journal&quot;,&quot;id&quot;:&quot;6987baea-e8f7-3487-9df7-2108a77df64e&quot;,&quot;title&quot;:&quot;Understanding the performance of pressurized metered dose inhalers formulated with low Global warming potential propellants&quot;,&quot;author&quot;:[{&quot;family&quot;:&quot;Wang&quot;,&quot;given&quot;:&quot;Hui&quot;,&quot;parse-names&quot;:false,&quot;dropping-particle&quot;:&quot;&quot;,&quot;non-dropping-particle&quot;:&quot;&quot;},{&quot;family&quot;:&quot;Leal&quot;,&quot;given&quot;:&quot;Jasmim&quot;,&quot;parse-names&quot;:false,&quot;dropping-particle&quot;:&quot;&quot;,&quot;non-dropping-particle&quot;:&quot;&quot;},{&quot;family&quot;:&quot;Ordoubadi&quot;,&quot;given&quot;:&quot;Mani&quot;,&quot;parse-names&quot;:false,&quot;dropping-particle&quot;:&quot;&quot;,&quot;non-dropping-particle&quot;:&quot;&quot;},{&quot;family&quot;:&quot;Minootan&quot;,&quot;given&quot;:&quot;Zahra&quot;,&quot;parse-names&quot;:false,&quot;dropping-particle&quot;:&quot;&quot;,&quot;non-dropping-particle&quot;:&quot;&quot;},{&quot;family&quot;:&quot;Lachacz&quot;,&quot;given&quot;:&quot;Kellisa&quot;,&quot;parse-names&quot;:false,&quot;dropping-particle&quot;:&quot;&quot;,&quot;non-dropping-particle&quot;:&quot;&quot;},{&quot;family&quot;:&quot;Carrigy&quot;,&quot;given&quot;:&quot;Nicholas&quot;,&quot;parse-names&quot;:false,&quot;dropping-particle&quot;:&quot;&quot;,&quot;non-dropping-particle&quot;:&quot;&quot;},{&quot;family&quot;:&quot;Lechuga-Ballesteros&quot;,&quot;given&quot;:&quot;David&quot;,&quot;parse-names&quot;:false,&quot;dropping-particle&quot;:&quot;&quot;,&quot;non-dropping-particle&quot;:&quot;&quot;},{&quot;family&quot;:&quot;Vehring&quot;,&quot;given&quot;:&quot;Reinhard&quot;,&quot;parse-names&quot;:false,&quot;dropping-particle&quot;:&quot;&quot;,&quot;non-dropping-particle&quot;:&quot;&quot;}],&quot;container-title&quot;:&quot;Aerosol Science and Technology&quot;,&quot;DOI&quot;:&quot;10.1080/02786826.2023.2296930&quot;,&quot;ISSN&quot;:&quot;15217388&quot;,&quot;issued&quot;:{&quot;date-parts&quot;:[[2024]]},&quot;page&quot;:&quot;115-133&quot;,&quot;abstract&quot;:&quot;Switching to low-global warming potential (GWP) propellants for pressurized metered dose inhalers (pMDIs) is crucial in current inhalation product development, as it is crucial to safeguard patient access. This paper provides both theoretical and experimental evidence to advance the understanding of the relative performance of pMDIs using traditional HFA propellants (HFA-134a, HFA-227ea) versus new low-GWP propellant (HFO-1234ze, HFO-1234yf, HFC-152a) across three stages of pMDI actuation: discharge of propellant from the spray orifice, atomization of the bulk liquid into droplets, and interaction with the surrounding environment. The acoustic profiles, which represent the propellant discharge from the spray orifice, revealed that the plume duration and audio amplitude were mostly influenced by the diameter of the orifice and to a lesser extent by propellant type. The initial propellant droplet size produced after atomization of the discharged bulk liquid was evaluated by measuring content equivalent diameters at different ethanol concentrations and spray orifice diameters. Through a 0.32 mm spray orifice, propellant-only pMDIs produced droplets in the 9.0–13.5 µm range, with HFC-152a yielding the largest droplets and HFO-1234yf the smallest, while all exhibited comparable dependence on ethanol concentration and spray orifice size. Modeling of moisture condensation on propellant droplets indicated that the amount of condensed water and droplet lifetime both depend strongly on ambient humidity and ethanol concentration and only weakly on the propellant type. Three suspension formulations in HFA-134a, HFO-1234ze, or HFC-152a, were tested under varying relative humidities to evaluate the impact of ambient humidity on the in vitro aerosol performance of suspension pMDIs. Copyright © 2024 American Association for Aerosol Research.&quot;,&quot;issue&quot;:&quot;2&quot;,&quot;volume&quot;:&quot;58&quot;,&quot;container-title-short&quot;:&quot;&quot;},&quot;isTemporary&quot;:false}]}]"/>
    <we:property name="MENDELEY_CITATIONS_LOCALE_CODE" value="&quot;en-US&quot;"/>
    <we:property name="MENDELEY_CITATIONS_STYLE" value="{&quot;id&quot;:&quot;https://www.zotero.org/styles/advanced-drug-delivery-reviews&quot;,&quot;title&quot;:&quot;Advanced Drug Delivery Reviews&quot;,&quot;format&quot;:&quot;numeric&quot;,&quot;defaultLocale&quot;:&quot;en-US&quot;,&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4c78038-89ac-4195-83e1-1279128b6e0c">
      <Terms xmlns="http://schemas.microsoft.com/office/infopath/2007/PartnerControls"/>
    </lcf76f155ced4ddcb4097134ff3c332f>
    <TaxCatchAll xmlns="00022fe9-26d9-4c31-8678-3a6eabb28834" xsi:nil="true"/>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9EF259E3E31D224CBC1D2EE3CF76D9A2" ma:contentTypeVersion="18" ma:contentTypeDescription="Create a new document." ma:contentTypeScope="" ma:versionID="2e11ce9c03fe9266284d6fd05a10de1d">
  <xsd:schema xmlns:xsd="http://www.w3.org/2001/XMLSchema" xmlns:xs="http://www.w3.org/2001/XMLSchema" xmlns:p="http://schemas.microsoft.com/office/2006/metadata/properties" xmlns:ns2="64c78038-89ac-4195-83e1-1279128b6e0c" xmlns:ns3="00022fe9-26d9-4c31-8678-3a6eabb28834" targetNamespace="http://schemas.microsoft.com/office/2006/metadata/properties" ma:root="true" ma:fieldsID="3388ff861c1fa0e8b2640573b7c6622d" ns2:_="" ns3:_="">
    <xsd:import namespace="64c78038-89ac-4195-83e1-1279128b6e0c"/>
    <xsd:import namespace="00022fe9-26d9-4c31-8678-3a6eabb2883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Location"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c78038-89ac-4195-83e1-1279128b6e0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76672f0-0c0c-4f0d-ba1c-f52cb396b36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0022fe9-26d9-4c31-8678-3a6eabb2883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4c0154c5-9d40-4264-885d-38a3ec9d1022}" ma:internalName="TaxCatchAll" ma:showField="CatchAllData" ma:web="00022fe9-26d9-4c31-8678-3a6eabb2883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30BD7A-820B-4079-A950-7F0AAC772676}">
  <ds:schemaRefs>
    <ds:schemaRef ds:uri="http://schemas.microsoft.com/office/2006/metadata/properties"/>
    <ds:schemaRef ds:uri="http://schemas.microsoft.com/office/infopath/2007/PartnerControls"/>
    <ds:schemaRef ds:uri="2419ef7d-4cf0-431c-b76f-37d0ca36806a"/>
  </ds:schemaRefs>
</ds:datastoreItem>
</file>

<file path=customXml/itemProps2.xml><?xml version="1.0" encoding="utf-8"?>
<ds:datastoreItem xmlns:ds="http://schemas.openxmlformats.org/officeDocument/2006/customXml" ds:itemID="{10D06E51-7048-44CF-A7B4-9F7D6D30CF35}">
  <ds:schemaRefs>
    <ds:schemaRef ds:uri="http://schemas.openxmlformats.org/officeDocument/2006/bibliography"/>
  </ds:schemaRefs>
</ds:datastoreItem>
</file>

<file path=customXml/itemProps3.xml><?xml version="1.0" encoding="utf-8"?>
<ds:datastoreItem xmlns:ds="http://schemas.openxmlformats.org/officeDocument/2006/customXml" ds:itemID="{769A1573-E205-4A88-8500-BE9F49FA56F7}"/>
</file>

<file path=customXml/itemProps4.xml><?xml version="1.0" encoding="utf-8"?>
<ds:datastoreItem xmlns:ds="http://schemas.openxmlformats.org/officeDocument/2006/customXml" ds:itemID="{FCA5D22E-BE9C-4A4D-97B4-7D4C5D48F513}">
  <ds:schemaRefs>
    <ds:schemaRef ds:uri="http://schemas.microsoft.com/sharepoint/v3/contenttype/forms"/>
  </ds:schemaRefs>
</ds:datastoreItem>
</file>

<file path=docMetadata/LabelInfo.xml><?xml version="1.0" encoding="utf-8"?>
<clbl:labelList xmlns:clbl="http://schemas.microsoft.com/office/2020/mipLabelMetadata">
  <clbl:label id="{7d2fdb41-339c-4257-87f2-a665730b31fc}" enabled="0" method="" siteId="{7d2fdb41-339c-4257-87f2-a665730b31fc}" removed="1"/>
</clbl:labelList>
</file>

<file path=docProps/app.xml><?xml version="1.0" encoding="utf-8"?>
<Properties xmlns="http://schemas.openxmlformats.org/officeDocument/2006/extended-properties" xmlns:vt="http://schemas.openxmlformats.org/officeDocument/2006/docPropsVTypes">
  <Template>Normal</Template>
  <TotalTime>1</TotalTime>
  <Pages>4</Pages>
  <Words>2311</Words>
  <Characters>13893</Characters>
  <Application>Microsoft Office Word</Application>
  <DocSecurity>4</DocSecurity>
  <Lines>115</Lines>
  <Paragraphs>32</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Drug Delivery to the Lungs 20</vt:lpstr>
      <vt:lpstr>Drug Delivery to the Lungs 20</vt:lpstr>
    </vt:vector>
  </TitlesOfParts>
  <Company>3M</Company>
  <LinksUpToDate>false</LinksUpToDate>
  <CharactersWithSpaces>16172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 Delivery to the Lungs 20</dc:title>
  <dc:creator>UK000470</dc:creator>
  <cp:lastModifiedBy>Nikki Evans</cp:lastModifiedBy>
  <cp:revision>2</cp:revision>
  <cp:lastPrinted>2024-11-08T08:58:00Z</cp:lastPrinted>
  <dcterms:created xsi:type="dcterms:W3CDTF">2024-11-08T09:28:00Z</dcterms:created>
  <dcterms:modified xsi:type="dcterms:W3CDTF">2024-11-08T09:28:00Z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0x0101009EF259E3E31D224CBC1D2EE3CF76D9A2</vt:lpwstr>
  </property>
  <property fmtid="{D5CDD505-2E9C-101B-9397-08002B2CF9AE}" pid="3" name="MediaServiceImageTags">
    <vt:lpwstr/>
  </property>
  <property fmtid="{D5CDD505-2E9C-101B-9397-08002B2CF9AE}" pid="4" name="Mendeley Recent Style Id 0_1">
    <vt:lpwstr>http://www.zotero.org/styles/american-political-science-association</vt:lpwstr>
  </property>
  <property fmtid="{D5CDD505-2E9C-101B-9397-08002B2CF9AE}" pid="5" name="Mendeley Recent Style Name 0_1">
    <vt:lpwstr>American Political Science Association</vt:lpwstr>
  </property>
  <property fmtid="{D5CDD505-2E9C-101B-9397-08002B2CF9AE}" pid="6" name="Mendeley Recent Style Id 1_1">
    <vt:lpwstr>http://www.zotero.org/styles/apa</vt:lpwstr>
  </property>
  <property fmtid="{D5CDD505-2E9C-101B-9397-08002B2CF9AE}" pid="7" name="Mendeley Recent Style Name 1_1">
    <vt:lpwstr>American Psychological Association 7th edition</vt:lpwstr>
  </property>
  <property fmtid="{D5CDD505-2E9C-101B-9397-08002B2CF9AE}" pid="8" name="Mendeley Recent Style Id 2_1">
    <vt:lpwstr>http://www.zotero.org/styles/american-sociological-association</vt:lpwstr>
  </property>
  <property fmtid="{D5CDD505-2E9C-101B-9397-08002B2CF9AE}" pid="9" name="Mendeley Recent Style Name 2_1">
    <vt:lpwstr>American Sociological Association 6th edition</vt:lpwstr>
  </property>
  <property fmtid="{D5CDD505-2E9C-101B-9397-08002B2CF9AE}" pid="10" name="Mendeley Recent Style Id 3_1">
    <vt:lpwstr>http://www.zotero.org/styles/chicago-author-date</vt:lpwstr>
  </property>
  <property fmtid="{D5CDD505-2E9C-101B-9397-08002B2CF9AE}" pid="11" name="Mendeley Recent Style Name 3_1">
    <vt:lpwstr>Chicago Manual of Style 17th edition (author-date)</vt:lpwstr>
  </property>
  <property fmtid="{D5CDD505-2E9C-101B-9397-08002B2CF9AE}" pid="12" name="Mendeley Recent Style Id 4_1">
    <vt:lpwstr>http://www.zotero.org/styles/harvard-cite-them-right</vt:lpwstr>
  </property>
  <property fmtid="{D5CDD505-2E9C-101B-9397-08002B2CF9AE}" pid="13" name="Mendeley Recent Style Name 4_1">
    <vt:lpwstr>Cite Them Right 10th edition - Harvard</vt:lpwstr>
  </property>
  <property fmtid="{D5CDD505-2E9C-101B-9397-08002B2CF9AE}" pid="14" name="Mendeley Recent Style Id 5_1">
    <vt:lpwstr>http://www.zotero.org/styles/harvard1</vt:lpwstr>
  </property>
  <property fmtid="{D5CDD505-2E9C-101B-9397-08002B2CF9AE}" pid="15" name="Mendeley Recent Style Name 5_1">
    <vt:lpwstr>Harvard reference format 1 (deprecated)</vt:lpwstr>
  </property>
  <property fmtid="{D5CDD505-2E9C-101B-9397-08002B2CF9AE}" pid="16" name="Mendeley Recent Style Id 6_1">
    <vt:lpwstr>http://www.zotero.org/styles/ieee</vt:lpwstr>
  </property>
  <property fmtid="{D5CDD505-2E9C-101B-9397-08002B2CF9AE}" pid="17" name="Mendeley Recent Style Name 6_1">
    <vt:lpwstr>IEEE</vt:lpwstr>
  </property>
  <property fmtid="{D5CDD505-2E9C-101B-9397-08002B2CF9AE}" pid="18" name="Mendeley Recent Style Id 7_1">
    <vt:lpwstr>http://www.zotero.org/styles/nature</vt:lpwstr>
  </property>
  <property fmtid="{D5CDD505-2E9C-101B-9397-08002B2CF9AE}" pid="19" name="Mendeley Recent Style Name 7_1">
    <vt:lpwstr>Nature</vt:lpwstr>
  </property>
  <property fmtid="{D5CDD505-2E9C-101B-9397-08002B2CF9AE}" pid="20" name="Mendeley Recent Style Id 8_1">
    <vt:lpwstr>http://www.zotero.org/styles/pnas</vt:lpwstr>
  </property>
  <property fmtid="{D5CDD505-2E9C-101B-9397-08002B2CF9AE}" pid="21" name="Mendeley Recent Style Name 8_1">
    <vt:lpwstr>Proceedings of the National Academy of Sciences of the United States of America</vt:lpwstr>
  </property>
  <property fmtid="{D5CDD505-2E9C-101B-9397-08002B2CF9AE}" pid="22" name="Mendeley Recent Style Id 9_1">
    <vt:lpwstr>http://www.zotero.org/styles/royal-society-of-chemistry</vt:lpwstr>
  </property>
  <property fmtid="{D5CDD505-2E9C-101B-9397-08002B2CF9AE}" pid="23" name="Mendeley Recent Style Name 9_1">
    <vt:lpwstr>Royal Society of Chemistry</vt:lpwstr>
  </property>
</Properties>
</file>